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87"/>
  </p:notesMasterIdLst>
  <p:sldIdLst>
    <p:sldId id="256" r:id="rId2"/>
    <p:sldId id="472" r:id="rId3"/>
    <p:sldId id="473" r:id="rId4"/>
    <p:sldId id="474" r:id="rId5"/>
    <p:sldId id="475" r:id="rId6"/>
    <p:sldId id="477" r:id="rId7"/>
    <p:sldId id="478" r:id="rId8"/>
    <p:sldId id="265" r:id="rId9"/>
    <p:sldId id="481" r:id="rId10"/>
    <p:sldId id="502" r:id="rId11"/>
    <p:sldId id="503" r:id="rId12"/>
    <p:sldId id="504" r:id="rId13"/>
    <p:sldId id="267" r:id="rId14"/>
    <p:sldId id="401" r:id="rId15"/>
    <p:sldId id="402" r:id="rId16"/>
    <p:sldId id="482" r:id="rId17"/>
    <p:sldId id="483" r:id="rId18"/>
    <p:sldId id="280" r:id="rId19"/>
    <p:sldId id="404" r:id="rId20"/>
    <p:sldId id="339" r:id="rId21"/>
    <p:sldId id="484" r:id="rId22"/>
    <p:sldId id="505" r:id="rId23"/>
    <p:sldId id="506" r:id="rId24"/>
    <p:sldId id="330" r:id="rId25"/>
    <p:sldId id="409" r:id="rId26"/>
    <p:sldId id="410" r:id="rId27"/>
    <p:sldId id="411" r:id="rId28"/>
    <p:sldId id="412" r:id="rId29"/>
    <p:sldId id="413" r:id="rId30"/>
    <p:sldId id="414" r:id="rId31"/>
    <p:sldId id="507" r:id="rId32"/>
    <p:sldId id="508" r:id="rId33"/>
    <p:sldId id="415" r:id="rId34"/>
    <p:sldId id="416" r:id="rId35"/>
    <p:sldId id="494" r:id="rId36"/>
    <p:sldId id="453" r:id="rId37"/>
    <p:sldId id="510" r:id="rId38"/>
    <p:sldId id="497" r:id="rId39"/>
    <p:sldId id="509" r:id="rId40"/>
    <p:sldId id="358" r:id="rId41"/>
    <p:sldId id="362" r:id="rId42"/>
    <p:sldId id="383" r:id="rId43"/>
    <p:sldId id="316" r:id="rId44"/>
    <p:sldId id="364" r:id="rId45"/>
    <p:sldId id="317" r:id="rId46"/>
    <p:sldId id="366" r:id="rId47"/>
    <p:sldId id="378" r:id="rId48"/>
    <p:sldId id="384" r:id="rId49"/>
    <p:sldId id="367" r:id="rId50"/>
    <p:sldId id="461" r:id="rId51"/>
    <p:sldId id="314" r:id="rId52"/>
    <p:sldId id="324" r:id="rId53"/>
    <p:sldId id="398" r:id="rId54"/>
    <p:sldId id="399" r:id="rId55"/>
    <p:sldId id="403" r:id="rId56"/>
    <p:sldId id="315" r:id="rId57"/>
    <p:sldId id="405" r:id="rId58"/>
    <p:sldId id="335" r:id="rId59"/>
    <p:sldId id="349" r:id="rId60"/>
    <p:sldId id="350" r:id="rId61"/>
    <p:sldId id="351" r:id="rId62"/>
    <p:sldId id="352" r:id="rId63"/>
    <p:sldId id="353" r:id="rId64"/>
    <p:sldId id="354" r:id="rId65"/>
    <p:sldId id="355" r:id="rId66"/>
    <p:sldId id="511" r:id="rId67"/>
    <p:sldId id="462" r:id="rId68"/>
    <p:sldId id="463" r:id="rId69"/>
    <p:sldId id="368" r:id="rId70"/>
    <p:sldId id="369" r:id="rId71"/>
    <p:sldId id="370" r:id="rId72"/>
    <p:sldId id="371" r:id="rId73"/>
    <p:sldId id="372" r:id="rId74"/>
    <p:sldId id="373" r:id="rId75"/>
    <p:sldId id="464" r:id="rId76"/>
    <p:sldId id="465" r:id="rId77"/>
    <p:sldId id="376" r:id="rId78"/>
    <p:sldId id="377" r:id="rId79"/>
    <p:sldId id="466" r:id="rId80"/>
    <p:sldId id="379" r:id="rId81"/>
    <p:sldId id="380" r:id="rId82"/>
    <p:sldId id="467" r:id="rId83"/>
    <p:sldId id="468" r:id="rId84"/>
    <p:sldId id="469" r:id="rId85"/>
    <p:sldId id="470" r:id="rId8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58C922C-D3B7-4520-AF58-CA74A72501A0}" v="57" dt="2025-10-04T06:46:07.22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108" d="100"/>
          <a:sy n="108" d="100"/>
        </p:scale>
        <p:origin x="630" y="102"/>
      </p:cViewPr>
      <p:guideLst>
        <p:guide orient="horz" pos="2160"/>
        <p:guide pos="3840"/>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viewProps" Target="viewProps.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theme" Target="theme/theme1.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presProps" Target="presProps.xml"/><Relationship Id="rId9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92" Type="http://schemas.microsoft.com/office/2015/10/relationships/revisionInfo" Target="revisionInfo.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notesMaster" Target="notesMasters/notesMaster1.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s>
</file>

<file path=ppt/diagrams/colors1.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475162E-D870-40F3-A6E8-DBDA4248FE2E}" type="doc">
      <dgm:prSet loTypeId="urn:microsoft.com/office/officeart/2005/8/layout/vList2" loCatId="list" qsTypeId="urn:microsoft.com/office/officeart/2005/8/quickstyle/simple1#1" qsCatId="simple" csTypeId="urn:microsoft.com/office/officeart/2005/8/colors/accent1_2#1" csCatId="accent1"/>
      <dgm:spPr/>
      <dgm:t>
        <a:bodyPr/>
        <a:lstStyle/>
        <a:p>
          <a:endParaRPr lang="en-US"/>
        </a:p>
      </dgm:t>
    </dgm:pt>
    <dgm:pt modelId="{CC264A00-8BE5-4DF6-B9E6-D579DA41EB45}">
      <dgm:prSet/>
      <dgm:spPr/>
      <dgm:t>
        <a:bodyPr/>
        <a:lstStyle/>
        <a:p>
          <a:r>
            <a:rPr lang="en-US" b="1"/>
            <a:t>Khái niệm: </a:t>
          </a:r>
          <a:r>
            <a:rPr lang="vi-VN"/>
            <a:t>Thuế giá trị gia tăng là thuế tính trên giá trị tăng thêm của hàng hóa, dịch vụ phát sinh trong quá trình từ sản xuất, lưu thông đến tiêu dùng..</a:t>
          </a:r>
          <a:endParaRPr lang="en-US"/>
        </a:p>
      </dgm:t>
    </dgm:pt>
    <dgm:pt modelId="{CB6B08B1-29C9-45BF-BF13-EF4E74367FFB}" type="parTrans" cxnId="{5CCCA71D-F8AB-4472-A227-1AB121796A18}">
      <dgm:prSet/>
      <dgm:spPr/>
      <dgm:t>
        <a:bodyPr/>
        <a:lstStyle/>
        <a:p>
          <a:endParaRPr lang="en-US"/>
        </a:p>
      </dgm:t>
    </dgm:pt>
    <dgm:pt modelId="{6884F40F-1E14-4A9A-8907-13298F7A00A4}" type="sibTrans" cxnId="{5CCCA71D-F8AB-4472-A227-1AB121796A18}">
      <dgm:prSet/>
      <dgm:spPr/>
      <dgm:t>
        <a:bodyPr/>
        <a:lstStyle/>
        <a:p>
          <a:endParaRPr lang="en-US"/>
        </a:p>
      </dgm:t>
    </dgm:pt>
    <dgm:pt modelId="{F9018E91-B40A-4577-B748-95CB8DB6EC95}">
      <dgm:prSet/>
      <dgm:spPr/>
      <dgm:t>
        <a:bodyPr/>
        <a:lstStyle/>
        <a:p>
          <a:r>
            <a:rPr lang="vi-VN" b="1"/>
            <a:t>Đối tượng chịu thuế</a:t>
          </a:r>
          <a:r>
            <a:rPr lang="en-US" b="1"/>
            <a:t>: </a:t>
          </a:r>
          <a:r>
            <a:rPr lang="vi-VN"/>
            <a:t>Là hàng hóa, dịch vụ sử dụng cho sản xuất, kinh doanh và tiêu dùng </a:t>
          </a:r>
          <a:r>
            <a:rPr lang="en-US"/>
            <a:t>ở Việt Nam</a:t>
          </a:r>
          <a:r>
            <a:rPr lang="vi-VN"/>
            <a:t>, trừ </a:t>
          </a:r>
          <a:r>
            <a:rPr lang="en-US"/>
            <a:t>các đối tượng quy định tại Luật Thuế giá trị gia tăng.</a:t>
          </a:r>
        </a:p>
      </dgm:t>
    </dgm:pt>
    <dgm:pt modelId="{34DD9ABF-DBB6-4F31-8502-904952A7974C}" type="parTrans" cxnId="{4D8A624A-EBDE-4D4D-A2EA-7E5C12DC8A49}">
      <dgm:prSet/>
      <dgm:spPr/>
      <dgm:t>
        <a:bodyPr/>
        <a:lstStyle/>
        <a:p>
          <a:endParaRPr lang="en-US"/>
        </a:p>
      </dgm:t>
    </dgm:pt>
    <dgm:pt modelId="{1EF3B1F3-2601-48A1-B099-A4286C57C820}" type="sibTrans" cxnId="{4D8A624A-EBDE-4D4D-A2EA-7E5C12DC8A49}">
      <dgm:prSet/>
      <dgm:spPr/>
      <dgm:t>
        <a:bodyPr/>
        <a:lstStyle/>
        <a:p>
          <a:endParaRPr lang="en-US"/>
        </a:p>
      </dgm:t>
    </dgm:pt>
    <dgm:pt modelId="{25D69E1F-B992-406F-AA25-EF94787BC59C}" type="pres">
      <dgm:prSet presAssocID="{B475162E-D870-40F3-A6E8-DBDA4248FE2E}" presName="linear" presStyleCnt="0">
        <dgm:presLayoutVars>
          <dgm:animLvl val="lvl"/>
          <dgm:resizeHandles val="exact"/>
        </dgm:presLayoutVars>
      </dgm:prSet>
      <dgm:spPr/>
    </dgm:pt>
    <dgm:pt modelId="{C637EBD6-9D8B-4E81-89CC-FF07D7DA4A81}" type="pres">
      <dgm:prSet presAssocID="{CC264A00-8BE5-4DF6-B9E6-D579DA41EB45}" presName="parentText" presStyleLbl="node1" presStyleIdx="0" presStyleCnt="2">
        <dgm:presLayoutVars>
          <dgm:chMax val="0"/>
          <dgm:bulletEnabled val="1"/>
        </dgm:presLayoutVars>
      </dgm:prSet>
      <dgm:spPr/>
    </dgm:pt>
    <dgm:pt modelId="{71FD6BAE-DC8C-4F65-8F1A-73447D1FE8A3}" type="pres">
      <dgm:prSet presAssocID="{6884F40F-1E14-4A9A-8907-13298F7A00A4}" presName="spacer" presStyleCnt="0"/>
      <dgm:spPr/>
    </dgm:pt>
    <dgm:pt modelId="{F9BE429A-75C8-4026-8FBD-40ADFD37DF5D}" type="pres">
      <dgm:prSet presAssocID="{F9018E91-B40A-4577-B748-95CB8DB6EC95}" presName="parentText" presStyleLbl="node1" presStyleIdx="1" presStyleCnt="2">
        <dgm:presLayoutVars>
          <dgm:chMax val="0"/>
          <dgm:bulletEnabled val="1"/>
        </dgm:presLayoutVars>
      </dgm:prSet>
      <dgm:spPr/>
    </dgm:pt>
  </dgm:ptLst>
  <dgm:cxnLst>
    <dgm:cxn modelId="{5CCCA71D-F8AB-4472-A227-1AB121796A18}" srcId="{B475162E-D870-40F3-A6E8-DBDA4248FE2E}" destId="{CC264A00-8BE5-4DF6-B9E6-D579DA41EB45}" srcOrd="0" destOrd="0" parTransId="{CB6B08B1-29C9-45BF-BF13-EF4E74367FFB}" sibTransId="{6884F40F-1E14-4A9A-8907-13298F7A00A4}"/>
    <dgm:cxn modelId="{D2337847-B147-4019-AA6A-F504B97FE6B3}" type="presOf" srcId="{F9018E91-B40A-4577-B748-95CB8DB6EC95}" destId="{F9BE429A-75C8-4026-8FBD-40ADFD37DF5D}" srcOrd="0" destOrd="0" presId="urn:microsoft.com/office/officeart/2005/8/layout/vList2"/>
    <dgm:cxn modelId="{4D8A624A-EBDE-4D4D-A2EA-7E5C12DC8A49}" srcId="{B475162E-D870-40F3-A6E8-DBDA4248FE2E}" destId="{F9018E91-B40A-4577-B748-95CB8DB6EC95}" srcOrd="1" destOrd="0" parTransId="{34DD9ABF-DBB6-4F31-8502-904952A7974C}" sibTransId="{1EF3B1F3-2601-48A1-B099-A4286C57C820}"/>
    <dgm:cxn modelId="{CE6B704F-D8E1-4362-9D50-6673BA52192C}" type="presOf" srcId="{B475162E-D870-40F3-A6E8-DBDA4248FE2E}" destId="{25D69E1F-B992-406F-AA25-EF94787BC59C}" srcOrd="0" destOrd="0" presId="urn:microsoft.com/office/officeart/2005/8/layout/vList2"/>
    <dgm:cxn modelId="{68018296-572C-437E-8148-742942A640D5}" type="presOf" srcId="{CC264A00-8BE5-4DF6-B9E6-D579DA41EB45}" destId="{C637EBD6-9D8B-4E81-89CC-FF07D7DA4A81}" srcOrd="0" destOrd="0" presId="urn:microsoft.com/office/officeart/2005/8/layout/vList2"/>
    <dgm:cxn modelId="{94ECF405-59B0-4D45-B3BB-C7E0281FDF48}" type="presParOf" srcId="{25D69E1F-B992-406F-AA25-EF94787BC59C}" destId="{C637EBD6-9D8B-4E81-89CC-FF07D7DA4A81}" srcOrd="0" destOrd="0" presId="urn:microsoft.com/office/officeart/2005/8/layout/vList2"/>
    <dgm:cxn modelId="{2516FFD6-D260-4B3E-BF69-DDE4509DB9B7}" type="presParOf" srcId="{25D69E1F-B992-406F-AA25-EF94787BC59C}" destId="{71FD6BAE-DC8C-4F65-8F1A-73447D1FE8A3}" srcOrd="1" destOrd="0" presId="urn:microsoft.com/office/officeart/2005/8/layout/vList2"/>
    <dgm:cxn modelId="{0BC04B48-1A7E-4656-8E0C-268AF4783ABF}" type="presParOf" srcId="{25D69E1F-B992-406F-AA25-EF94787BC59C}" destId="{F9BE429A-75C8-4026-8FBD-40ADFD37DF5D}" srcOrd="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D500027-4F00-4EBE-8C15-9A3F90229F29}" type="doc">
      <dgm:prSet loTypeId="urn:microsoft.com/office/officeart/2005/8/layout/vList2" loCatId="list" qsTypeId="urn:microsoft.com/office/officeart/2005/8/quickstyle/simple1#2" qsCatId="simple" csTypeId="urn:microsoft.com/office/officeart/2005/8/colors/accent1_2#2" csCatId="accent1" phldr="1"/>
      <dgm:spPr/>
      <dgm:t>
        <a:bodyPr/>
        <a:lstStyle/>
        <a:p>
          <a:endParaRPr lang="en-US"/>
        </a:p>
      </dgm:t>
    </dgm:pt>
    <dgm:pt modelId="{F34357C1-603A-487F-B8FA-28068742F8D1}">
      <dgm:prSet custT="1"/>
      <dgm:spPr>
        <a:solidFill>
          <a:srgbClr val="343F52"/>
        </a:solidFill>
        <a:ln>
          <a:solidFill>
            <a:schemeClr val="bg1"/>
          </a:solidFill>
        </a:ln>
        <a:effectLst>
          <a:outerShdw blurRad="50800" dist="38100" dir="2700000" algn="tl" rotWithShape="0">
            <a:prstClr val="black">
              <a:alpha val="40000"/>
            </a:prstClr>
          </a:outerShdw>
        </a:effectLst>
      </dgm:spPr>
      <dgm:t>
        <a:bodyPr/>
        <a:lstStyle/>
        <a:p>
          <a:pPr rtl="0"/>
          <a:r>
            <a:rPr lang="vi-VN" sz="2400" dirty="0">
              <a:effectLst>
                <a:outerShdw blurRad="38100" dist="38100" dir="2700000" algn="tl">
                  <a:srgbClr val="000000">
                    <a:alpha val="43137"/>
                  </a:srgbClr>
                </a:outerShdw>
              </a:effectLst>
              <a:latin typeface="Verdana" panose="020B0604030504040204" pitchFamily="34" charset="0"/>
              <a:ea typeface="Verdana" panose="020B0604030504040204" pitchFamily="34" charset="0"/>
              <a:cs typeface="Verdana" panose="020B0604030504040204" pitchFamily="34" charset="0"/>
            </a:rPr>
            <a:t>Sau 1 năm </a:t>
          </a:r>
          <a:r>
            <a:rPr lang="en-US" sz="2400" dirty="0">
              <a:effectLst>
                <a:outerShdw blurRad="38100" dist="38100" dir="2700000" algn="tl">
                  <a:srgbClr val="000000">
                    <a:alpha val="43137"/>
                  </a:srgbClr>
                </a:outerShdw>
              </a:effectLst>
              <a:latin typeface="Verdana" panose="020B0604030504040204" pitchFamily="34" charset="0"/>
              <a:ea typeface="Verdana" panose="020B0604030504040204" pitchFamily="34" charset="0"/>
              <a:cs typeface="Verdana" panose="020B0604030504040204" pitchFamily="34" charset="0"/>
            </a:rPr>
            <a:t>:</a:t>
          </a:r>
        </a:p>
      </dgm:t>
    </dgm:pt>
    <dgm:pt modelId="{880013D9-7BD9-4117-B2E5-F781B39BE65B}" type="parTrans" cxnId="{E24E36F7-2CD9-4DF7-B37D-7F1269B524CE}">
      <dgm:prSet/>
      <dgm:spPr/>
      <dgm:t>
        <a:bodyPr/>
        <a:lstStyle/>
        <a:p>
          <a:endParaRPr lang="en-US">
            <a:latin typeface="Verdana" panose="020B0604030504040204" pitchFamily="34" charset="0"/>
            <a:ea typeface="Verdana" panose="020B0604030504040204" pitchFamily="34" charset="0"/>
            <a:cs typeface="Verdana" panose="020B0604030504040204" pitchFamily="34" charset="0"/>
          </a:endParaRPr>
        </a:p>
      </dgm:t>
    </dgm:pt>
    <dgm:pt modelId="{E1465CE1-45E2-449F-B94F-D5EB83B18401}" type="sibTrans" cxnId="{E24E36F7-2CD9-4DF7-B37D-7F1269B524CE}">
      <dgm:prSet/>
      <dgm:spPr/>
      <dgm:t>
        <a:bodyPr/>
        <a:lstStyle/>
        <a:p>
          <a:endParaRPr lang="en-US">
            <a:latin typeface="Verdana" panose="020B0604030504040204" pitchFamily="34" charset="0"/>
            <a:ea typeface="Verdana" panose="020B0604030504040204" pitchFamily="34" charset="0"/>
            <a:cs typeface="Verdana" panose="020B0604030504040204" pitchFamily="34" charset="0"/>
          </a:endParaRPr>
        </a:p>
      </dgm:t>
    </dgm:pt>
    <dgm:pt modelId="{97D64FAF-7CD9-448D-897D-6831DA42EEDA}">
      <dgm:prSet/>
      <dgm:spPr>
        <a:solidFill>
          <a:schemeClr val="bg1"/>
        </a:solidFill>
      </dgm:spPr>
      <dgm:t>
        <a:bodyPr/>
        <a:lstStyle/>
        <a:p>
          <a:pPr rtl="0"/>
          <a:r>
            <a:rPr lang="en-US" dirty="0" err="1">
              <a:latin typeface="Tahoma" panose="020B0604030504040204" pitchFamily="34" charset="0"/>
              <a:ea typeface="Tahoma" panose="020B0604030504040204" pitchFamily="34" charset="0"/>
              <a:cs typeface="Tahoma" panose="020B0604030504040204" pitchFamily="34" charset="0"/>
            </a:rPr>
            <a:t>GTTL</a:t>
          </a:r>
          <a:r>
            <a:rPr lang="en-US" baseline="-25000" dirty="0" err="1">
              <a:latin typeface="Verdana" panose="020B0604030504040204" pitchFamily="34" charset="0"/>
              <a:ea typeface="Verdana" panose="020B0604030504040204" pitchFamily="34" charset="0"/>
              <a:cs typeface="Verdana" panose="020B0604030504040204" pitchFamily="34" charset="0"/>
            </a:rPr>
            <a:t>1</a:t>
          </a:r>
          <a:r>
            <a:rPr lang="en-US" dirty="0">
              <a:latin typeface="Verdana" panose="020B0604030504040204" pitchFamily="34" charset="0"/>
              <a:ea typeface="Verdana" panose="020B0604030504040204" pitchFamily="34" charset="0"/>
              <a:cs typeface="Verdana" panose="020B0604030504040204" pitchFamily="34" charset="0"/>
            </a:rPr>
            <a:t>= </a:t>
          </a:r>
          <a:r>
            <a:rPr lang="en-US" dirty="0" err="1">
              <a:latin typeface="Tahoma" panose="020B0604030504040204" pitchFamily="34" charset="0"/>
              <a:ea typeface="Tahoma" panose="020B0604030504040204" pitchFamily="34" charset="0"/>
              <a:cs typeface="Tahoma" panose="020B0604030504040204" pitchFamily="34" charset="0"/>
            </a:rPr>
            <a:t>GTHT</a:t>
          </a:r>
          <a:r>
            <a:rPr lang="en-US" dirty="0">
              <a:latin typeface="Tahoma" panose="020B0604030504040204" pitchFamily="34" charset="0"/>
              <a:ea typeface="Tahoma" panose="020B0604030504040204" pitchFamily="34" charset="0"/>
              <a:cs typeface="Tahoma" panose="020B0604030504040204" pitchFamily="34" charset="0"/>
            </a:rPr>
            <a:t> </a:t>
          </a:r>
          <a:r>
            <a:rPr lang="en-US" dirty="0">
              <a:latin typeface="Verdana" panose="020B0604030504040204" pitchFamily="34" charset="0"/>
              <a:ea typeface="Verdana" panose="020B0604030504040204" pitchFamily="34" charset="0"/>
              <a:cs typeface="Verdana" panose="020B0604030504040204" pitchFamily="34" charset="0"/>
            </a:rPr>
            <a:t>(1 + r) = 100(1.04) </a:t>
          </a:r>
          <a:r>
            <a:rPr lang="vi-VN" dirty="0" err="1">
              <a:latin typeface="Verdana" panose="020B0604030504040204" pitchFamily="34" charset="0"/>
              <a:ea typeface="Verdana" panose="020B0604030504040204" pitchFamily="34" charset="0"/>
              <a:cs typeface="Verdana" panose="020B0604030504040204" pitchFamily="34" charset="0"/>
            </a:rPr>
            <a:t>tr</a:t>
          </a:r>
          <a:r>
            <a:rPr lang="en-US" dirty="0">
              <a:latin typeface="Verdana" panose="020B0604030504040204" pitchFamily="34" charset="0"/>
              <a:ea typeface="Verdana" panose="020B0604030504040204" pitchFamily="34" charset="0"/>
              <a:cs typeface="Verdana" panose="020B0604030504040204" pitchFamily="34" charset="0"/>
            </a:rPr>
            <a:t> = 104.00</a:t>
          </a:r>
          <a:r>
            <a:rPr lang="vi-VN" dirty="0">
              <a:latin typeface="Verdana" panose="020B0604030504040204" pitchFamily="34" charset="0"/>
              <a:ea typeface="Verdana" panose="020B0604030504040204" pitchFamily="34" charset="0"/>
              <a:cs typeface="Verdana" panose="020B0604030504040204" pitchFamily="34" charset="0"/>
            </a:rPr>
            <a:t> </a:t>
          </a:r>
          <a:r>
            <a:rPr lang="vi-VN" dirty="0" err="1">
              <a:latin typeface="Verdana" panose="020B0604030504040204" pitchFamily="34" charset="0"/>
              <a:ea typeface="Verdana" panose="020B0604030504040204" pitchFamily="34" charset="0"/>
              <a:cs typeface="Verdana" panose="020B0604030504040204" pitchFamily="34" charset="0"/>
            </a:rPr>
            <a:t>tr</a:t>
          </a:r>
          <a:endParaRPr lang="en-US" dirty="0">
            <a:latin typeface="Verdana" panose="020B0604030504040204" pitchFamily="34" charset="0"/>
            <a:ea typeface="Verdana" panose="020B0604030504040204" pitchFamily="34" charset="0"/>
            <a:cs typeface="Verdana" panose="020B0604030504040204" pitchFamily="34" charset="0"/>
          </a:endParaRPr>
        </a:p>
      </dgm:t>
    </dgm:pt>
    <dgm:pt modelId="{4CE1C941-98F6-4466-A417-5084F4C731DD}" type="parTrans" cxnId="{7A5DC4A7-FCFF-4B40-9ED7-97FFBF090BAB}">
      <dgm:prSet/>
      <dgm:spPr/>
      <dgm:t>
        <a:bodyPr/>
        <a:lstStyle/>
        <a:p>
          <a:endParaRPr lang="en-US">
            <a:latin typeface="Verdana" panose="020B0604030504040204" pitchFamily="34" charset="0"/>
            <a:ea typeface="Verdana" panose="020B0604030504040204" pitchFamily="34" charset="0"/>
            <a:cs typeface="Verdana" panose="020B0604030504040204" pitchFamily="34" charset="0"/>
          </a:endParaRPr>
        </a:p>
      </dgm:t>
    </dgm:pt>
    <dgm:pt modelId="{6BABA544-83FF-45F4-B9F5-EA4F836E64E2}" type="sibTrans" cxnId="{7A5DC4A7-FCFF-4B40-9ED7-97FFBF090BAB}">
      <dgm:prSet/>
      <dgm:spPr/>
      <dgm:t>
        <a:bodyPr/>
        <a:lstStyle/>
        <a:p>
          <a:endParaRPr lang="en-US">
            <a:latin typeface="Verdana" panose="020B0604030504040204" pitchFamily="34" charset="0"/>
            <a:ea typeface="Verdana" panose="020B0604030504040204" pitchFamily="34" charset="0"/>
            <a:cs typeface="Verdana" panose="020B0604030504040204" pitchFamily="34" charset="0"/>
          </a:endParaRPr>
        </a:p>
      </dgm:t>
    </dgm:pt>
    <dgm:pt modelId="{A47BC440-9BF5-45A2-8977-4E988E9A1C70}">
      <dgm:prSet custT="1"/>
      <dgm:spPr>
        <a:solidFill>
          <a:srgbClr val="343F52"/>
        </a:solidFill>
        <a:ln>
          <a:solidFill>
            <a:schemeClr val="bg1"/>
          </a:solidFill>
        </a:ln>
        <a:effectLst>
          <a:outerShdw blurRad="50800" dist="38100" dir="2700000" algn="tl" rotWithShape="0">
            <a:prstClr val="black">
              <a:alpha val="40000"/>
            </a:prstClr>
          </a:outerShdw>
        </a:effectLst>
      </dgm:spPr>
      <dgm:t>
        <a:bodyPr/>
        <a:lstStyle/>
        <a:p>
          <a:pPr rtl="0"/>
          <a:r>
            <a:rPr lang="vi-VN" sz="2400" dirty="0">
              <a:effectLst>
                <a:outerShdw blurRad="38100" dist="38100" dir="2700000" algn="tl">
                  <a:srgbClr val="000000">
                    <a:alpha val="43137"/>
                  </a:srgbClr>
                </a:outerShdw>
              </a:effectLst>
              <a:latin typeface="Verdana" panose="020B0604030504040204" pitchFamily="34" charset="0"/>
              <a:ea typeface="Verdana" panose="020B0604030504040204" pitchFamily="34" charset="0"/>
              <a:cs typeface="Verdana" panose="020B0604030504040204" pitchFamily="34" charset="0"/>
            </a:rPr>
            <a:t>Sau 2 năm</a:t>
          </a:r>
          <a:r>
            <a:rPr lang="en-US" sz="2400" dirty="0">
              <a:effectLst>
                <a:outerShdw blurRad="38100" dist="38100" dir="2700000" algn="tl">
                  <a:srgbClr val="000000">
                    <a:alpha val="43137"/>
                  </a:srgbClr>
                </a:outerShdw>
              </a:effectLst>
              <a:latin typeface="Verdana" panose="020B0604030504040204" pitchFamily="34" charset="0"/>
              <a:ea typeface="Verdana" panose="020B0604030504040204" pitchFamily="34" charset="0"/>
              <a:cs typeface="Verdana" panose="020B0604030504040204" pitchFamily="34" charset="0"/>
            </a:rPr>
            <a:t>:</a:t>
          </a:r>
        </a:p>
      </dgm:t>
    </dgm:pt>
    <dgm:pt modelId="{FFA826F0-0DA6-4847-9153-685F56B8786D}" type="parTrans" cxnId="{35443766-74AD-4674-8589-3B797C23A0B6}">
      <dgm:prSet/>
      <dgm:spPr/>
      <dgm:t>
        <a:bodyPr/>
        <a:lstStyle/>
        <a:p>
          <a:endParaRPr lang="en-US">
            <a:latin typeface="Verdana" panose="020B0604030504040204" pitchFamily="34" charset="0"/>
            <a:ea typeface="Verdana" panose="020B0604030504040204" pitchFamily="34" charset="0"/>
            <a:cs typeface="Verdana" panose="020B0604030504040204" pitchFamily="34" charset="0"/>
          </a:endParaRPr>
        </a:p>
      </dgm:t>
    </dgm:pt>
    <dgm:pt modelId="{5F7FE677-8D0A-46A9-92EF-6496C43DEEF2}" type="sibTrans" cxnId="{35443766-74AD-4674-8589-3B797C23A0B6}">
      <dgm:prSet/>
      <dgm:spPr/>
      <dgm:t>
        <a:bodyPr/>
        <a:lstStyle/>
        <a:p>
          <a:endParaRPr lang="en-US">
            <a:latin typeface="Verdana" panose="020B0604030504040204" pitchFamily="34" charset="0"/>
            <a:ea typeface="Verdana" panose="020B0604030504040204" pitchFamily="34" charset="0"/>
            <a:cs typeface="Verdana" panose="020B0604030504040204" pitchFamily="34" charset="0"/>
          </a:endParaRPr>
        </a:p>
      </dgm:t>
    </dgm:pt>
    <dgm:pt modelId="{DD57BB56-E6A9-4A23-B08C-333FF3AD78D4}">
      <dgm:prSet/>
      <dgm:spPr>
        <a:solidFill>
          <a:schemeClr val="bg1"/>
        </a:solidFill>
      </dgm:spPr>
      <dgm:t>
        <a:bodyPr/>
        <a:lstStyle/>
        <a:p>
          <a:pPr rtl="0"/>
          <a:r>
            <a:rPr lang="en-US" dirty="0" err="1">
              <a:latin typeface="Tahoma" panose="020B0604030504040204" pitchFamily="34" charset="0"/>
              <a:ea typeface="Tahoma" panose="020B0604030504040204" pitchFamily="34" charset="0"/>
              <a:cs typeface="Tahoma" panose="020B0604030504040204" pitchFamily="34" charset="0"/>
            </a:rPr>
            <a:t>GTTL</a:t>
          </a:r>
          <a:r>
            <a:rPr lang="en-US" baseline="-25000" dirty="0" err="1">
              <a:latin typeface="Verdana" panose="020B0604030504040204" pitchFamily="34" charset="0"/>
              <a:ea typeface="Verdana" panose="020B0604030504040204" pitchFamily="34" charset="0"/>
              <a:cs typeface="Verdana" panose="020B0604030504040204" pitchFamily="34" charset="0"/>
            </a:rPr>
            <a:t>2</a:t>
          </a:r>
          <a:r>
            <a:rPr lang="en-US" dirty="0">
              <a:latin typeface="Verdana" panose="020B0604030504040204" pitchFamily="34" charset="0"/>
              <a:ea typeface="Verdana" panose="020B0604030504040204" pitchFamily="34" charset="0"/>
              <a:cs typeface="Verdana" panose="020B0604030504040204" pitchFamily="34" charset="0"/>
            </a:rPr>
            <a:t>	= </a:t>
          </a:r>
          <a:r>
            <a:rPr lang="en-US" dirty="0" err="1">
              <a:latin typeface="Tahoma" panose="020B0604030504040204" pitchFamily="34" charset="0"/>
              <a:ea typeface="Tahoma" panose="020B0604030504040204" pitchFamily="34" charset="0"/>
              <a:cs typeface="Tahoma" panose="020B0604030504040204" pitchFamily="34" charset="0"/>
            </a:rPr>
            <a:t>GTHT</a:t>
          </a:r>
          <a:r>
            <a:rPr lang="en-US" dirty="0">
              <a:latin typeface="Tahoma" panose="020B0604030504040204" pitchFamily="34" charset="0"/>
              <a:ea typeface="Tahoma" panose="020B0604030504040204" pitchFamily="34" charset="0"/>
              <a:cs typeface="Tahoma" panose="020B0604030504040204" pitchFamily="34" charset="0"/>
            </a:rPr>
            <a:t> </a:t>
          </a:r>
          <a:r>
            <a:rPr lang="en-US" dirty="0">
              <a:latin typeface="Verdana" panose="020B0604030504040204" pitchFamily="34" charset="0"/>
              <a:ea typeface="Verdana" panose="020B0604030504040204" pitchFamily="34" charset="0"/>
              <a:cs typeface="Verdana" panose="020B0604030504040204" pitchFamily="34" charset="0"/>
            </a:rPr>
            <a:t>(1 + r)</a:t>
          </a:r>
          <a:r>
            <a:rPr lang="en-US" baseline="30000" dirty="0">
              <a:latin typeface="Verdana" panose="020B0604030504040204" pitchFamily="34" charset="0"/>
              <a:ea typeface="Verdana" panose="020B0604030504040204" pitchFamily="34" charset="0"/>
              <a:cs typeface="Verdana" panose="020B0604030504040204" pitchFamily="34" charset="0"/>
            </a:rPr>
            <a:t>2 </a:t>
          </a:r>
          <a:r>
            <a:rPr lang="en-US" dirty="0">
              <a:latin typeface="Verdana" panose="020B0604030504040204" pitchFamily="34" charset="0"/>
              <a:ea typeface="Verdana" panose="020B0604030504040204" pitchFamily="34" charset="0"/>
              <a:cs typeface="Verdana" panose="020B0604030504040204" pitchFamily="34" charset="0"/>
            </a:rPr>
            <a:t>= 100(1.04)</a:t>
          </a:r>
          <a:r>
            <a:rPr lang="en-US" baseline="30000" dirty="0">
              <a:latin typeface="Verdana" panose="020B0604030504040204" pitchFamily="34" charset="0"/>
              <a:ea typeface="Verdana" panose="020B0604030504040204" pitchFamily="34" charset="0"/>
              <a:cs typeface="Verdana" panose="020B0604030504040204" pitchFamily="34" charset="0"/>
            </a:rPr>
            <a:t>2</a:t>
          </a:r>
          <a:r>
            <a:rPr lang="vi-VN" baseline="30000" dirty="0">
              <a:latin typeface="Verdana" panose="020B0604030504040204" pitchFamily="34" charset="0"/>
              <a:ea typeface="Verdana" panose="020B0604030504040204" pitchFamily="34" charset="0"/>
              <a:cs typeface="Verdana" panose="020B0604030504040204" pitchFamily="34" charset="0"/>
            </a:rPr>
            <a:t> </a:t>
          </a:r>
          <a:r>
            <a:rPr lang="vi-VN" dirty="0" err="1">
              <a:latin typeface="Verdana" panose="020B0604030504040204" pitchFamily="34" charset="0"/>
              <a:ea typeface="Verdana" panose="020B0604030504040204" pitchFamily="34" charset="0"/>
              <a:cs typeface="Verdana" panose="020B0604030504040204" pitchFamily="34" charset="0"/>
            </a:rPr>
            <a:t>tr</a:t>
          </a:r>
          <a:r>
            <a:rPr lang="vi-VN" dirty="0">
              <a:latin typeface="Verdana" panose="020B0604030504040204" pitchFamily="34" charset="0"/>
              <a:ea typeface="Verdana" panose="020B0604030504040204" pitchFamily="34" charset="0"/>
              <a:cs typeface="Verdana" panose="020B0604030504040204" pitchFamily="34" charset="0"/>
            </a:rPr>
            <a:t> </a:t>
          </a:r>
          <a:r>
            <a:rPr lang="en-US" dirty="0">
              <a:latin typeface="Verdana" panose="020B0604030504040204" pitchFamily="34" charset="0"/>
              <a:ea typeface="Verdana" panose="020B0604030504040204" pitchFamily="34" charset="0"/>
              <a:cs typeface="Verdana" panose="020B0604030504040204" pitchFamily="34" charset="0"/>
            </a:rPr>
            <a:t>= 108.16</a:t>
          </a:r>
          <a:r>
            <a:rPr lang="vi-VN" dirty="0">
              <a:latin typeface="Verdana" panose="020B0604030504040204" pitchFamily="34" charset="0"/>
              <a:ea typeface="Verdana" panose="020B0604030504040204" pitchFamily="34" charset="0"/>
              <a:cs typeface="Verdana" panose="020B0604030504040204" pitchFamily="34" charset="0"/>
            </a:rPr>
            <a:t> </a:t>
          </a:r>
          <a:r>
            <a:rPr lang="vi-VN" dirty="0" err="1">
              <a:latin typeface="Verdana" panose="020B0604030504040204" pitchFamily="34" charset="0"/>
              <a:ea typeface="Verdana" panose="020B0604030504040204" pitchFamily="34" charset="0"/>
              <a:cs typeface="Verdana" panose="020B0604030504040204" pitchFamily="34" charset="0"/>
            </a:rPr>
            <a:t>tr</a:t>
          </a:r>
          <a:endParaRPr lang="en-US" dirty="0">
            <a:latin typeface="Verdana" panose="020B0604030504040204" pitchFamily="34" charset="0"/>
            <a:ea typeface="Verdana" panose="020B0604030504040204" pitchFamily="34" charset="0"/>
            <a:cs typeface="Verdana" panose="020B0604030504040204" pitchFamily="34" charset="0"/>
          </a:endParaRPr>
        </a:p>
      </dgm:t>
    </dgm:pt>
    <dgm:pt modelId="{57342FC4-1D2C-407A-8525-EEB947976B34}" type="parTrans" cxnId="{447E11CE-0671-4CC1-9584-7685DD887F4A}">
      <dgm:prSet/>
      <dgm:spPr/>
      <dgm:t>
        <a:bodyPr/>
        <a:lstStyle/>
        <a:p>
          <a:endParaRPr lang="en-US">
            <a:latin typeface="Verdana" panose="020B0604030504040204" pitchFamily="34" charset="0"/>
            <a:ea typeface="Verdana" panose="020B0604030504040204" pitchFamily="34" charset="0"/>
            <a:cs typeface="Verdana" panose="020B0604030504040204" pitchFamily="34" charset="0"/>
          </a:endParaRPr>
        </a:p>
      </dgm:t>
    </dgm:pt>
    <dgm:pt modelId="{AF5FEA74-E5D9-4EA5-AA6C-6EECC76B9A74}" type="sibTrans" cxnId="{447E11CE-0671-4CC1-9584-7685DD887F4A}">
      <dgm:prSet/>
      <dgm:spPr/>
      <dgm:t>
        <a:bodyPr/>
        <a:lstStyle/>
        <a:p>
          <a:endParaRPr lang="en-US">
            <a:latin typeface="Verdana" panose="020B0604030504040204" pitchFamily="34" charset="0"/>
            <a:ea typeface="Verdana" panose="020B0604030504040204" pitchFamily="34" charset="0"/>
            <a:cs typeface="Verdana" panose="020B0604030504040204" pitchFamily="34" charset="0"/>
          </a:endParaRPr>
        </a:p>
      </dgm:t>
    </dgm:pt>
    <dgm:pt modelId="{EE2949F8-0910-4895-8799-384B2FE69A48}">
      <dgm:prSet custT="1"/>
      <dgm:spPr>
        <a:solidFill>
          <a:srgbClr val="343F52"/>
        </a:solidFill>
        <a:ln>
          <a:solidFill>
            <a:schemeClr val="bg1"/>
          </a:solidFill>
        </a:ln>
        <a:effectLst>
          <a:outerShdw blurRad="50800" dist="38100" dir="2700000" algn="tl" rotWithShape="0">
            <a:prstClr val="black">
              <a:alpha val="40000"/>
            </a:prstClr>
          </a:outerShdw>
        </a:effectLst>
      </dgm:spPr>
      <dgm:t>
        <a:bodyPr/>
        <a:lstStyle/>
        <a:p>
          <a:pPr rtl="0"/>
          <a:r>
            <a:rPr lang="vi-VN" sz="2400" dirty="0">
              <a:effectLst>
                <a:outerShdw blurRad="38100" dist="38100" dir="2700000" algn="tl">
                  <a:srgbClr val="000000">
                    <a:alpha val="43137"/>
                  </a:srgbClr>
                </a:outerShdw>
              </a:effectLst>
              <a:latin typeface="Verdana" panose="020B0604030504040204" pitchFamily="34" charset="0"/>
              <a:ea typeface="Verdana" panose="020B0604030504040204" pitchFamily="34" charset="0"/>
              <a:cs typeface="Verdana" panose="020B0604030504040204" pitchFamily="34" charset="0"/>
            </a:rPr>
            <a:t>Sau 3 năm</a:t>
          </a:r>
          <a:r>
            <a:rPr lang="en-US" sz="2400" dirty="0">
              <a:effectLst>
                <a:outerShdw blurRad="38100" dist="38100" dir="2700000" algn="tl">
                  <a:srgbClr val="000000">
                    <a:alpha val="43137"/>
                  </a:srgbClr>
                </a:outerShdw>
              </a:effectLst>
              <a:latin typeface="Verdana" panose="020B0604030504040204" pitchFamily="34" charset="0"/>
              <a:ea typeface="Verdana" panose="020B0604030504040204" pitchFamily="34" charset="0"/>
              <a:cs typeface="Verdana" panose="020B0604030504040204" pitchFamily="34" charset="0"/>
            </a:rPr>
            <a:t>:</a:t>
          </a:r>
        </a:p>
      </dgm:t>
    </dgm:pt>
    <dgm:pt modelId="{AF26764F-12C0-4EF6-91DA-70DF88FB6C62}" type="parTrans" cxnId="{E285476B-55A0-4647-B5EF-8E836120ADF0}">
      <dgm:prSet/>
      <dgm:spPr/>
      <dgm:t>
        <a:bodyPr/>
        <a:lstStyle/>
        <a:p>
          <a:endParaRPr lang="en-US">
            <a:latin typeface="Verdana" panose="020B0604030504040204" pitchFamily="34" charset="0"/>
            <a:ea typeface="Verdana" panose="020B0604030504040204" pitchFamily="34" charset="0"/>
            <a:cs typeface="Verdana" panose="020B0604030504040204" pitchFamily="34" charset="0"/>
          </a:endParaRPr>
        </a:p>
      </dgm:t>
    </dgm:pt>
    <dgm:pt modelId="{FF2D27DF-2F63-49FA-94C2-BF1B4F64D34F}" type="sibTrans" cxnId="{E285476B-55A0-4647-B5EF-8E836120ADF0}">
      <dgm:prSet/>
      <dgm:spPr/>
      <dgm:t>
        <a:bodyPr/>
        <a:lstStyle/>
        <a:p>
          <a:endParaRPr lang="en-US">
            <a:latin typeface="Verdana" panose="020B0604030504040204" pitchFamily="34" charset="0"/>
            <a:ea typeface="Verdana" panose="020B0604030504040204" pitchFamily="34" charset="0"/>
            <a:cs typeface="Verdana" panose="020B0604030504040204" pitchFamily="34" charset="0"/>
          </a:endParaRPr>
        </a:p>
      </dgm:t>
    </dgm:pt>
    <dgm:pt modelId="{3AF659A3-8878-4531-9386-8591B4AC74A4}">
      <dgm:prSet/>
      <dgm:spPr>
        <a:solidFill>
          <a:schemeClr val="bg1"/>
        </a:solidFill>
      </dgm:spPr>
      <dgm:t>
        <a:bodyPr/>
        <a:lstStyle/>
        <a:p>
          <a:pPr rtl="0"/>
          <a:r>
            <a:rPr lang="en-US" dirty="0" err="1">
              <a:latin typeface="Tahoma" panose="020B0604030504040204" pitchFamily="34" charset="0"/>
              <a:ea typeface="Tahoma" panose="020B0604030504040204" pitchFamily="34" charset="0"/>
              <a:cs typeface="Tahoma" panose="020B0604030504040204" pitchFamily="34" charset="0"/>
            </a:rPr>
            <a:t>GTTL</a:t>
          </a:r>
          <a:r>
            <a:rPr lang="en-US" baseline="-25000" dirty="0" err="1">
              <a:latin typeface="Verdana" panose="020B0604030504040204" pitchFamily="34" charset="0"/>
              <a:ea typeface="Verdana" panose="020B0604030504040204" pitchFamily="34" charset="0"/>
              <a:cs typeface="Verdana" panose="020B0604030504040204" pitchFamily="34" charset="0"/>
            </a:rPr>
            <a:t>3</a:t>
          </a:r>
          <a:r>
            <a:rPr lang="en-US" dirty="0">
              <a:latin typeface="Verdana" panose="020B0604030504040204" pitchFamily="34" charset="0"/>
              <a:ea typeface="Verdana" panose="020B0604030504040204" pitchFamily="34" charset="0"/>
              <a:cs typeface="Verdana" panose="020B0604030504040204" pitchFamily="34" charset="0"/>
            </a:rPr>
            <a:t>= </a:t>
          </a:r>
          <a:r>
            <a:rPr lang="en-US" dirty="0" err="1">
              <a:latin typeface="Tahoma" panose="020B0604030504040204" pitchFamily="34" charset="0"/>
              <a:ea typeface="Tahoma" panose="020B0604030504040204" pitchFamily="34" charset="0"/>
              <a:cs typeface="Tahoma" panose="020B0604030504040204" pitchFamily="34" charset="0"/>
            </a:rPr>
            <a:t>GTHT</a:t>
          </a:r>
          <a:r>
            <a:rPr lang="en-US" dirty="0">
              <a:latin typeface="Tahoma" panose="020B0604030504040204" pitchFamily="34" charset="0"/>
              <a:ea typeface="Tahoma" panose="020B0604030504040204" pitchFamily="34" charset="0"/>
              <a:cs typeface="Tahoma" panose="020B0604030504040204" pitchFamily="34" charset="0"/>
            </a:rPr>
            <a:t> </a:t>
          </a:r>
          <a:r>
            <a:rPr lang="en-US" dirty="0">
              <a:latin typeface="Verdana" panose="020B0604030504040204" pitchFamily="34" charset="0"/>
              <a:ea typeface="Verdana" panose="020B0604030504040204" pitchFamily="34" charset="0"/>
              <a:cs typeface="Verdana" panose="020B0604030504040204" pitchFamily="34" charset="0"/>
            </a:rPr>
            <a:t>(1 + r)</a:t>
          </a:r>
          <a:r>
            <a:rPr lang="en-US" baseline="30000" dirty="0">
              <a:latin typeface="Verdana" panose="020B0604030504040204" pitchFamily="34" charset="0"/>
              <a:ea typeface="Verdana" panose="020B0604030504040204" pitchFamily="34" charset="0"/>
              <a:cs typeface="Verdana" panose="020B0604030504040204" pitchFamily="34" charset="0"/>
            </a:rPr>
            <a:t>3 </a:t>
          </a:r>
          <a:r>
            <a:rPr lang="en-US" dirty="0">
              <a:latin typeface="Verdana" panose="020B0604030504040204" pitchFamily="34" charset="0"/>
              <a:ea typeface="Verdana" panose="020B0604030504040204" pitchFamily="34" charset="0"/>
              <a:cs typeface="Verdana" panose="020B0604030504040204" pitchFamily="34" charset="0"/>
            </a:rPr>
            <a:t>= 100(1.04)</a:t>
          </a:r>
          <a:r>
            <a:rPr lang="en-US" baseline="30000" dirty="0">
              <a:latin typeface="Verdana" panose="020B0604030504040204" pitchFamily="34" charset="0"/>
              <a:ea typeface="Verdana" panose="020B0604030504040204" pitchFamily="34" charset="0"/>
              <a:cs typeface="Verdana" panose="020B0604030504040204" pitchFamily="34" charset="0"/>
            </a:rPr>
            <a:t>3 </a:t>
          </a:r>
          <a:r>
            <a:rPr lang="vi-VN" dirty="0" err="1">
              <a:latin typeface="Verdana" panose="020B0604030504040204" pitchFamily="34" charset="0"/>
              <a:ea typeface="Verdana" panose="020B0604030504040204" pitchFamily="34" charset="0"/>
              <a:cs typeface="Verdana" panose="020B0604030504040204" pitchFamily="34" charset="0"/>
            </a:rPr>
            <a:t>tr</a:t>
          </a:r>
          <a:r>
            <a:rPr lang="vi-VN" dirty="0">
              <a:latin typeface="Verdana" panose="020B0604030504040204" pitchFamily="34" charset="0"/>
              <a:ea typeface="Verdana" panose="020B0604030504040204" pitchFamily="34" charset="0"/>
              <a:cs typeface="Verdana" panose="020B0604030504040204" pitchFamily="34" charset="0"/>
            </a:rPr>
            <a:t> </a:t>
          </a:r>
          <a:r>
            <a:rPr lang="en-US" dirty="0">
              <a:latin typeface="Verdana" panose="020B0604030504040204" pitchFamily="34" charset="0"/>
              <a:ea typeface="Verdana" panose="020B0604030504040204" pitchFamily="34" charset="0"/>
              <a:cs typeface="Verdana" panose="020B0604030504040204" pitchFamily="34" charset="0"/>
            </a:rPr>
            <a:t>= 112.49</a:t>
          </a:r>
          <a:r>
            <a:rPr lang="vi-VN" dirty="0">
              <a:latin typeface="Verdana" panose="020B0604030504040204" pitchFamily="34" charset="0"/>
              <a:ea typeface="Verdana" panose="020B0604030504040204" pitchFamily="34" charset="0"/>
              <a:cs typeface="Verdana" panose="020B0604030504040204" pitchFamily="34" charset="0"/>
            </a:rPr>
            <a:t> </a:t>
          </a:r>
          <a:r>
            <a:rPr lang="vi-VN" dirty="0" err="1">
              <a:latin typeface="Verdana" panose="020B0604030504040204" pitchFamily="34" charset="0"/>
              <a:ea typeface="Verdana" panose="020B0604030504040204" pitchFamily="34" charset="0"/>
              <a:cs typeface="Verdana" panose="020B0604030504040204" pitchFamily="34" charset="0"/>
            </a:rPr>
            <a:t>tr</a:t>
          </a:r>
          <a:endParaRPr lang="en-US" dirty="0">
            <a:latin typeface="Verdana" panose="020B0604030504040204" pitchFamily="34" charset="0"/>
            <a:ea typeface="Verdana" panose="020B0604030504040204" pitchFamily="34" charset="0"/>
            <a:cs typeface="Verdana" panose="020B0604030504040204" pitchFamily="34" charset="0"/>
          </a:endParaRPr>
        </a:p>
      </dgm:t>
    </dgm:pt>
    <dgm:pt modelId="{E33A6E84-A499-4414-A0DA-44CE005DB9E3}" type="parTrans" cxnId="{73984D92-B2C5-4CB1-83E2-19390D89ED36}">
      <dgm:prSet/>
      <dgm:spPr/>
      <dgm:t>
        <a:bodyPr/>
        <a:lstStyle/>
        <a:p>
          <a:endParaRPr lang="en-US">
            <a:latin typeface="Verdana" panose="020B0604030504040204" pitchFamily="34" charset="0"/>
            <a:ea typeface="Verdana" panose="020B0604030504040204" pitchFamily="34" charset="0"/>
            <a:cs typeface="Verdana" panose="020B0604030504040204" pitchFamily="34" charset="0"/>
          </a:endParaRPr>
        </a:p>
      </dgm:t>
    </dgm:pt>
    <dgm:pt modelId="{E090DD2B-99A6-48A9-9AC0-6857920B2936}" type="sibTrans" cxnId="{73984D92-B2C5-4CB1-83E2-19390D89ED36}">
      <dgm:prSet/>
      <dgm:spPr/>
      <dgm:t>
        <a:bodyPr/>
        <a:lstStyle/>
        <a:p>
          <a:endParaRPr lang="en-US">
            <a:latin typeface="Verdana" panose="020B0604030504040204" pitchFamily="34" charset="0"/>
            <a:ea typeface="Verdana" panose="020B0604030504040204" pitchFamily="34" charset="0"/>
            <a:cs typeface="Verdana" panose="020B0604030504040204" pitchFamily="34" charset="0"/>
          </a:endParaRPr>
        </a:p>
      </dgm:t>
    </dgm:pt>
    <dgm:pt modelId="{00D7F185-F75D-47BD-924E-6A2ABB919077}">
      <dgm:prSet custT="1"/>
      <dgm:spPr>
        <a:solidFill>
          <a:srgbClr val="343F52"/>
        </a:solidFill>
        <a:ln>
          <a:solidFill>
            <a:schemeClr val="bg1"/>
          </a:solidFill>
        </a:ln>
        <a:effectLst>
          <a:outerShdw blurRad="50800" dist="38100" dir="2700000" algn="tl" rotWithShape="0">
            <a:prstClr val="black">
              <a:alpha val="40000"/>
            </a:prstClr>
          </a:outerShdw>
        </a:effectLst>
      </dgm:spPr>
      <dgm:t>
        <a:bodyPr/>
        <a:lstStyle/>
        <a:p>
          <a:pPr rtl="0"/>
          <a:r>
            <a:rPr lang="vi-VN" sz="2400" dirty="0">
              <a:effectLst>
                <a:outerShdw blurRad="38100" dist="38100" dir="2700000" algn="tl">
                  <a:srgbClr val="000000">
                    <a:alpha val="43137"/>
                  </a:srgbClr>
                </a:outerShdw>
              </a:effectLst>
              <a:latin typeface="Verdana" panose="020B0604030504040204" pitchFamily="34" charset="0"/>
              <a:ea typeface="Verdana" panose="020B0604030504040204" pitchFamily="34" charset="0"/>
              <a:cs typeface="Verdana" panose="020B0604030504040204" pitchFamily="34" charset="0"/>
            </a:rPr>
            <a:t>Sau n năm:</a:t>
          </a:r>
          <a:endParaRPr lang="en-US" sz="2400" dirty="0">
            <a:effectLst>
              <a:outerShdw blurRad="38100" dist="38100" dir="2700000" algn="tl">
                <a:srgbClr val="000000">
                  <a:alpha val="43137"/>
                </a:srgbClr>
              </a:outerShdw>
            </a:effectLst>
            <a:latin typeface="Verdana" panose="020B0604030504040204" pitchFamily="34" charset="0"/>
            <a:ea typeface="Verdana" panose="020B0604030504040204" pitchFamily="34" charset="0"/>
            <a:cs typeface="Verdana" panose="020B0604030504040204" pitchFamily="34" charset="0"/>
          </a:endParaRPr>
        </a:p>
      </dgm:t>
    </dgm:pt>
    <dgm:pt modelId="{C36C81FC-A602-466C-B3C8-75BD3BC672D3}" type="parTrans" cxnId="{0400D0C4-9CB5-4301-82BC-363C385FA9B2}">
      <dgm:prSet/>
      <dgm:spPr/>
      <dgm:t>
        <a:bodyPr/>
        <a:lstStyle/>
        <a:p>
          <a:endParaRPr lang="en-US">
            <a:latin typeface="Verdana" panose="020B0604030504040204" pitchFamily="34" charset="0"/>
            <a:ea typeface="Verdana" panose="020B0604030504040204" pitchFamily="34" charset="0"/>
            <a:cs typeface="Verdana" panose="020B0604030504040204" pitchFamily="34" charset="0"/>
          </a:endParaRPr>
        </a:p>
      </dgm:t>
    </dgm:pt>
    <dgm:pt modelId="{A54C26B7-088C-4064-B29F-9EFBE9FAC3FF}" type="sibTrans" cxnId="{0400D0C4-9CB5-4301-82BC-363C385FA9B2}">
      <dgm:prSet/>
      <dgm:spPr/>
      <dgm:t>
        <a:bodyPr/>
        <a:lstStyle/>
        <a:p>
          <a:endParaRPr lang="en-US">
            <a:latin typeface="Verdana" panose="020B0604030504040204" pitchFamily="34" charset="0"/>
            <a:ea typeface="Verdana" panose="020B0604030504040204" pitchFamily="34" charset="0"/>
            <a:cs typeface="Verdana" panose="020B0604030504040204" pitchFamily="34" charset="0"/>
          </a:endParaRPr>
        </a:p>
      </dgm:t>
    </dgm:pt>
    <dgm:pt modelId="{D1558FFF-1259-42F6-AD1B-9108F61A5653}">
      <dgm:prSet/>
      <dgm:spPr>
        <a:solidFill>
          <a:schemeClr val="bg1"/>
        </a:solidFill>
      </dgm:spPr>
      <dgm:t>
        <a:bodyPr/>
        <a:lstStyle/>
        <a:p>
          <a:pPr rtl="0"/>
          <a:r>
            <a:rPr lang="en-US" dirty="0" err="1">
              <a:latin typeface="Tahoma" panose="020B0604030504040204" pitchFamily="34" charset="0"/>
              <a:ea typeface="Tahoma" panose="020B0604030504040204" pitchFamily="34" charset="0"/>
              <a:cs typeface="Tahoma" panose="020B0604030504040204" pitchFamily="34" charset="0"/>
            </a:rPr>
            <a:t>GTTL</a:t>
          </a:r>
          <a:r>
            <a:rPr lang="en-US" baseline="-25000" dirty="0" err="1">
              <a:latin typeface="Verdana" panose="020B0604030504040204" pitchFamily="34" charset="0"/>
              <a:ea typeface="Verdana" panose="020B0604030504040204" pitchFamily="34" charset="0"/>
              <a:cs typeface="Verdana" panose="020B0604030504040204" pitchFamily="34" charset="0"/>
            </a:rPr>
            <a:t>n</a:t>
          </a:r>
          <a:r>
            <a:rPr lang="en-US" dirty="0">
              <a:latin typeface="Verdana" panose="020B0604030504040204" pitchFamily="34" charset="0"/>
              <a:ea typeface="Verdana" panose="020B0604030504040204" pitchFamily="34" charset="0"/>
              <a:cs typeface="Verdana" panose="020B0604030504040204" pitchFamily="34" charset="0"/>
            </a:rPr>
            <a:t>	= </a:t>
          </a:r>
          <a:r>
            <a:rPr lang="en-US" dirty="0" err="1">
              <a:latin typeface="Tahoma" panose="020B0604030504040204" pitchFamily="34" charset="0"/>
              <a:ea typeface="Tahoma" panose="020B0604030504040204" pitchFamily="34" charset="0"/>
              <a:cs typeface="Tahoma" panose="020B0604030504040204" pitchFamily="34" charset="0"/>
            </a:rPr>
            <a:t>GTHT</a:t>
          </a:r>
          <a:r>
            <a:rPr lang="en-US" dirty="0">
              <a:latin typeface="Tahoma" panose="020B0604030504040204" pitchFamily="34" charset="0"/>
              <a:ea typeface="Tahoma" panose="020B0604030504040204" pitchFamily="34" charset="0"/>
              <a:cs typeface="Tahoma" panose="020B0604030504040204" pitchFamily="34" charset="0"/>
            </a:rPr>
            <a:t> </a:t>
          </a:r>
          <a:r>
            <a:rPr lang="en-US" dirty="0">
              <a:latin typeface="Verdana" panose="020B0604030504040204" pitchFamily="34" charset="0"/>
              <a:ea typeface="Verdana" panose="020B0604030504040204" pitchFamily="34" charset="0"/>
              <a:cs typeface="Verdana" panose="020B0604030504040204" pitchFamily="34" charset="0"/>
            </a:rPr>
            <a:t>(1 + r)</a:t>
          </a:r>
          <a:r>
            <a:rPr lang="en-US" baseline="30000" dirty="0">
              <a:latin typeface="Verdana" panose="020B0604030504040204" pitchFamily="34" charset="0"/>
              <a:ea typeface="Verdana" panose="020B0604030504040204" pitchFamily="34" charset="0"/>
              <a:cs typeface="Verdana" panose="020B0604030504040204" pitchFamily="34" charset="0"/>
            </a:rPr>
            <a:t>n</a:t>
          </a:r>
          <a:endParaRPr lang="en-US" dirty="0">
            <a:latin typeface="Verdana" panose="020B0604030504040204" pitchFamily="34" charset="0"/>
            <a:ea typeface="Verdana" panose="020B0604030504040204" pitchFamily="34" charset="0"/>
            <a:cs typeface="Verdana" panose="020B0604030504040204" pitchFamily="34" charset="0"/>
          </a:endParaRPr>
        </a:p>
      </dgm:t>
    </dgm:pt>
    <dgm:pt modelId="{55E9F29B-942F-43EE-9B74-4F3859D7405F}" type="parTrans" cxnId="{3BE243D9-7FE1-47E1-A8CC-6045421FD7C0}">
      <dgm:prSet/>
      <dgm:spPr/>
      <dgm:t>
        <a:bodyPr/>
        <a:lstStyle/>
        <a:p>
          <a:endParaRPr lang="en-US">
            <a:latin typeface="Verdana" panose="020B0604030504040204" pitchFamily="34" charset="0"/>
            <a:ea typeface="Verdana" panose="020B0604030504040204" pitchFamily="34" charset="0"/>
            <a:cs typeface="Verdana" panose="020B0604030504040204" pitchFamily="34" charset="0"/>
          </a:endParaRPr>
        </a:p>
      </dgm:t>
    </dgm:pt>
    <dgm:pt modelId="{4ED0C44B-336E-40BC-BB8B-38604CEE8A7F}" type="sibTrans" cxnId="{3BE243D9-7FE1-47E1-A8CC-6045421FD7C0}">
      <dgm:prSet/>
      <dgm:spPr/>
      <dgm:t>
        <a:bodyPr/>
        <a:lstStyle/>
        <a:p>
          <a:endParaRPr lang="en-US">
            <a:latin typeface="Verdana" panose="020B0604030504040204" pitchFamily="34" charset="0"/>
            <a:ea typeface="Verdana" panose="020B0604030504040204" pitchFamily="34" charset="0"/>
            <a:cs typeface="Verdana" panose="020B0604030504040204" pitchFamily="34" charset="0"/>
          </a:endParaRPr>
        </a:p>
      </dgm:t>
    </dgm:pt>
    <dgm:pt modelId="{E9A5BBED-0506-408F-B8EF-1116064B57E6}" type="pres">
      <dgm:prSet presAssocID="{0D500027-4F00-4EBE-8C15-9A3F90229F29}" presName="linear" presStyleCnt="0">
        <dgm:presLayoutVars>
          <dgm:animLvl val="lvl"/>
          <dgm:resizeHandles val="exact"/>
        </dgm:presLayoutVars>
      </dgm:prSet>
      <dgm:spPr/>
    </dgm:pt>
    <dgm:pt modelId="{51A8E236-64CD-4ED3-9A61-E405493C1827}" type="pres">
      <dgm:prSet presAssocID="{F34357C1-603A-487F-B8FA-28068742F8D1}" presName="parentText" presStyleLbl="node1" presStyleIdx="0" presStyleCnt="4">
        <dgm:presLayoutVars>
          <dgm:chMax val="0"/>
          <dgm:bulletEnabled val="1"/>
        </dgm:presLayoutVars>
      </dgm:prSet>
      <dgm:spPr>
        <a:prstGeom prst="rect">
          <a:avLst/>
        </a:prstGeom>
      </dgm:spPr>
    </dgm:pt>
    <dgm:pt modelId="{CD5AC041-50A5-4CED-A82E-AECA4B617852}" type="pres">
      <dgm:prSet presAssocID="{F34357C1-603A-487F-B8FA-28068742F8D1}" presName="childText" presStyleLbl="revTx" presStyleIdx="0" presStyleCnt="4">
        <dgm:presLayoutVars>
          <dgm:bulletEnabled val="1"/>
        </dgm:presLayoutVars>
      </dgm:prSet>
      <dgm:spPr/>
    </dgm:pt>
    <dgm:pt modelId="{A14D9254-0630-4D86-B18E-E678371ED54F}" type="pres">
      <dgm:prSet presAssocID="{A47BC440-9BF5-45A2-8977-4E988E9A1C70}" presName="parentText" presStyleLbl="node1" presStyleIdx="1" presStyleCnt="4">
        <dgm:presLayoutVars>
          <dgm:chMax val="0"/>
          <dgm:bulletEnabled val="1"/>
        </dgm:presLayoutVars>
      </dgm:prSet>
      <dgm:spPr>
        <a:prstGeom prst="rect">
          <a:avLst/>
        </a:prstGeom>
      </dgm:spPr>
    </dgm:pt>
    <dgm:pt modelId="{8AFF2A56-91BF-4896-935E-A1E2E6BF2B72}" type="pres">
      <dgm:prSet presAssocID="{A47BC440-9BF5-45A2-8977-4E988E9A1C70}" presName="childText" presStyleLbl="revTx" presStyleIdx="1" presStyleCnt="4">
        <dgm:presLayoutVars>
          <dgm:bulletEnabled val="1"/>
        </dgm:presLayoutVars>
      </dgm:prSet>
      <dgm:spPr/>
    </dgm:pt>
    <dgm:pt modelId="{B3160BEB-2E7A-45B9-8EF9-F81DDADAF012}" type="pres">
      <dgm:prSet presAssocID="{EE2949F8-0910-4895-8799-384B2FE69A48}" presName="parentText" presStyleLbl="node1" presStyleIdx="2" presStyleCnt="4">
        <dgm:presLayoutVars>
          <dgm:chMax val="0"/>
          <dgm:bulletEnabled val="1"/>
        </dgm:presLayoutVars>
      </dgm:prSet>
      <dgm:spPr>
        <a:prstGeom prst="rect">
          <a:avLst/>
        </a:prstGeom>
      </dgm:spPr>
    </dgm:pt>
    <dgm:pt modelId="{0F09EE6D-947D-4689-A898-BBA43010627F}" type="pres">
      <dgm:prSet presAssocID="{EE2949F8-0910-4895-8799-384B2FE69A48}" presName="childText" presStyleLbl="revTx" presStyleIdx="2" presStyleCnt="4">
        <dgm:presLayoutVars>
          <dgm:bulletEnabled val="1"/>
        </dgm:presLayoutVars>
      </dgm:prSet>
      <dgm:spPr/>
    </dgm:pt>
    <dgm:pt modelId="{7FBFC885-B45A-463D-8C7D-52836B49DA8A}" type="pres">
      <dgm:prSet presAssocID="{00D7F185-F75D-47BD-924E-6A2ABB919077}" presName="parentText" presStyleLbl="node1" presStyleIdx="3" presStyleCnt="4">
        <dgm:presLayoutVars>
          <dgm:chMax val="0"/>
          <dgm:bulletEnabled val="1"/>
        </dgm:presLayoutVars>
      </dgm:prSet>
      <dgm:spPr>
        <a:prstGeom prst="rect">
          <a:avLst/>
        </a:prstGeom>
      </dgm:spPr>
    </dgm:pt>
    <dgm:pt modelId="{6380C8F2-C81F-4431-BF65-B140A7DA39A4}" type="pres">
      <dgm:prSet presAssocID="{00D7F185-F75D-47BD-924E-6A2ABB919077}" presName="childText" presStyleLbl="revTx" presStyleIdx="3" presStyleCnt="4">
        <dgm:presLayoutVars>
          <dgm:bulletEnabled val="1"/>
        </dgm:presLayoutVars>
      </dgm:prSet>
      <dgm:spPr/>
    </dgm:pt>
  </dgm:ptLst>
  <dgm:cxnLst>
    <dgm:cxn modelId="{E13DD11B-F72A-4E6D-A2CC-58941419FD65}" type="presOf" srcId="{D1558FFF-1259-42F6-AD1B-9108F61A5653}" destId="{6380C8F2-C81F-4431-BF65-B140A7DA39A4}" srcOrd="0" destOrd="0" presId="urn:microsoft.com/office/officeart/2005/8/layout/vList2"/>
    <dgm:cxn modelId="{465F8639-91A5-4828-843E-6C4FEC5F024C}" type="presOf" srcId="{97D64FAF-7CD9-448D-897D-6831DA42EEDA}" destId="{CD5AC041-50A5-4CED-A82E-AECA4B617852}" srcOrd="0" destOrd="0" presId="urn:microsoft.com/office/officeart/2005/8/layout/vList2"/>
    <dgm:cxn modelId="{4FA6D03F-76CE-4CBA-B5D6-CBADC924B829}" type="presOf" srcId="{00D7F185-F75D-47BD-924E-6A2ABB919077}" destId="{7FBFC885-B45A-463D-8C7D-52836B49DA8A}" srcOrd="0" destOrd="0" presId="urn:microsoft.com/office/officeart/2005/8/layout/vList2"/>
    <dgm:cxn modelId="{35443766-74AD-4674-8589-3B797C23A0B6}" srcId="{0D500027-4F00-4EBE-8C15-9A3F90229F29}" destId="{A47BC440-9BF5-45A2-8977-4E988E9A1C70}" srcOrd="1" destOrd="0" parTransId="{FFA826F0-0DA6-4847-9153-685F56B8786D}" sibTransId="{5F7FE677-8D0A-46A9-92EF-6496C43DEEF2}"/>
    <dgm:cxn modelId="{E285476B-55A0-4647-B5EF-8E836120ADF0}" srcId="{0D500027-4F00-4EBE-8C15-9A3F90229F29}" destId="{EE2949F8-0910-4895-8799-384B2FE69A48}" srcOrd="2" destOrd="0" parTransId="{AF26764F-12C0-4EF6-91DA-70DF88FB6C62}" sibTransId="{FF2D27DF-2F63-49FA-94C2-BF1B4F64D34F}"/>
    <dgm:cxn modelId="{BB446B4F-24E9-46DF-B725-1D3D48F76939}" type="presOf" srcId="{F34357C1-603A-487F-B8FA-28068742F8D1}" destId="{51A8E236-64CD-4ED3-9A61-E405493C1827}" srcOrd="0" destOrd="0" presId="urn:microsoft.com/office/officeart/2005/8/layout/vList2"/>
    <dgm:cxn modelId="{8CD4B57B-E2E5-4FE7-8390-BE894C530592}" type="presOf" srcId="{EE2949F8-0910-4895-8799-384B2FE69A48}" destId="{B3160BEB-2E7A-45B9-8EF9-F81DDADAF012}" srcOrd="0" destOrd="0" presId="urn:microsoft.com/office/officeart/2005/8/layout/vList2"/>
    <dgm:cxn modelId="{73984D92-B2C5-4CB1-83E2-19390D89ED36}" srcId="{EE2949F8-0910-4895-8799-384B2FE69A48}" destId="{3AF659A3-8878-4531-9386-8591B4AC74A4}" srcOrd="0" destOrd="0" parTransId="{E33A6E84-A499-4414-A0DA-44CE005DB9E3}" sibTransId="{E090DD2B-99A6-48A9-9AC0-6857920B2936}"/>
    <dgm:cxn modelId="{31E16596-12B9-4531-B571-2917A55DAA73}" type="presOf" srcId="{0D500027-4F00-4EBE-8C15-9A3F90229F29}" destId="{E9A5BBED-0506-408F-B8EF-1116064B57E6}" srcOrd="0" destOrd="0" presId="urn:microsoft.com/office/officeart/2005/8/layout/vList2"/>
    <dgm:cxn modelId="{7A5DC4A7-FCFF-4B40-9ED7-97FFBF090BAB}" srcId="{F34357C1-603A-487F-B8FA-28068742F8D1}" destId="{97D64FAF-7CD9-448D-897D-6831DA42EEDA}" srcOrd="0" destOrd="0" parTransId="{4CE1C941-98F6-4466-A417-5084F4C731DD}" sibTransId="{6BABA544-83FF-45F4-B9F5-EA4F836E64E2}"/>
    <dgm:cxn modelId="{0400D0C4-9CB5-4301-82BC-363C385FA9B2}" srcId="{0D500027-4F00-4EBE-8C15-9A3F90229F29}" destId="{00D7F185-F75D-47BD-924E-6A2ABB919077}" srcOrd="3" destOrd="0" parTransId="{C36C81FC-A602-466C-B3C8-75BD3BC672D3}" sibTransId="{A54C26B7-088C-4064-B29F-9EFBE9FAC3FF}"/>
    <dgm:cxn modelId="{82487BC5-2FE8-4E55-B6BE-F83D80DB00DB}" type="presOf" srcId="{3AF659A3-8878-4531-9386-8591B4AC74A4}" destId="{0F09EE6D-947D-4689-A898-BBA43010627F}" srcOrd="0" destOrd="0" presId="urn:microsoft.com/office/officeart/2005/8/layout/vList2"/>
    <dgm:cxn modelId="{447E11CE-0671-4CC1-9584-7685DD887F4A}" srcId="{A47BC440-9BF5-45A2-8977-4E988E9A1C70}" destId="{DD57BB56-E6A9-4A23-B08C-333FF3AD78D4}" srcOrd="0" destOrd="0" parTransId="{57342FC4-1D2C-407A-8525-EEB947976B34}" sibTransId="{AF5FEA74-E5D9-4EA5-AA6C-6EECC76B9A74}"/>
    <dgm:cxn modelId="{3BE243D9-7FE1-47E1-A8CC-6045421FD7C0}" srcId="{00D7F185-F75D-47BD-924E-6A2ABB919077}" destId="{D1558FFF-1259-42F6-AD1B-9108F61A5653}" srcOrd="0" destOrd="0" parTransId="{55E9F29B-942F-43EE-9B74-4F3859D7405F}" sibTransId="{4ED0C44B-336E-40BC-BB8B-38604CEE8A7F}"/>
    <dgm:cxn modelId="{3CC3DADD-C2EE-46A0-A293-99EE40788337}" type="presOf" srcId="{A47BC440-9BF5-45A2-8977-4E988E9A1C70}" destId="{A14D9254-0630-4D86-B18E-E678371ED54F}" srcOrd="0" destOrd="0" presId="urn:microsoft.com/office/officeart/2005/8/layout/vList2"/>
    <dgm:cxn modelId="{F024E1E4-7D35-4424-8E76-8EB7C8DA0A3B}" type="presOf" srcId="{DD57BB56-E6A9-4A23-B08C-333FF3AD78D4}" destId="{8AFF2A56-91BF-4896-935E-A1E2E6BF2B72}" srcOrd="0" destOrd="0" presId="urn:microsoft.com/office/officeart/2005/8/layout/vList2"/>
    <dgm:cxn modelId="{E24E36F7-2CD9-4DF7-B37D-7F1269B524CE}" srcId="{0D500027-4F00-4EBE-8C15-9A3F90229F29}" destId="{F34357C1-603A-487F-B8FA-28068742F8D1}" srcOrd="0" destOrd="0" parTransId="{880013D9-7BD9-4117-B2E5-F781B39BE65B}" sibTransId="{E1465CE1-45E2-449F-B94F-D5EB83B18401}"/>
    <dgm:cxn modelId="{1F0FF8E5-4136-460F-B3EC-E70A254EA1C6}" type="presParOf" srcId="{E9A5BBED-0506-408F-B8EF-1116064B57E6}" destId="{51A8E236-64CD-4ED3-9A61-E405493C1827}" srcOrd="0" destOrd="0" presId="urn:microsoft.com/office/officeart/2005/8/layout/vList2"/>
    <dgm:cxn modelId="{1FC85B4A-99DD-4FAB-83A4-155ABE694310}" type="presParOf" srcId="{E9A5BBED-0506-408F-B8EF-1116064B57E6}" destId="{CD5AC041-50A5-4CED-A82E-AECA4B617852}" srcOrd="1" destOrd="0" presId="urn:microsoft.com/office/officeart/2005/8/layout/vList2"/>
    <dgm:cxn modelId="{0DED581A-38CA-4B3A-B4DE-BE94D9E0401F}" type="presParOf" srcId="{E9A5BBED-0506-408F-B8EF-1116064B57E6}" destId="{A14D9254-0630-4D86-B18E-E678371ED54F}" srcOrd="2" destOrd="0" presId="urn:microsoft.com/office/officeart/2005/8/layout/vList2"/>
    <dgm:cxn modelId="{91D0B6CE-C604-4525-845C-28EF009C3E0F}" type="presParOf" srcId="{E9A5BBED-0506-408F-B8EF-1116064B57E6}" destId="{8AFF2A56-91BF-4896-935E-A1E2E6BF2B72}" srcOrd="3" destOrd="0" presId="urn:microsoft.com/office/officeart/2005/8/layout/vList2"/>
    <dgm:cxn modelId="{CE5FCFCE-F67B-46AB-985E-150206DE06BE}" type="presParOf" srcId="{E9A5BBED-0506-408F-B8EF-1116064B57E6}" destId="{B3160BEB-2E7A-45B9-8EF9-F81DDADAF012}" srcOrd="4" destOrd="0" presId="urn:microsoft.com/office/officeart/2005/8/layout/vList2"/>
    <dgm:cxn modelId="{3F4FC4E8-323B-409B-B8C9-BB0CD208D9CF}" type="presParOf" srcId="{E9A5BBED-0506-408F-B8EF-1116064B57E6}" destId="{0F09EE6D-947D-4689-A898-BBA43010627F}" srcOrd="5" destOrd="0" presId="urn:microsoft.com/office/officeart/2005/8/layout/vList2"/>
    <dgm:cxn modelId="{BE9A8AEB-D42C-4CC4-8DA7-2CAFE8C80959}" type="presParOf" srcId="{E9A5BBED-0506-408F-B8EF-1116064B57E6}" destId="{7FBFC885-B45A-463D-8C7D-52836B49DA8A}" srcOrd="6" destOrd="0" presId="urn:microsoft.com/office/officeart/2005/8/layout/vList2"/>
    <dgm:cxn modelId="{753877B9-09D0-4F5E-819B-15369483E893}" type="presParOf" srcId="{E9A5BBED-0506-408F-B8EF-1116064B57E6}" destId="{6380C8F2-C81F-4431-BF65-B140A7DA39A4}" srcOrd="7"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637EBD6-9D8B-4E81-89CC-FF07D7DA4A81}">
      <dsp:nvSpPr>
        <dsp:cNvPr id="0" name=""/>
        <dsp:cNvSpPr/>
      </dsp:nvSpPr>
      <dsp:spPr>
        <a:xfrm>
          <a:off x="0" y="441125"/>
          <a:ext cx="10882647" cy="1924649"/>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US" sz="3500" b="1" kern="1200"/>
            <a:t>Khái niệm: </a:t>
          </a:r>
          <a:r>
            <a:rPr lang="vi-VN" sz="3500" kern="1200"/>
            <a:t>Thuế giá trị gia tăng là thuế tính trên giá trị tăng thêm của hàng hóa, dịch vụ phát sinh trong quá trình từ sản xuất, lưu thông đến tiêu dùng..</a:t>
          </a:r>
          <a:endParaRPr lang="en-US" sz="3500" kern="1200"/>
        </a:p>
      </dsp:txBody>
      <dsp:txXfrm>
        <a:off x="93954" y="535079"/>
        <a:ext cx="10694739" cy="1736741"/>
      </dsp:txXfrm>
    </dsp:sp>
    <dsp:sp modelId="{F9BE429A-75C8-4026-8FBD-40ADFD37DF5D}">
      <dsp:nvSpPr>
        <dsp:cNvPr id="0" name=""/>
        <dsp:cNvSpPr/>
      </dsp:nvSpPr>
      <dsp:spPr>
        <a:xfrm>
          <a:off x="0" y="2466575"/>
          <a:ext cx="10882647" cy="1924649"/>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vi-VN" sz="3500" b="1" kern="1200"/>
            <a:t>Đối tượng chịu thuế</a:t>
          </a:r>
          <a:r>
            <a:rPr lang="en-US" sz="3500" b="1" kern="1200"/>
            <a:t>: </a:t>
          </a:r>
          <a:r>
            <a:rPr lang="vi-VN" sz="3500" kern="1200"/>
            <a:t>Là hàng hóa, dịch vụ sử dụng cho sản xuất, kinh doanh và tiêu dùng </a:t>
          </a:r>
          <a:r>
            <a:rPr lang="en-US" sz="3500" kern="1200"/>
            <a:t>ở Việt Nam</a:t>
          </a:r>
          <a:r>
            <a:rPr lang="vi-VN" sz="3500" kern="1200"/>
            <a:t>, trừ </a:t>
          </a:r>
          <a:r>
            <a:rPr lang="en-US" sz="3500" kern="1200"/>
            <a:t>các đối tượng quy định tại Luật Thuế giá trị gia tăng.</a:t>
          </a:r>
        </a:p>
      </dsp:txBody>
      <dsp:txXfrm>
        <a:off x="93954" y="2560529"/>
        <a:ext cx="10694739" cy="173674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1A8E236-64CD-4ED3-9A61-E405493C1827}">
      <dsp:nvSpPr>
        <dsp:cNvPr id="0" name=""/>
        <dsp:cNvSpPr/>
      </dsp:nvSpPr>
      <dsp:spPr>
        <a:xfrm>
          <a:off x="0" y="60085"/>
          <a:ext cx="10020299" cy="580320"/>
        </a:xfrm>
        <a:prstGeom prst="rect">
          <a:avLst/>
        </a:prstGeom>
        <a:solidFill>
          <a:srgbClr val="343F52"/>
        </a:solidFill>
        <a:ln w="12700" cap="flat" cmpd="sng" algn="ctr">
          <a:solidFill>
            <a:schemeClr val="bg1"/>
          </a:solidFill>
          <a:prstDash val="solid"/>
          <a:miter lim="800000"/>
        </a:ln>
        <a:effectLst>
          <a:outerShdw blurRad="50800" dist="38100" dir="2700000" algn="tl" rotWithShape="0">
            <a:prstClr val="black">
              <a:alpha val="40000"/>
            </a:prstClr>
          </a:outerShdw>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rtl="0">
            <a:lnSpc>
              <a:spcPct val="90000"/>
            </a:lnSpc>
            <a:spcBef>
              <a:spcPct val="0"/>
            </a:spcBef>
            <a:spcAft>
              <a:spcPct val="35000"/>
            </a:spcAft>
            <a:buNone/>
          </a:pPr>
          <a:r>
            <a:rPr lang="vi-VN" sz="2400" kern="1200" dirty="0">
              <a:effectLst>
                <a:outerShdw blurRad="38100" dist="38100" dir="2700000" algn="tl">
                  <a:srgbClr val="000000">
                    <a:alpha val="43137"/>
                  </a:srgbClr>
                </a:outerShdw>
              </a:effectLst>
              <a:latin typeface="Verdana" panose="020B0604030504040204" pitchFamily="34" charset="0"/>
              <a:ea typeface="Verdana" panose="020B0604030504040204" pitchFamily="34" charset="0"/>
              <a:cs typeface="Verdana" panose="020B0604030504040204" pitchFamily="34" charset="0"/>
            </a:rPr>
            <a:t>Sau 1 năm </a:t>
          </a:r>
          <a:r>
            <a:rPr lang="en-US" sz="2400" kern="1200" dirty="0">
              <a:effectLst>
                <a:outerShdw blurRad="38100" dist="38100" dir="2700000" algn="tl">
                  <a:srgbClr val="000000">
                    <a:alpha val="43137"/>
                  </a:srgbClr>
                </a:outerShdw>
              </a:effectLst>
              <a:latin typeface="Verdana" panose="020B0604030504040204" pitchFamily="34" charset="0"/>
              <a:ea typeface="Verdana" panose="020B0604030504040204" pitchFamily="34" charset="0"/>
              <a:cs typeface="Verdana" panose="020B0604030504040204" pitchFamily="34" charset="0"/>
            </a:rPr>
            <a:t>:</a:t>
          </a:r>
        </a:p>
      </dsp:txBody>
      <dsp:txXfrm>
        <a:off x="0" y="60085"/>
        <a:ext cx="10020299" cy="580320"/>
      </dsp:txXfrm>
    </dsp:sp>
    <dsp:sp modelId="{CD5AC041-50A5-4CED-A82E-AECA4B617852}">
      <dsp:nvSpPr>
        <dsp:cNvPr id="0" name=""/>
        <dsp:cNvSpPr/>
      </dsp:nvSpPr>
      <dsp:spPr>
        <a:xfrm>
          <a:off x="0" y="640405"/>
          <a:ext cx="10020299" cy="513360"/>
        </a:xfrm>
        <a:prstGeom prst="rect">
          <a:avLst/>
        </a:prstGeom>
        <a:solidFill>
          <a:schemeClr val="bg1"/>
        </a:solidFill>
        <a:ln>
          <a:noFill/>
        </a:ln>
        <a:effectLst/>
      </dsp:spPr>
      <dsp:style>
        <a:lnRef idx="0">
          <a:scrgbClr r="0" g="0" b="0"/>
        </a:lnRef>
        <a:fillRef idx="0">
          <a:scrgbClr r="0" g="0" b="0"/>
        </a:fillRef>
        <a:effectRef idx="0">
          <a:scrgbClr r="0" g="0" b="0"/>
        </a:effectRef>
        <a:fontRef idx="minor"/>
      </dsp:style>
      <dsp:txBody>
        <a:bodyPr spcFirstLastPara="0" vert="horz" wrap="square" lIns="318145" tIns="39370" rIns="220472" bIns="39370" numCol="1" spcCol="1270" anchor="t" anchorCtr="0">
          <a:noAutofit/>
        </a:bodyPr>
        <a:lstStyle/>
        <a:p>
          <a:pPr marL="228600" lvl="1" indent="-228600" algn="l" defTabSz="1066800" rtl="0">
            <a:lnSpc>
              <a:spcPct val="90000"/>
            </a:lnSpc>
            <a:spcBef>
              <a:spcPct val="0"/>
            </a:spcBef>
            <a:spcAft>
              <a:spcPct val="20000"/>
            </a:spcAft>
            <a:buChar char="•"/>
          </a:pPr>
          <a:r>
            <a:rPr lang="en-US" sz="2400" kern="1200" dirty="0" err="1">
              <a:latin typeface="Tahoma" panose="020B0604030504040204" pitchFamily="34" charset="0"/>
              <a:ea typeface="Tahoma" panose="020B0604030504040204" pitchFamily="34" charset="0"/>
              <a:cs typeface="Tahoma" panose="020B0604030504040204" pitchFamily="34" charset="0"/>
            </a:rPr>
            <a:t>GTTL</a:t>
          </a:r>
          <a:r>
            <a:rPr lang="en-US" sz="2400" kern="1200" baseline="-25000" dirty="0" err="1">
              <a:latin typeface="Verdana" panose="020B0604030504040204" pitchFamily="34" charset="0"/>
              <a:ea typeface="Verdana" panose="020B0604030504040204" pitchFamily="34" charset="0"/>
              <a:cs typeface="Verdana" panose="020B0604030504040204" pitchFamily="34" charset="0"/>
            </a:rPr>
            <a:t>1</a:t>
          </a:r>
          <a:r>
            <a:rPr lang="en-US" sz="2400" kern="1200" dirty="0">
              <a:latin typeface="Verdana" panose="020B0604030504040204" pitchFamily="34" charset="0"/>
              <a:ea typeface="Verdana" panose="020B0604030504040204" pitchFamily="34" charset="0"/>
              <a:cs typeface="Verdana" panose="020B0604030504040204" pitchFamily="34" charset="0"/>
            </a:rPr>
            <a:t>= </a:t>
          </a:r>
          <a:r>
            <a:rPr lang="en-US" sz="2400" kern="1200" dirty="0" err="1">
              <a:latin typeface="Tahoma" panose="020B0604030504040204" pitchFamily="34" charset="0"/>
              <a:ea typeface="Tahoma" panose="020B0604030504040204" pitchFamily="34" charset="0"/>
              <a:cs typeface="Tahoma" panose="020B0604030504040204" pitchFamily="34" charset="0"/>
            </a:rPr>
            <a:t>GTHT</a:t>
          </a:r>
          <a:r>
            <a:rPr lang="en-US" sz="2400" kern="1200" dirty="0">
              <a:latin typeface="Tahoma" panose="020B0604030504040204" pitchFamily="34" charset="0"/>
              <a:ea typeface="Tahoma" panose="020B0604030504040204" pitchFamily="34" charset="0"/>
              <a:cs typeface="Tahoma" panose="020B0604030504040204" pitchFamily="34" charset="0"/>
            </a:rPr>
            <a:t> </a:t>
          </a:r>
          <a:r>
            <a:rPr lang="en-US" sz="2400" kern="1200" dirty="0">
              <a:latin typeface="Verdana" panose="020B0604030504040204" pitchFamily="34" charset="0"/>
              <a:ea typeface="Verdana" panose="020B0604030504040204" pitchFamily="34" charset="0"/>
              <a:cs typeface="Verdana" panose="020B0604030504040204" pitchFamily="34" charset="0"/>
            </a:rPr>
            <a:t>(1 + r) = 100(1.04) </a:t>
          </a:r>
          <a:r>
            <a:rPr lang="vi-VN" sz="2400" kern="1200" dirty="0" err="1">
              <a:latin typeface="Verdana" panose="020B0604030504040204" pitchFamily="34" charset="0"/>
              <a:ea typeface="Verdana" panose="020B0604030504040204" pitchFamily="34" charset="0"/>
              <a:cs typeface="Verdana" panose="020B0604030504040204" pitchFamily="34" charset="0"/>
            </a:rPr>
            <a:t>tr</a:t>
          </a:r>
          <a:r>
            <a:rPr lang="en-US" sz="2400" kern="1200" dirty="0">
              <a:latin typeface="Verdana" panose="020B0604030504040204" pitchFamily="34" charset="0"/>
              <a:ea typeface="Verdana" panose="020B0604030504040204" pitchFamily="34" charset="0"/>
              <a:cs typeface="Verdana" panose="020B0604030504040204" pitchFamily="34" charset="0"/>
            </a:rPr>
            <a:t> = 104.00</a:t>
          </a:r>
          <a:r>
            <a:rPr lang="vi-VN" sz="2400" kern="1200" dirty="0">
              <a:latin typeface="Verdana" panose="020B0604030504040204" pitchFamily="34" charset="0"/>
              <a:ea typeface="Verdana" panose="020B0604030504040204" pitchFamily="34" charset="0"/>
              <a:cs typeface="Verdana" panose="020B0604030504040204" pitchFamily="34" charset="0"/>
            </a:rPr>
            <a:t> </a:t>
          </a:r>
          <a:r>
            <a:rPr lang="vi-VN" sz="2400" kern="1200" dirty="0" err="1">
              <a:latin typeface="Verdana" panose="020B0604030504040204" pitchFamily="34" charset="0"/>
              <a:ea typeface="Verdana" panose="020B0604030504040204" pitchFamily="34" charset="0"/>
              <a:cs typeface="Verdana" panose="020B0604030504040204" pitchFamily="34" charset="0"/>
            </a:rPr>
            <a:t>tr</a:t>
          </a:r>
          <a:endParaRPr lang="en-US" sz="2400" kern="1200" dirty="0">
            <a:latin typeface="Verdana" panose="020B0604030504040204" pitchFamily="34" charset="0"/>
            <a:ea typeface="Verdana" panose="020B0604030504040204" pitchFamily="34" charset="0"/>
            <a:cs typeface="Verdana" panose="020B0604030504040204" pitchFamily="34" charset="0"/>
          </a:endParaRPr>
        </a:p>
      </dsp:txBody>
      <dsp:txXfrm>
        <a:off x="0" y="640405"/>
        <a:ext cx="10020299" cy="513360"/>
      </dsp:txXfrm>
    </dsp:sp>
    <dsp:sp modelId="{A14D9254-0630-4D86-B18E-E678371ED54F}">
      <dsp:nvSpPr>
        <dsp:cNvPr id="0" name=""/>
        <dsp:cNvSpPr/>
      </dsp:nvSpPr>
      <dsp:spPr>
        <a:xfrm>
          <a:off x="0" y="1153766"/>
          <a:ext cx="10020299" cy="580320"/>
        </a:xfrm>
        <a:prstGeom prst="rect">
          <a:avLst/>
        </a:prstGeom>
        <a:solidFill>
          <a:srgbClr val="343F52"/>
        </a:solidFill>
        <a:ln w="12700" cap="flat" cmpd="sng" algn="ctr">
          <a:solidFill>
            <a:schemeClr val="bg1"/>
          </a:solidFill>
          <a:prstDash val="solid"/>
          <a:miter lim="800000"/>
        </a:ln>
        <a:effectLst>
          <a:outerShdw blurRad="50800" dist="38100" dir="2700000" algn="tl" rotWithShape="0">
            <a:prstClr val="black">
              <a:alpha val="40000"/>
            </a:prstClr>
          </a:outerShdw>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rtl="0">
            <a:lnSpc>
              <a:spcPct val="90000"/>
            </a:lnSpc>
            <a:spcBef>
              <a:spcPct val="0"/>
            </a:spcBef>
            <a:spcAft>
              <a:spcPct val="35000"/>
            </a:spcAft>
            <a:buNone/>
          </a:pPr>
          <a:r>
            <a:rPr lang="vi-VN" sz="2400" kern="1200" dirty="0">
              <a:effectLst>
                <a:outerShdw blurRad="38100" dist="38100" dir="2700000" algn="tl">
                  <a:srgbClr val="000000">
                    <a:alpha val="43137"/>
                  </a:srgbClr>
                </a:outerShdw>
              </a:effectLst>
              <a:latin typeface="Verdana" panose="020B0604030504040204" pitchFamily="34" charset="0"/>
              <a:ea typeface="Verdana" panose="020B0604030504040204" pitchFamily="34" charset="0"/>
              <a:cs typeface="Verdana" panose="020B0604030504040204" pitchFamily="34" charset="0"/>
            </a:rPr>
            <a:t>Sau 2 năm</a:t>
          </a:r>
          <a:r>
            <a:rPr lang="en-US" sz="2400" kern="1200" dirty="0">
              <a:effectLst>
                <a:outerShdw blurRad="38100" dist="38100" dir="2700000" algn="tl">
                  <a:srgbClr val="000000">
                    <a:alpha val="43137"/>
                  </a:srgbClr>
                </a:outerShdw>
              </a:effectLst>
              <a:latin typeface="Verdana" panose="020B0604030504040204" pitchFamily="34" charset="0"/>
              <a:ea typeface="Verdana" panose="020B0604030504040204" pitchFamily="34" charset="0"/>
              <a:cs typeface="Verdana" panose="020B0604030504040204" pitchFamily="34" charset="0"/>
            </a:rPr>
            <a:t>:</a:t>
          </a:r>
        </a:p>
      </dsp:txBody>
      <dsp:txXfrm>
        <a:off x="0" y="1153766"/>
        <a:ext cx="10020299" cy="580320"/>
      </dsp:txXfrm>
    </dsp:sp>
    <dsp:sp modelId="{8AFF2A56-91BF-4896-935E-A1E2E6BF2B72}">
      <dsp:nvSpPr>
        <dsp:cNvPr id="0" name=""/>
        <dsp:cNvSpPr/>
      </dsp:nvSpPr>
      <dsp:spPr>
        <a:xfrm>
          <a:off x="0" y="1734086"/>
          <a:ext cx="10020299" cy="513360"/>
        </a:xfrm>
        <a:prstGeom prst="rect">
          <a:avLst/>
        </a:prstGeom>
        <a:solidFill>
          <a:schemeClr val="bg1"/>
        </a:solidFill>
        <a:ln>
          <a:noFill/>
        </a:ln>
        <a:effectLst/>
      </dsp:spPr>
      <dsp:style>
        <a:lnRef idx="0">
          <a:scrgbClr r="0" g="0" b="0"/>
        </a:lnRef>
        <a:fillRef idx="0">
          <a:scrgbClr r="0" g="0" b="0"/>
        </a:fillRef>
        <a:effectRef idx="0">
          <a:scrgbClr r="0" g="0" b="0"/>
        </a:effectRef>
        <a:fontRef idx="minor"/>
      </dsp:style>
      <dsp:txBody>
        <a:bodyPr spcFirstLastPara="0" vert="horz" wrap="square" lIns="318145" tIns="39370" rIns="220472" bIns="39370" numCol="1" spcCol="1270" anchor="t" anchorCtr="0">
          <a:noAutofit/>
        </a:bodyPr>
        <a:lstStyle/>
        <a:p>
          <a:pPr marL="228600" lvl="1" indent="-228600" algn="l" defTabSz="1066800" rtl="0">
            <a:lnSpc>
              <a:spcPct val="90000"/>
            </a:lnSpc>
            <a:spcBef>
              <a:spcPct val="0"/>
            </a:spcBef>
            <a:spcAft>
              <a:spcPct val="20000"/>
            </a:spcAft>
            <a:buChar char="•"/>
          </a:pPr>
          <a:r>
            <a:rPr lang="en-US" sz="2400" kern="1200" dirty="0" err="1">
              <a:latin typeface="Tahoma" panose="020B0604030504040204" pitchFamily="34" charset="0"/>
              <a:ea typeface="Tahoma" panose="020B0604030504040204" pitchFamily="34" charset="0"/>
              <a:cs typeface="Tahoma" panose="020B0604030504040204" pitchFamily="34" charset="0"/>
            </a:rPr>
            <a:t>GTTL</a:t>
          </a:r>
          <a:r>
            <a:rPr lang="en-US" sz="2400" kern="1200" baseline="-25000" dirty="0" err="1">
              <a:latin typeface="Verdana" panose="020B0604030504040204" pitchFamily="34" charset="0"/>
              <a:ea typeface="Verdana" panose="020B0604030504040204" pitchFamily="34" charset="0"/>
              <a:cs typeface="Verdana" panose="020B0604030504040204" pitchFamily="34" charset="0"/>
            </a:rPr>
            <a:t>2</a:t>
          </a:r>
          <a:r>
            <a:rPr lang="en-US" sz="2400" kern="1200" dirty="0">
              <a:latin typeface="Verdana" panose="020B0604030504040204" pitchFamily="34" charset="0"/>
              <a:ea typeface="Verdana" panose="020B0604030504040204" pitchFamily="34" charset="0"/>
              <a:cs typeface="Verdana" panose="020B0604030504040204" pitchFamily="34" charset="0"/>
            </a:rPr>
            <a:t>	= </a:t>
          </a:r>
          <a:r>
            <a:rPr lang="en-US" sz="2400" kern="1200" dirty="0" err="1">
              <a:latin typeface="Tahoma" panose="020B0604030504040204" pitchFamily="34" charset="0"/>
              <a:ea typeface="Tahoma" panose="020B0604030504040204" pitchFamily="34" charset="0"/>
              <a:cs typeface="Tahoma" panose="020B0604030504040204" pitchFamily="34" charset="0"/>
            </a:rPr>
            <a:t>GTHT</a:t>
          </a:r>
          <a:r>
            <a:rPr lang="en-US" sz="2400" kern="1200" dirty="0">
              <a:latin typeface="Tahoma" panose="020B0604030504040204" pitchFamily="34" charset="0"/>
              <a:ea typeface="Tahoma" panose="020B0604030504040204" pitchFamily="34" charset="0"/>
              <a:cs typeface="Tahoma" panose="020B0604030504040204" pitchFamily="34" charset="0"/>
            </a:rPr>
            <a:t> </a:t>
          </a:r>
          <a:r>
            <a:rPr lang="en-US" sz="2400" kern="1200" dirty="0">
              <a:latin typeface="Verdana" panose="020B0604030504040204" pitchFamily="34" charset="0"/>
              <a:ea typeface="Verdana" panose="020B0604030504040204" pitchFamily="34" charset="0"/>
              <a:cs typeface="Verdana" panose="020B0604030504040204" pitchFamily="34" charset="0"/>
            </a:rPr>
            <a:t>(1 + r)</a:t>
          </a:r>
          <a:r>
            <a:rPr lang="en-US" sz="2400" kern="1200" baseline="30000" dirty="0">
              <a:latin typeface="Verdana" panose="020B0604030504040204" pitchFamily="34" charset="0"/>
              <a:ea typeface="Verdana" panose="020B0604030504040204" pitchFamily="34" charset="0"/>
              <a:cs typeface="Verdana" panose="020B0604030504040204" pitchFamily="34" charset="0"/>
            </a:rPr>
            <a:t>2 </a:t>
          </a:r>
          <a:r>
            <a:rPr lang="en-US" sz="2400" kern="1200" dirty="0">
              <a:latin typeface="Verdana" panose="020B0604030504040204" pitchFamily="34" charset="0"/>
              <a:ea typeface="Verdana" panose="020B0604030504040204" pitchFamily="34" charset="0"/>
              <a:cs typeface="Verdana" panose="020B0604030504040204" pitchFamily="34" charset="0"/>
            </a:rPr>
            <a:t>= 100(1.04)</a:t>
          </a:r>
          <a:r>
            <a:rPr lang="en-US" sz="2400" kern="1200" baseline="30000" dirty="0">
              <a:latin typeface="Verdana" panose="020B0604030504040204" pitchFamily="34" charset="0"/>
              <a:ea typeface="Verdana" panose="020B0604030504040204" pitchFamily="34" charset="0"/>
              <a:cs typeface="Verdana" panose="020B0604030504040204" pitchFamily="34" charset="0"/>
            </a:rPr>
            <a:t>2</a:t>
          </a:r>
          <a:r>
            <a:rPr lang="vi-VN" sz="2400" kern="1200" baseline="30000" dirty="0">
              <a:latin typeface="Verdana" panose="020B0604030504040204" pitchFamily="34" charset="0"/>
              <a:ea typeface="Verdana" panose="020B0604030504040204" pitchFamily="34" charset="0"/>
              <a:cs typeface="Verdana" panose="020B0604030504040204" pitchFamily="34" charset="0"/>
            </a:rPr>
            <a:t> </a:t>
          </a:r>
          <a:r>
            <a:rPr lang="vi-VN" sz="2400" kern="1200" dirty="0" err="1">
              <a:latin typeface="Verdana" panose="020B0604030504040204" pitchFamily="34" charset="0"/>
              <a:ea typeface="Verdana" panose="020B0604030504040204" pitchFamily="34" charset="0"/>
              <a:cs typeface="Verdana" panose="020B0604030504040204" pitchFamily="34" charset="0"/>
            </a:rPr>
            <a:t>tr</a:t>
          </a:r>
          <a:r>
            <a:rPr lang="vi-VN" sz="2400" kern="1200" dirty="0">
              <a:latin typeface="Verdana" panose="020B0604030504040204" pitchFamily="34" charset="0"/>
              <a:ea typeface="Verdana" panose="020B0604030504040204" pitchFamily="34" charset="0"/>
              <a:cs typeface="Verdana" panose="020B0604030504040204" pitchFamily="34" charset="0"/>
            </a:rPr>
            <a:t> </a:t>
          </a:r>
          <a:r>
            <a:rPr lang="en-US" sz="2400" kern="1200" dirty="0">
              <a:latin typeface="Verdana" panose="020B0604030504040204" pitchFamily="34" charset="0"/>
              <a:ea typeface="Verdana" panose="020B0604030504040204" pitchFamily="34" charset="0"/>
              <a:cs typeface="Verdana" panose="020B0604030504040204" pitchFamily="34" charset="0"/>
            </a:rPr>
            <a:t>= 108.16</a:t>
          </a:r>
          <a:r>
            <a:rPr lang="vi-VN" sz="2400" kern="1200" dirty="0">
              <a:latin typeface="Verdana" panose="020B0604030504040204" pitchFamily="34" charset="0"/>
              <a:ea typeface="Verdana" panose="020B0604030504040204" pitchFamily="34" charset="0"/>
              <a:cs typeface="Verdana" panose="020B0604030504040204" pitchFamily="34" charset="0"/>
            </a:rPr>
            <a:t> </a:t>
          </a:r>
          <a:r>
            <a:rPr lang="vi-VN" sz="2400" kern="1200" dirty="0" err="1">
              <a:latin typeface="Verdana" panose="020B0604030504040204" pitchFamily="34" charset="0"/>
              <a:ea typeface="Verdana" panose="020B0604030504040204" pitchFamily="34" charset="0"/>
              <a:cs typeface="Verdana" panose="020B0604030504040204" pitchFamily="34" charset="0"/>
            </a:rPr>
            <a:t>tr</a:t>
          </a:r>
          <a:endParaRPr lang="en-US" sz="2400" kern="1200" dirty="0">
            <a:latin typeface="Verdana" panose="020B0604030504040204" pitchFamily="34" charset="0"/>
            <a:ea typeface="Verdana" panose="020B0604030504040204" pitchFamily="34" charset="0"/>
            <a:cs typeface="Verdana" panose="020B0604030504040204" pitchFamily="34" charset="0"/>
          </a:endParaRPr>
        </a:p>
      </dsp:txBody>
      <dsp:txXfrm>
        <a:off x="0" y="1734086"/>
        <a:ext cx="10020299" cy="513360"/>
      </dsp:txXfrm>
    </dsp:sp>
    <dsp:sp modelId="{B3160BEB-2E7A-45B9-8EF9-F81DDADAF012}">
      <dsp:nvSpPr>
        <dsp:cNvPr id="0" name=""/>
        <dsp:cNvSpPr/>
      </dsp:nvSpPr>
      <dsp:spPr>
        <a:xfrm>
          <a:off x="0" y="2247445"/>
          <a:ext cx="10020299" cy="580320"/>
        </a:xfrm>
        <a:prstGeom prst="rect">
          <a:avLst/>
        </a:prstGeom>
        <a:solidFill>
          <a:srgbClr val="343F52"/>
        </a:solidFill>
        <a:ln w="12700" cap="flat" cmpd="sng" algn="ctr">
          <a:solidFill>
            <a:schemeClr val="bg1"/>
          </a:solidFill>
          <a:prstDash val="solid"/>
          <a:miter lim="800000"/>
        </a:ln>
        <a:effectLst>
          <a:outerShdw blurRad="50800" dist="38100" dir="2700000" algn="tl" rotWithShape="0">
            <a:prstClr val="black">
              <a:alpha val="40000"/>
            </a:prstClr>
          </a:outerShdw>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rtl="0">
            <a:lnSpc>
              <a:spcPct val="90000"/>
            </a:lnSpc>
            <a:spcBef>
              <a:spcPct val="0"/>
            </a:spcBef>
            <a:spcAft>
              <a:spcPct val="35000"/>
            </a:spcAft>
            <a:buNone/>
          </a:pPr>
          <a:r>
            <a:rPr lang="vi-VN" sz="2400" kern="1200" dirty="0">
              <a:effectLst>
                <a:outerShdw blurRad="38100" dist="38100" dir="2700000" algn="tl">
                  <a:srgbClr val="000000">
                    <a:alpha val="43137"/>
                  </a:srgbClr>
                </a:outerShdw>
              </a:effectLst>
              <a:latin typeface="Verdana" panose="020B0604030504040204" pitchFamily="34" charset="0"/>
              <a:ea typeface="Verdana" panose="020B0604030504040204" pitchFamily="34" charset="0"/>
              <a:cs typeface="Verdana" panose="020B0604030504040204" pitchFamily="34" charset="0"/>
            </a:rPr>
            <a:t>Sau 3 năm</a:t>
          </a:r>
          <a:r>
            <a:rPr lang="en-US" sz="2400" kern="1200" dirty="0">
              <a:effectLst>
                <a:outerShdw blurRad="38100" dist="38100" dir="2700000" algn="tl">
                  <a:srgbClr val="000000">
                    <a:alpha val="43137"/>
                  </a:srgbClr>
                </a:outerShdw>
              </a:effectLst>
              <a:latin typeface="Verdana" panose="020B0604030504040204" pitchFamily="34" charset="0"/>
              <a:ea typeface="Verdana" panose="020B0604030504040204" pitchFamily="34" charset="0"/>
              <a:cs typeface="Verdana" panose="020B0604030504040204" pitchFamily="34" charset="0"/>
            </a:rPr>
            <a:t>:</a:t>
          </a:r>
        </a:p>
      </dsp:txBody>
      <dsp:txXfrm>
        <a:off x="0" y="2247445"/>
        <a:ext cx="10020299" cy="580320"/>
      </dsp:txXfrm>
    </dsp:sp>
    <dsp:sp modelId="{0F09EE6D-947D-4689-A898-BBA43010627F}">
      <dsp:nvSpPr>
        <dsp:cNvPr id="0" name=""/>
        <dsp:cNvSpPr/>
      </dsp:nvSpPr>
      <dsp:spPr>
        <a:xfrm>
          <a:off x="0" y="2827766"/>
          <a:ext cx="10020299" cy="513360"/>
        </a:xfrm>
        <a:prstGeom prst="rect">
          <a:avLst/>
        </a:prstGeom>
        <a:solidFill>
          <a:schemeClr val="bg1"/>
        </a:solidFill>
        <a:ln>
          <a:noFill/>
        </a:ln>
        <a:effectLst/>
      </dsp:spPr>
      <dsp:style>
        <a:lnRef idx="0">
          <a:scrgbClr r="0" g="0" b="0"/>
        </a:lnRef>
        <a:fillRef idx="0">
          <a:scrgbClr r="0" g="0" b="0"/>
        </a:fillRef>
        <a:effectRef idx="0">
          <a:scrgbClr r="0" g="0" b="0"/>
        </a:effectRef>
        <a:fontRef idx="minor"/>
      </dsp:style>
      <dsp:txBody>
        <a:bodyPr spcFirstLastPara="0" vert="horz" wrap="square" lIns="318145" tIns="39370" rIns="220472" bIns="39370" numCol="1" spcCol="1270" anchor="t" anchorCtr="0">
          <a:noAutofit/>
        </a:bodyPr>
        <a:lstStyle/>
        <a:p>
          <a:pPr marL="228600" lvl="1" indent="-228600" algn="l" defTabSz="1066800" rtl="0">
            <a:lnSpc>
              <a:spcPct val="90000"/>
            </a:lnSpc>
            <a:spcBef>
              <a:spcPct val="0"/>
            </a:spcBef>
            <a:spcAft>
              <a:spcPct val="20000"/>
            </a:spcAft>
            <a:buChar char="•"/>
          </a:pPr>
          <a:r>
            <a:rPr lang="en-US" sz="2400" kern="1200" dirty="0" err="1">
              <a:latin typeface="Tahoma" panose="020B0604030504040204" pitchFamily="34" charset="0"/>
              <a:ea typeface="Tahoma" panose="020B0604030504040204" pitchFamily="34" charset="0"/>
              <a:cs typeface="Tahoma" panose="020B0604030504040204" pitchFamily="34" charset="0"/>
            </a:rPr>
            <a:t>GTTL</a:t>
          </a:r>
          <a:r>
            <a:rPr lang="en-US" sz="2400" kern="1200" baseline="-25000" dirty="0" err="1">
              <a:latin typeface="Verdana" panose="020B0604030504040204" pitchFamily="34" charset="0"/>
              <a:ea typeface="Verdana" panose="020B0604030504040204" pitchFamily="34" charset="0"/>
              <a:cs typeface="Verdana" panose="020B0604030504040204" pitchFamily="34" charset="0"/>
            </a:rPr>
            <a:t>3</a:t>
          </a:r>
          <a:r>
            <a:rPr lang="en-US" sz="2400" kern="1200" dirty="0">
              <a:latin typeface="Verdana" panose="020B0604030504040204" pitchFamily="34" charset="0"/>
              <a:ea typeface="Verdana" panose="020B0604030504040204" pitchFamily="34" charset="0"/>
              <a:cs typeface="Verdana" panose="020B0604030504040204" pitchFamily="34" charset="0"/>
            </a:rPr>
            <a:t>= </a:t>
          </a:r>
          <a:r>
            <a:rPr lang="en-US" sz="2400" kern="1200" dirty="0" err="1">
              <a:latin typeface="Tahoma" panose="020B0604030504040204" pitchFamily="34" charset="0"/>
              <a:ea typeface="Tahoma" panose="020B0604030504040204" pitchFamily="34" charset="0"/>
              <a:cs typeface="Tahoma" panose="020B0604030504040204" pitchFamily="34" charset="0"/>
            </a:rPr>
            <a:t>GTHT</a:t>
          </a:r>
          <a:r>
            <a:rPr lang="en-US" sz="2400" kern="1200" dirty="0">
              <a:latin typeface="Tahoma" panose="020B0604030504040204" pitchFamily="34" charset="0"/>
              <a:ea typeface="Tahoma" panose="020B0604030504040204" pitchFamily="34" charset="0"/>
              <a:cs typeface="Tahoma" panose="020B0604030504040204" pitchFamily="34" charset="0"/>
            </a:rPr>
            <a:t> </a:t>
          </a:r>
          <a:r>
            <a:rPr lang="en-US" sz="2400" kern="1200" dirty="0">
              <a:latin typeface="Verdana" panose="020B0604030504040204" pitchFamily="34" charset="0"/>
              <a:ea typeface="Verdana" panose="020B0604030504040204" pitchFamily="34" charset="0"/>
              <a:cs typeface="Verdana" panose="020B0604030504040204" pitchFamily="34" charset="0"/>
            </a:rPr>
            <a:t>(1 + r)</a:t>
          </a:r>
          <a:r>
            <a:rPr lang="en-US" sz="2400" kern="1200" baseline="30000" dirty="0">
              <a:latin typeface="Verdana" panose="020B0604030504040204" pitchFamily="34" charset="0"/>
              <a:ea typeface="Verdana" panose="020B0604030504040204" pitchFamily="34" charset="0"/>
              <a:cs typeface="Verdana" panose="020B0604030504040204" pitchFamily="34" charset="0"/>
            </a:rPr>
            <a:t>3 </a:t>
          </a:r>
          <a:r>
            <a:rPr lang="en-US" sz="2400" kern="1200" dirty="0">
              <a:latin typeface="Verdana" panose="020B0604030504040204" pitchFamily="34" charset="0"/>
              <a:ea typeface="Verdana" panose="020B0604030504040204" pitchFamily="34" charset="0"/>
              <a:cs typeface="Verdana" panose="020B0604030504040204" pitchFamily="34" charset="0"/>
            </a:rPr>
            <a:t>= 100(1.04)</a:t>
          </a:r>
          <a:r>
            <a:rPr lang="en-US" sz="2400" kern="1200" baseline="30000" dirty="0">
              <a:latin typeface="Verdana" panose="020B0604030504040204" pitchFamily="34" charset="0"/>
              <a:ea typeface="Verdana" panose="020B0604030504040204" pitchFamily="34" charset="0"/>
              <a:cs typeface="Verdana" panose="020B0604030504040204" pitchFamily="34" charset="0"/>
            </a:rPr>
            <a:t>3 </a:t>
          </a:r>
          <a:r>
            <a:rPr lang="vi-VN" sz="2400" kern="1200" dirty="0" err="1">
              <a:latin typeface="Verdana" panose="020B0604030504040204" pitchFamily="34" charset="0"/>
              <a:ea typeface="Verdana" panose="020B0604030504040204" pitchFamily="34" charset="0"/>
              <a:cs typeface="Verdana" panose="020B0604030504040204" pitchFamily="34" charset="0"/>
            </a:rPr>
            <a:t>tr</a:t>
          </a:r>
          <a:r>
            <a:rPr lang="vi-VN" sz="2400" kern="1200" dirty="0">
              <a:latin typeface="Verdana" panose="020B0604030504040204" pitchFamily="34" charset="0"/>
              <a:ea typeface="Verdana" panose="020B0604030504040204" pitchFamily="34" charset="0"/>
              <a:cs typeface="Verdana" panose="020B0604030504040204" pitchFamily="34" charset="0"/>
            </a:rPr>
            <a:t> </a:t>
          </a:r>
          <a:r>
            <a:rPr lang="en-US" sz="2400" kern="1200" dirty="0">
              <a:latin typeface="Verdana" panose="020B0604030504040204" pitchFamily="34" charset="0"/>
              <a:ea typeface="Verdana" panose="020B0604030504040204" pitchFamily="34" charset="0"/>
              <a:cs typeface="Verdana" panose="020B0604030504040204" pitchFamily="34" charset="0"/>
            </a:rPr>
            <a:t>= 112.49</a:t>
          </a:r>
          <a:r>
            <a:rPr lang="vi-VN" sz="2400" kern="1200" dirty="0">
              <a:latin typeface="Verdana" panose="020B0604030504040204" pitchFamily="34" charset="0"/>
              <a:ea typeface="Verdana" panose="020B0604030504040204" pitchFamily="34" charset="0"/>
              <a:cs typeface="Verdana" panose="020B0604030504040204" pitchFamily="34" charset="0"/>
            </a:rPr>
            <a:t> </a:t>
          </a:r>
          <a:r>
            <a:rPr lang="vi-VN" sz="2400" kern="1200" dirty="0" err="1">
              <a:latin typeface="Verdana" panose="020B0604030504040204" pitchFamily="34" charset="0"/>
              <a:ea typeface="Verdana" panose="020B0604030504040204" pitchFamily="34" charset="0"/>
              <a:cs typeface="Verdana" panose="020B0604030504040204" pitchFamily="34" charset="0"/>
            </a:rPr>
            <a:t>tr</a:t>
          </a:r>
          <a:endParaRPr lang="en-US" sz="2400" kern="1200" dirty="0">
            <a:latin typeface="Verdana" panose="020B0604030504040204" pitchFamily="34" charset="0"/>
            <a:ea typeface="Verdana" panose="020B0604030504040204" pitchFamily="34" charset="0"/>
            <a:cs typeface="Verdana" panose="020B0604030504040204" pitchFamily="34" charset="0"/>
          </a:endParaRPr>
        </a:p>
      </dsp:txBody>
      <dsp:txXfrm>
        <a:off x="0" y="2827766"/>
        <a:ext cx="10020299" cy="513360"/>
      </dsp:txXfrm>
    </dsp:sp>
    <dsp:sp modelId="{7FBFC885-B45A-463D-8C7D-52836B49DA8A}">
      <dsp:nvSpPr>
        <dsp:cNvPr id="0" name=""/>
        <dsp:cNvSpPr/>
      </dsp:nvSpPr>
      <dsp:spPr>
        <a:xfrm>
          <a:off x="0" y="3341125"/>
          <a:ext cx="10020299" cy="580320"/>
        </a:xfrm>
        <a:prstGeom prst="rect">
          <a:avLst/>
        </a:prstGeom>
        <a:solidFill>
          <a:srgbClr val="343F52"/>
        </a:solidFill>
        <a:ln w="12700" cap="flat" cmpd="sng" algn="ctr">
          <a:solidFill>
            <a:schemeClr val="bg1"/>
          </a:solidFill>
          <a:prstDash val="solid"/>
          <a:miter lim="800000"/>
        </a:ln>
        <a:effectLst>
          <a:outerShdw blurRad="50800" dist="38100" dir="2700000" algn="tl" rotWithShape="0">
            <a:prstClr val="black">
              <a:alpha val="40000"/>
            </a:prstClr>
          </a:outerShdw>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rtl="0">
            <a:lnSpc>
              <a:spcPct val="90000"/>
            </a:lnSpc>
            <a:spcBef>
              <a:spcPct val="0"/>
            </a:spcBef>
            <a:spcAft>
              <a:spcPct val="35000"/>
            </a:spcAft>
            <a:buNone/>
          </a:pPr>
          <a:r>
            <a:rPr lang="vi-VN" sz="2400" kern="1200" dirty="0">
              <a:effectLst>
                <a:outerShdw blurRad="38100" dist="38100" dir="2700000" algn="tl">
                  <a:srgbClr val="000000">
                    <a:alpha val="43137"/>
                  </a:srgbClr>
                </a:outerShdw>
              </a:effectLst>
              <a:latin typeface="Verdana" panose="020B0604030504040204" pitchFamily="34" charset="0"/>
              <a:ea typeface="Verdana" panose="020B0604030504040204" pitchFamily="34" charset="0"/>
              <a:cs typeface="Verdana" panose="020B0604030504040204" pitchFamily="34" charset="0"/>
            </a:rPr>
            <a:t>Sau n năm:</a:t>
          </a:r>
          <a:endParaRPr lang="en-US" sz="2400" kern="1200" dirty="0">
            <a:effectLst>
              <a:outerShdw blurRad="38100" dist="38100" dir="2700000" algn="tl">
                <a:srgbClr val="000000">
                  <a:alpha val="43137"/>
                </a:srgbClr>
              </a:outerShdw>
            </a:effectLst>
            <a:latin typeface="Verdana" panose="020B0604030504040204" pitchFamily="34" charset="0"/>
            <a:ea typeface="Verdana" panose="020B0604030504040204" pitchFamily="34" charset="0"/>
            <a:cs typeface="Verdana" panose="020B0604030504040204" pitchFamily="34" charset="0"/>
          </a:endParaRPr>
        </a:p>
      </dsp:txBody>
      <dsp:txXfrm>
        <a:off x="0" y="3341125"/>
        <a:ext cx="10020299" cy="580320"/>
      </dsp:txXfrm>
    </dsp:sp>
    <dsp:sp modelId="{6380C8F2-C81F-4431-BF65-B140A7DA39A4}">
      <dsp:nvSpPr>
        <dsp:cNvPr id="0" name=""/>
        <dsp:cNvSpPr/>
      </dsp:nvSpPr>
      <dsp:spPr>
        <a:xfrm>
          <a:off x="0" y="3921446"/>
          <a:ext cx="10020299" cy="513360"/>
        </a:xfrm>
        <a:prstGeom prst="rect">
          <a:avLst/>
        </a:prstGeom>
        <a:solidFill>
          <a:schemeClr val="bg1"/>
        </a:solidFill>
        <a:ln>
          <a:noFill/>
        </a:ln>
        <a:effectLst/>
      </dsp:spPr>
      <dsp:style>
        <a:lnRef idx="0">
          <a:scrgbClr r="0" g="0" b="0"/>
        </a:lnRef>
        <a:fillRef idx="0">
          <a:scrgbClr r="0" g="0" b="0"/>
        </a:fillRef>
        <a:effectRef idx="0">
          <a:scrgbClr r="0" g="0" b="0"/>
        </a:effectRef>
        <a:fontRef idx="minor"/>
      </dsp:style>
      <dsp:txBody>
        <a:bodyPr spcFirstLastPara="0" vert="horz" wrap="square" lIns="318145" tIns="39370" rIns="220472" bIns="39370" numCol="1" spcCol="1270" anchor="t" anchorCtr="0">
          <a:noAutofit/>
        </a:bodyPr>
        <a:lstStyle/>
        <a:p>
          <a:pPr marL="228600" lvl="1" indent="-228600" algn="l" defTabSz="1066800" rtl="0">
            <a:lnSpc>
              <a:spcPct val="90000"/>
            </a:lnSpc>
            <a:spcBef>
              <a:spcPct val="0"/>
            </a:spcBef>
            <a:spcAft>
              <a:spcPct val="20000"/>
            </a:spcAft>
            <a:buChar char="•"/>
          </a:pPr>
          <a:r>
            <a:rPr lang="en-US" sz="2400" kern="1200" dirty="0" err="1">
              <a:latin typeface="Tahoma" panose="020B0604030504040204" pitchFamily="34" charset="0"/>
              <a:ea typeface="Tahoma" panose="020B0604030504040204" pitchFamily="34" charset="0"/>
              <a:cs typeface="Tahoma" panose="020B0604030504040204" pitchFamily="34" charset="0"/>
            </a:rPr>
            <a:t>GTTL</a:t>
          </a:r>
          <a:r>
            <a:rPr lang="en-US" sz="2400" kern="1200" baseline="-25000" dirty="0" err="1">
              <a:latin typeface="Verdana" panose="020B0604030504040204" pitchFamily="34" charset="0"/>
              <a:ea typeface="Verdana" panose="020B0604030504040204" pitchFamily="34" charset="0"/>
              <a:cs typeface="Verdana" panose="020B0604030504040204" pitchFamily="34" charset="0"/>
            </a:rPr>
            <a:t>n</a:t>
          </a:r>
          <a:r>
            <a:rPr lang="en-US" sz="2400" kern="1200" dirty="0">
              <a:latin typeface="Verdana" panose="020B0604030504040204" pitchFamily="34" charset="0"/>
              <a:ea typeface="Verdana" panose="020B0604030504040204" pitchFamily="34" charset="0"/>
              <a:cs typeface="Verdana" panose="020B0604030504040204" pitchFamily="34" charset="0"/>
            </a:rPr>
            <a:t>	= </a:t>
          </a:r>
          <a:r>
            <a:rPr lang="en-US" sz="2400" kern="1200" dirty="0" err="1">
              <a:latin typeface="Tahoma" panose="020B0604030504040204" pitchFamily="34" charset="0"/>
              <a:ea typeface="Tahoma" panose="020B0604030504040204" pitchFamily="34" charset="0"/>
              <a:cs typeface="Tahoma" panose="020B0604030504040204" pitchFamily="34" charset="0"/>
            </a:rPr>
            <a:t>GTHT</a:t>
          </a:r>
          <a:r>
            <a:rPr lang="en-US" sz="2400" kern="1200" dirty="0">
              <a:latin typeface="Tahoma" panose="020B0604030504040204" pitchFamily="34" charset="0"/>
              <a:ea typeface="Tahoma" panose="020B0604030504040204" pitchFamily="34" charset="0"/>
              <a:cs typeface="Tahoma" panose="020B0604030504040204" pitchFamily="34" charset="0"/>
            </a:rPr>
            <a:t> </a:t>
          </a:r>
          <a:r>
            <a:rPr lang="en-US" sz="2400" kern="1200" dirty="0">
              <a:latin typeface="Verdana" panose="020B0604030504040204" pitchFamily="34" charset="0"/>
              <a:ea typeface="Verdana" panose="020B0604030504040204" pitchFamily="34" charset="0"/>
              <a:cs typeface="Verdana" panose="020B0604030504040204" pitchFamily="34" charset="0"/>
            </a:rPr>
            <a:t>(1 + r)</a:t>
          </a:r>
          <a:r>
            <a:rPr lang="en-US" sz="2400" kern="1200" baseline="30000" dirty="0">
              <a:latin typeface="Verdana" panose="020B0604030504040204" pitchFamily="34" charset="0"/>
              <a:ea typeface="Verdana" panose="020B0604030504040204" pitchFamily="34" charset="0"/>
              <a:cs typeface="Verdana" panose="020B0604030504040204" pitchFamily="34" charset="0"/>
            </a:rPr>
            <a:t>n</a:t>
          </a:r>
          <a:endParaRPr lang="en-US" sz="2400" kern="1200" dirty="0">
            <a:latin typeface="Verdana" panose="020B0604030504040204" pitchFamily="34" charset="0"/>
            <a:ea typeface="Verdana" panose="020B0604030504040204" pitchFamily="34" charset="0"/>
            <a:cs typeface="Verdana" panose="020B0604030504040204" pitchFamily="34" charset="0"/>
          </a:endParaRPr>
        </a:p>
      </dsp:txBody>
      <dsp:txXfrm>
        <a:off x="0" y="3921446"/>
        <a:ext cx="10020299" cy="513360"/>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D48676D-A784-4392-A0D6-14D0662CBA68}" type="datetimeFigureOut">
              <a:rPr lang="en-US" smtClean="0"/>
              <a:t>8/26/2026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A0B9668-DF53-4129-AE0C-5EB1E8E45921}" type="slidenum">
              <a:rPr lang="en-US" smtClean="0"/>
              <a:t>‹#›</a:t>
            </a:fld>
            <a:endParaRPr lang="en-US"/>
          </a:p>
        </p:txBody>
      </p:sp>
    </p:spTree>
    <p:extLst>
      <p:ext uri="{BB962C8B-B14F-4D97-AF65-F5344CB8AC3E}">
        <p14:creationId xmlns:p14="http://schemas.microsoft.com/office/powerpoint/2010/main" val="19388008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11A98C-C147-409B-B333-4F7F12E5985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FF1DB1A-E3EB-424F-88D8-B8664C323E3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A094F6B-200C-4AFC-B742-B4045499BB09}"/>
              </a:ext>
            </a:extLst>
          </p:cNvPr>
          <p:cNvSpPr>
            <a:spLocks noGrp="1"/>
          </p:cNvSpPr>
          <p:nvPr>
            <p:ph type="dt" sz="half" idx="10"/>
          </p:nvPr>
        </p:nvSpPr>
        <p:spPr/>
        <p:txBody>
          <a:bodyPr/>
          <a:lstStyle/>
          <a:p>
            <a:fld id="{FDE1D7ED-D292-43EE-B910-44EA85A0A665}" type="datetime1">
              <a:rPr lang="en-US" smtClean="0"/>
              <a:t>8/26/2026</a:t>
            </a:fld>
            <a:endParaRPr lang="en-US"/>
          </a:p>
        </p:txBody>
      </p:sp>
      <p:sp>
        <p:nvSpPr>
          <p:cNvPr id="5" name="Footer Placeholder 4">
            <a:extLst>
              <a:ext uri="{FF2B5EF4-FFF2-40B4-BE49-F238E27FC236}">
                <a16:creationId xmlns:a16="http://schemas.microsoft.com/office/drawing/2014/main" id="{D9C9F368-7C95-406A-913F-4048EE9C2EF6}"/>
              </a:ext>
            </a:extLst>
          </p:cNvPr>
          <p:cNvSpPr>
            <a:spLocks noGrp="1"/>
          </p:cNvSpPr>
          <p:nvPr>
            <p:ph type="ftr" sz="quarter" idx="11"/>
          </p:nvPr>
        </p:nvSpPr>
        <p:spPr/>
        <p:txBody>
          <a:bodyPr/>
          <a:lstStyle/>
          <a:p>
            <a:r>
              <a:rPr lang="en-US"/>
              <a:t>TS. Nguyễn Tuấn Anh - ĐH KTQD</a:t>
            </a:r>
          </a:p>
        </p:txBody>
      </p:sp>
      <p:sp>
        <p:nvSpPr>
          <p:cNvPr id="6" name="Slide Number Placeholder 5">
            <a:extLst>
              <a:ext uri="{FF2B5EF4-FFF2-40B4-BE49-F238E27FC236}">
                <a16:creationId xmlns:a16="http://schemas.microsoft.com/office/drawing/2014/main" id="{A0109431-4B76-4AA5-91EA-A7C22C4AA4FA}"/>
              </a:ext>
            </a:extLst>
          </p:cNvPr>
          <p:cNvSpPr>
            <a:spLocks noGrp="1"/>
          </p:cNvSpPr>
          <p:nvPr>
            <p:ph type="sldNum" sz="quarter" idx="12"/>
          </p:nvPr>
        </p:nvSpPr>
        <p:spPr/>
        <p:txBody>
          <a:bodyPr/>
          <a:lstStyle/>
          <a:p>
            <a:fld id="{3D7499AE-8711-4CFC-9ECF-460794017F84}" type="slidenum">
              <a:rPr lang="en-US" smtClean="0"/>
              <a:t>‹#›</a:t>
            </a:fld>
            <a:endParaRPr lang="en-US"/>
          </a:p>
        </p:txBody>
      </p:sp>
    </p:spTree>
    <p:extLst>
      <p:ext uri="{BB962C8B-B14F-4D97-AF65-F5344CB8AC3E}">
        <p14:creationId xmlns:p14="http://schemas.microsoft.com/office/powerpoint/2010/main" val="31571097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826F8A-681C-4D68-B07A-CEDA5F4042F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92AA887-AA77-436A-ADE7-9D842A872C6E}"/>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3832281-E713-47C5-B141-12F71191CF97}"/>
              </a:ext>
            </a:extLst>
          </p:cNvPr>
          <p:cNvSpPr>
            <a:spLocks noGrp="1"/>
          </p:cNvSpPr>
          <p:nvPr>
            <p:ph type="dt" sz="half" idx="10"/>
          </p:nvPr>
        </p:nvSpPr>
        <p:spPr/>
        <p:txBody>
          <a:bodyPr/>
          <a:lstStyle/>
          <a:p>
            <a:fld id="{01313898-87C6-48FE-8483-DC1432D9516F}" type="datetime1">
              <a:rPr lang="en-US" smtClean="0"/>
              <a:t>8/26/2026</a:t>
            </a:fld>
            <a:endParaRPr lang="en-US"/>
          </a:p>
        </p:txBody>
      </p:sp>
      <p:sp>
        <p:nvSpPr>
          <p:cNvPr id="5" name="Footer Placeholder 4">
            <a:extLst>
              <a:ext uri="{FF2B5EF4-FFF2-40B4-BE49-F238E27FC236}">
                <a16:creationId xmlns:a16="http://schemas.microsoft.com/office/drawing/2014/main" id="{B7FBA3AF-CB25-4DBE-A02F-7B0B4FB3A205}"/>
              </a:ext>
            </a:extLst>
          </p:cNvPr>
          <p:cNvSpPr>
            <a:spLocks noGrp="1"/>
          </p:cNvSpPr>
          <p:nvPr>
            <p:ph type="ftr" sz="quarter" idx="11"/>
          </p:nvPr>
        </p:nvSpPr>
        <p:spPr/>
        <p:txBody>
          <a:bodyPr/>
          <a:lstStyle/>
          <a:p>
            <a:r>
              <a:rPr lang="en-US"/>
              <a:t>TS. Nguyễn Tuấn Anh - ĐH KTQD</a:t>
            </a:r>
          </a:p>
        </p:txBody>
      </p:sp>
      <p:sp>
        <p:nvSpPr>
          <p:cNvPr id="6" name="Slide Number Placeholder 5">
            <a:extLst>
              <a:ext uri="{FF2B5EF4-FFF2-40B4-BE49-F238E27FC236}">
                <a16:creationId xmlns:a16="http://schemas.microsoft.com/office/drawing/2014/main" id="{5FDBC19B-9B4B-49D7-BEC4-6DF3DC6FB26D}"/>
              </a:ext>
            </a:extLst>
          </p:cNvPr>
          <p:cNvSpPr>
            <a:spLocks noGrp="1"/>
          </p:cNvSpPr>
          <p:nvPr>
            <p:ph type="sldNum" sz="quarter" idx="12"/>
          </p:nvPr>
        </p:nvSpPr>
        <p:spPr/>
        <p:txBody>
          <a:bodyPr/>
          <a:lstStyle/>
          <a:p>
            <a:fld id="{3D7499AE-8711-4CFC-9ECF-460794017F84}" type="slidenum">
              <a:rPr lang="en-US" smtClean="0"/>
              <a:t>‹#›</a:t>
            </a:fld>
            <a:endParaRPr lang="en-US"/>
          </a:p>
        </p:txBody>
      </p:sp>
    </p:spTree>
    <p:extLst>
      <p:ext uri="{BB962C8B-B14F-4D97-AF65-F5344CB8AC3E}">
        <p14:creationId xmlns:p14="http://schemas.microsoft.com/office/powerpoint/2010/main" val="17174587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591E5A-DBC3-49A6-AA3B-58089A81875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0C2C2B11-3F8F-4E59-A3D3-6F489158D3A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C579FFE9-99E2-4195-A5EE-C8E7025434CF}"/>
              </a:ext>
            </a:extLst>
          </p:cNvPr>
          <p:cNvSpPr>
            <a:spLocks noGrp="1"/>
          </p:cNvSpPr>
          <p:nvPr>
            <p:ph type="dt" sz="half" idx="10"/>
          </p:nvPr>
        </p:nvSpPr>
        <p:spPr/>
        <p:txBody>
          <a:bodyPr/>
          <a:lstStyle/>
          <a:p>
            <a:fld id="{B60F7ECA-A00F-43C5-99D6-C8644AFDC0B2}" type="datetime1">
              <a:rPr lang="en-US" smtClean="0"/>
              <a:t>8/26/2026</a:t>
            </a:fld>
            <a:endParaRPr lang="en-US"/>
          </a:p>
        </p:txBody>
      </p:sp>
      <p:sp>
        <p:nvSpPr>
          <p:cNvPr id="5" name="Footer Placeholder 4">
            <a:extLst>
              <a:ext uri="{FF2B5EF4-FFF2-40B4-BE49-F238E27FC236}">
                <a16:creationId xmlns:a16="http://schemas.microsoft.com/office/drawing/2014/main" id="{F7A9B2A8-CF29-4800-AEE9-D7391A8E4F25}"/>
              </a:ext>
            </a:extLst>
          </p:cNvPr>
          <p:cNvSpPr>
            <a:spLocks noGrp="1"/>
          </p:cNvSpPr>
          <p:nvPr>
            <p:ph type="ftr" sz="quarter" idx="11"/>
          </p:nvPr>
        </p:nvSpPr>
        <p:spPr/>
        <p:txBody>
          <a:bodyPr/>
          <a:lstStyle/>
          <a:p>
            <a:r>
              <a:rPr lang="en-US"/>
              <a:t>TS. Nguyễn Tuấn Anh - ĐH KTQD</a:t>
            </a:r>
          </a:p>
        </p:txBody>
      </p:sp>
      <p:sp>
        <p:nvSpPr>
          <p:cNvPr id="6" name="Slide Number Placeholder 5">
            <a:extLst>
              <a:ext uri="{FF2B5EF4-FFF2-40B4-BE49-F238E27FC236}">
                <a16:creationId xmlns:a16="http://schemas.microsoft.com/office/drawing/2014/main" id="{BD70D7E2-A818-4301-8BFF-D484E7452D59}"/>
              </a:ext>
            </a:extLst>
          </p:cNvPr>
          <p:cNvSpPr>
            <a:spLocks noGrp="1"/>
          </p:cNvSpPr>
          <p:nvPr>
            <p:ph type="sldNum" sz="quarter" idx="12"/>
          </p:nvPr>
        </p:nvSpPr>
        <p:spPr/>
        <p:txBody>
          <a:bodyPr/>
          <a:lstStyle/>
          <a:p>
            <a:fld id="{3D7499AE-8711-4CFC-9ECF-460794017F84}" type="slidenum">
              <a:rPr lang="en-US" smtClean="0"/>
              <a:t>‹#›</a:t>
            </a:fld>
            <a:endParaRPr lang="en-US"/>
          </a:p>
        </p:txBody>
      </p:sp>
    </p:spTree>
    <p:extLst>
      <p:ext uri="{BB962C8B-B14F-4D97-AF65-F5344CB8AC3E}">
        <p14:creationId xmlns:p14="http://schemas.microsoft.com/office/powerpoint/2010/main" val="36222962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65C7FF-6A8D-47A8-8099-1D2BEE3FDA2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517255C-9F57-4CCA-922F-22531C6D50A1}"/>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2CBDA89-4A0A-44A6-873B-CDBB58A10482}"/>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091DDC3-75F8-4934-922B-122136A00B1F}"/>
              </a:ext>
            </a:extLst>
          </p:cNvPr>
          <p:cNvSpPr>
            <a:spLocks noGrp="1"/>
          </p:cNvSpPr>
          <p:nvPr>
            <p:ph type="dt" sz="half" idx="10"/>
          </p:nvPr>
        </p:nvSpPr>
        <p:spPr/>
        <p:txBody>
          <a:bodyPr/>
          <a:lstStyle/>
          <a:p>
            <a:fld id="{106B7F84-0495-4D7D-A913-7BA658D86E09}" type="datetime1">
              <a:rPr lang="en-US" smtClean="0"/>
              <a:t>8/26/2026</a:t>
            </a:fld>
            <a:endParaRPr lang="en-US"/>
          </a:p>
        </p:txBody>
      </p:sp>
      <p:sp>
        <p:nvSpPr>
          <p:cNvPr id="6" name="Footer Placeholder 5">
            <a:extLst>
              <a:ext uri="{FF2B5EF4-FFF2-40B4-BE49-F238E27FC236}">
                <a16:creationId xmlns:a16="http://schemas.microsoft.com/office/drawing/2014/main" id="{8DE3E2C2-C88F-472B-827A-4099D981976F}"/>
              </a:ext>
            </a:extLst>
          </p:cNvPr>
          <p:cNvSpPr>
            <a:spLocks noGrp="1"/>
          </p:cNvSpPr>
          <p:nvPr>
            <p:ph type="ftr" sz="quarter" idx="11"/>
          </p:nvPr>
        </p:nvSpPr>
        <p:spPr/>
        <p:txBody>
          <a:bodyPr/>
          <a:lstStyle/>
          <a:p>
            <a:r>
              <a:rPr lang="en-US"/>
              <a:t>TS. Nguyễn Tuấn Anh - ĐH KTQD</a:t>
            </a:r>
          </a:p>
        </p:txBody>
      </p:sp>
      <p:sp>
        <p:nvSpPr>
          <p:cNvPr id="7" name="Slide Number Placeholder 6">
            <a:extLst>
              <a:ext uri="{FF2B5EF4-FFF2-40B4-BE49-F238E27FC236}">
                <a16:creationId xmlns:a16="http://schemas.microsoft.com/office/drawing/2014/main" id="{CFDCE7F0-CFF6-48F8-B6B4-1E637EDB08F2}"/>
              </a:ext>
            </a:extLst>
          </p:cNvPr>
          <p:cNvSpPr>
            <a:spLocks noGrp="1"/>
          </p:cNvSpPr>
          <p:nvPr>
            <p:ph type="sldNum" sz="quarter" idx="12"/>
          </p:nvPr>
        </p:nvSpPr>
        <p:spPr/>
        <p:txBody>
          <a:bodyPr/>
          <a:lstStyle/>
          <a:p>
            <a:fld id="{3D7499AE-8711-4CFC-9ECF-460794017F84}" type="slidenum">
              <a:rPr lang="en-US" smtClean="0"/>
              <a:t>‹#›</a:t>
            </a:fld>
            <a:endParaRPr lang="en-US"/>
          </a:p>
        </p:txBody>
      </p:sp>
    </p:spTree>
    <p:extLst>
      <p:ext uri="{BB962C8B-B14F-4D97-AF65-F5344CB8AC3E}">
        <p14:creationId xmlns:p14="http://schemas.microsoft.com/office/powerpoint/2010/main" val="33791884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7AC840-257B-46CA-BB74-127BDBFA7FF1}"/>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DDE22001-44C3-48E6-983F-5731C7B846B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9B62FAB0-B9F8-4028-AC46-383454346BC5}"/>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C7A49EB-680A-4EEC-B37A-079E7012233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AA18836D-5EBB-4033-9C14-DBAAF99B8DAA}"/>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AD80FF4-EA44-442D-9800-9B5B46D3D1AC}"/>
              </a:ext>
            </a:extLst>
          </p:cNvPr>
          <p:cNvSpPr>
            <a:spLocks noGrp="1"/>
          </p:cNvSpPr>
          <p:nvPr>
            <p:ph type="dt" sz="half" idx="10"/>
          </p:nvPr>
        </p:nvSpPr>
        <p:spPr/>
        <p:txBody>
          <a:bodyPr/>
          <a:lstStyle/>
          <a:p>
            <a:fld id="{E324E2F2-375E-4208-8ABD-432241246C1C}" type="datetime1">
              <a:rPr lang="en-US" smtClean="0"/>
              <a:t>8/26/2026</a:t>
            </a:fld>
            <a:endParaRPr lang="en-US"/>
          </a:p>
        </p:txBody>
      </p:sp>
      <p:sp>
        <p:nvSpPr>
          <p:cNvPr id="8" name="Footer Placeholder 7">
            <a:extLst>
              <a:ext uri="{FF2B5EF4-FFF2-40B4-BE49-F238E27FC236}">
                <a16:creationId xmlns:a16="http://schemas.microsoft.com/office/drawing/2014/main" id="{A8BAF981-C6E0-4179-99F6-D307CE087866}"/>
              </a:ext>
            </a:extLst>
          </p:cNvPr>
          <p:cNvSpPr>
            <a:spLocks noGrp="1"/>
          </p:cNvSpPr>
          <p:nvPr>
            <p:ph type="ftr" sz="quarter" idx="11"/>
          </p:nvPr>
        </p:nvSpPr>
        <p:spPr/>
        <p:txBody>
          <a:bodyPr/>
          <a:lstStyle/>
          <a:p>
            <a:r>
              <a:rPr lang="en-US"/>
              <a:t>TS. Nguyễn Tuấn Anh - ĐH KTQD</a:t>
            </a:r>
          </a:p>
        </p:txBody>
      </p:sp>
      <p:sp>
        <p:nvSpPr>
          <p:cNvPr id="9" name="Slide Number Placeholder 8">
            <a:extLst>
              <a:ext uri="{FF2B5EF4-FFF2-40B4-BE49-F238E27FC236}">
                <a16:creationId xmlns:a16="http://schemas.microsoft.com/office/drawing/2014/main" id="{9A7741C4-2F17-43A1-B9AE-27B19AD72B18}"/>
              </a:ext>
            </a:extLst>
          </p:cNvPr>
          <p:cNvSpPr>
            <a:spLocks noGrp="1"/>
          </p:cNvSpPr>
          <p:nvPr>
            <p:ph type="sldNum" sz="quarter" idx="12"/>
          </p:nvPr>
        </p:nvSpPr>
        <p:spPr/>
        <p:txBody>
          <a:bodyPr/>
          <a:lstStyle/>
          <a:p>
            <a:fld id="{3D7499AE-8711-4CFC-9ECF-460794017F84}" type="slidenum">
              <a:rPr lang="en-US" smtClean="0"/>
              <a:t>‹#›</a:t>
            </a:fld>
            <a:endParaRPr lang="en-US"/>
          </a:p>
        </p:txBody>
      </p:sp>
    </p:spTree>
    <p:extLst>
      <p:ext uri="{BB962C8B-B14F-4D97-AF65-F5344CB8AC3E}">
        <p14:creationId xmlns:p14="http://schemas.microsoft.com/office/powerpoint/2010/main" val="2401869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DED025-3502-4E9E-84DE-5B56C606738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3015EC6A-EA64-4C82-8424-1B3350F5CBE9}"/>
              </a:ext>
            </a:extLst>
          </p:cNvPr>
          <p:cNvSpPr>
            <a:spLocks noGrp="1"/>
          </p:cNvSpPr>
          <p:nvPr>
            <p:ph type="dt" sz="half" idx="10"/>
          </p:nvPr>
        </p:nvSpPr>
        <p:spPr/>
        <p:txBody>
          <a:bodyPr/>
          <a:lstStyle/>
          <a:p>
            <a:fld id="{52B5C004-0D52-4C72-82ED-0DCC607018DF}" type="datetime1">
              <a:rPr lang="en-US" smtClean="0"/>
              <a:t>8/26/2026</a:t>
            </a:fld>
            <a:endParaRPr lang="en-US"/>
          </a:p>
        </p:txBody>
      </p:sp>
      <p:sp>
        <p:nvSpPr>
          <p:cNvPr id="4" name="Footer Placeholder 3">
            <a:extLst>
              <a:ext uri="{FF2B5EF4-FFF2-40B4-BE49-F238E27FC236}">
                <a16:creationId xmlns:a16="http://schemas.microsoft.com/office/drawing/2014/main" id="{E534F10E-E85B-4B22-9F49-B2EC8280E5E9}"/>
              </a:ext>
            </a:extLst>
          </p:cNvPr>
          <p:cNvSpPr>
            <a:spLocks noGrp="1"/>
          </p:cNvSpPr>
          <p:nvPr>
            <p:ph type="ftr" sz="quarter" idx="11"/>
          </p:nvPr>
        </p:nvSpPr>
        <p:spPr/>
        <p:txBody>
          <a:bodyPr/>
          <a:lstStyle/>
          <a:p>
            <a:r>
              <a:rPr lang="en-US"/>
              <a:t>TS. Nguyễn Tuấn Anh - ĐH KTQD</a:t>
            </a:r>
          </a:p>
        </p:txBody>
      </p:sp>
      <p:sp>
        <p:nvSpPr>
          <p:cNvPr id="5" name="Slide Number Placeholder 4">
            <a:extLst>
              <a:ext uri="{FF2B5EF4-FFF2-40B4-BE49-F238E27FC236}">
                <a16:creationId xmlns:a16="http://schemas.microsoft.com/office/drawing/2014/main" id="{CD388A16-CD84-45DD-9060-60CA33EF3EF2}"/>
              </a:ext>
            </a:extLst>
          </p:cNvPr>
          <p:cNvSpPr>
            <a:spLocks noGrp="1"/>
          </p:cNvSpPr>
          <p:nvPr>
            <p:ph type="sldNum" sz="quarter" idx="12"/>
          </p:nvPr>
        </p:nvSpPr>
        <p:spPr/>
        <p:txBody>
          <a:bodyPr/>
          <a:lstStyle/>
          <a:p>
            <a:fld id="{3D7499AE-8711-4CFC-9ECF-460794017F84}" type="slidenum">
              <a:rPr lang="en-US" smtClean="0"/>
              <a:t>‹#›</a:t>
            </a:fld>
            <a:endParaRPr lang="en-US"/>
          </a:p>
        </p:txBody>
      </p:sp>
    </p:spTree>
    <p:extLst>
      <p:ext uri="{BB962C8B-B14F-4D97-AF65-F5344CB8AC3E}">
        <p14:creationId xmlns:p14="http://schemas.microsoft.com/office/powerpoint/2010/main" val="34950639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34C8F9D-0428-4D8F-A133-02316B31A565}"/>
              </a:ext>
            </a:extLst>
          </p:cNvPr>
          <p:cNvSpPr>
            <a:spLocks noGrp="1"/>
          </p:cNvSpPr>
          <p:nvPr>
            <p:ph type="dt" sz="half" idx="10"/>
          </p:nvPr>
        </p:nvSpPr>
        <p:spPr/>
        <p:txBody>
          <a:bodyPr/>
          <a:lstStyle/>
          <a:p>
            <a:fld id="{030A5247-0D1B-42A5-8B46-B4216E6CF39E}" type="datetime1">
              <a:rPr lang="en-US" smtClean="0"/>
              <a:t>8/26/2026</a:t>
            </a:fld>
            <a:endParaRPr lang="en-US"/>
          </a:p>
        </p:txBody>
      </p:sp>
      <p:sp>
        <p:nvSpPr>
          <p:cNvPr id="3" name="Footer Placeholder 2">
            <a:extLst>
              <a:ext uri="{FF2B5EF4-FFF2-40B4-BE49-F238E27FC236}">
                <a16:creationId xmlns:a16="http://schemas.microsoft.com/office/drawing/2014/main" id="{35F57DAF-486B-434B-90E7-C0CE28C7F60A}"/>
              </a:ext>
            </a:extLst>
          </p:cNvPr>
          <p:cNvSpPr>
            <a:spLocks noGrp="1"/>
          </p:cNvSpPr>
          <p:nvPr>
            <p:ph type="ftr" sz="quarter" idx="11"/>
          </p:nvPr>
        </p:nvSpPr>
        <p:spPr/>
        <p:txBody>
          <a:bodyPr/>
          <a:lstStyle/>
          <a:p>
            <a:r>
              <a:rPr lang="en-US"/>
              <a:t>TS. Nguyễn Tuấn Anh - ĐH KTQD</a:t>
            </a:r>
          </a:p>
        </p:txBody>
      </p:sp>
      <p:sp>
        <p:nvSpPr>
          <p:cNvPr id="4" name="Slide Number Placeholder 3">
            <a:extLst>
              <a:ext uri="{FF2B5EF4-FFF2-40B4-BE49-F238E27FC236}">
                <a16:creationId xmlns:a16="http://schemas.microsoft.com/office/drawing/2014/main" id="{B4D0A801-B086-4CA7-AC60-2890A2CFA486}"/>
              </a:ext>
            </a:extLst>
          </p:cNvPr>
          <p:cNvSpPr>
            <a:spLocks noGrp="1"/>
          </p:cNvSpPr>
          <p:nvPr>
            <p:ph type="sldNum" sz="quarter" idx="12"/>
          </p:nvPr>
        </p:nvSpPr>
        <p:spPr/>
        <p:txBody>
          <a:bodyPr/>
          <a:lstStyle/>
          <a:p>
            <a:fld id="{3D7499AE-8711-4CFC-9ECF-460794017F84}" type="slidenum">
              <a:rPr lang="en-US" smtClean="0"/>
              <a:t>‹#›</a:t>
            </a:fld>
            <a:endParaRPr lang="en-US"/>
          </a:p>
        </p:txBody>
      </p:sp>
    </p:spTree>
    <p:extLst>
      <p:ext uri="{BB962C8B-B14F-4D97-AF65-F5344CB8AC3E}">
        <p14:creationId xmlns:p14="http://schemas.microsoft.com/office/powerpoint/2010/main" val="26193308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8CBD6B-4CDE-4212-9BDF-6D2BE6FAEF0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FD79728-86DF-4A21-B7C5-78A1EB95A7E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B7D2DD7-54B8-48DE-8058-491735FDF8D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98EB3129-93F1-47FA-A4FF-B446EB021EC6}"/>
              </a:ext>
            </a:extLst>
          </p:cNvPr>
          <p:cNvSpPr>
            <a:spLocks noGrp="1"/>
          </p:cNvSpPr>
          <p:nvPr>
            <p:ph type="dt" sz="half" idx="10"/>
          </p:nvPr>
        </p:nvSpPr>
        <p:spPr/>
        <p:txBody>
          <a:bodyPr/>
          <a:lstStyle/>
          <a:p>
            <a:fld id="{313057AB-9E0B-472E-9962-EB0B4EC41C88}" type="datetime1">
              <a:rPr lang="en-US" smtClean="0"/>
              <a:t>8/26/2026</a:t>
            </a:fld>
            <a:endParaRPr lang="en-US"/>
          </a:p>
        </p:txBody>
      </p:sp>
      <p:sp>
        <p:nvSpPr>
          <p:cNvPr id="6" name="Footer Placeholder 5">
            <a:extLst>
              <a:ext uri="{FF2B5EF4-FFF2-40B4-BE49-F238E27FC236}">
                <a16:creationId xmlns:a16="http://schemas.microsoft.com/office/drawing/2014/main" id="{87F9ED99-78C7-40FB-8F4E-BC83477BB903}"/>
              </a:ext>
            </a:extLst>
          </p:cNvPr>
          <p:cNvSpPr>
            <a:spLocks noGrp="1"/>
          </p:cNvSpPr>
          <p:nvPr>
            <p:ph type="ftr" sz="quarter" idx="11"/>
          </p:nvPr>
        </p:nvSpPr>
        <p:spPr/>
        <p:txBody>
          <a:bodyPr/>
          <a:lstStyle/>
          <a:p>
            <a:r>
              <a:rPr lang="en-US"/>
              <a:t>TS. Nguyễn Tuấn Anh - ĐH KTQD</a:t>
            </a:r>
          </a:p>
        </p:txBody>
      </p:sp>
      <p:sp>
        <p:nvSpPr>
          <p:cNvPr id="7" name="Slide Number Placeholder 6">
            <a:extLst>
              <a:ext uri="{FF2B5EF4-FFF2-40B4-BE49-F238E27FC236}">
                <a16:creationId xmlns:a16="http://schemas.microsoft.com/office/drawing/2014/main" id="{769360A9-7760-4049-A7AA-8DF3D6B706DD}"/>
              </a:ext>
            </a:extLst>
          </p:cNvPr>
          <p:cNvSpPr>
            <a:spLocks noGrp="1"/>
          </p:cNvSpPr>
          <p:nvPr>
            <p:ph type="sldNum" sz="quarter" idx="12"/>
          </p:nvPr>
        </p:nvSpPr>
        <p:spPr/>
        <p:txBody>
          <a:bodyPr/>
          <a:lstStyle/>
          <a:p>
            <a:fld id="{3D7499AE-8711-4CFC-9ECF-460794017F84}" type="slidenum">
              <a:rPr lang="en-US" smtClean="0"/>
              <a:t>‹#›</a:t>
            </a:fld>
            <a:endParaRPr lang="en-US"/>
          </a:p>
        </p:txBody>
      </p:sp>
    </p:spTree>
    <p:extLst>
      <p:ext uri="{BB962C8B-B14F-4D97-AF65-F5344CB8AC3E}">
        <p14:creationId xmlns:p14="http://schemas.microsoft.com/office/powerpoint/2010/main" val="30579258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15D9AB-1355-46B6-B40D-9FC5BC4F1DE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9809CF4-BA12-4507-8C37-CB854A9FE90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BBD0F32-4582-4820-8223-D3CCB26D87D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EAD6728A-CDCE-4BAE-98A9-AA812DC130DE}"/>
              </a:ext>
            </a:extLst>
          </p:cNvPr>
          <p:cNvSpPr>
            <a:spLocks noGrp="1"/>
          </p:cNvSpPr>
          <p:nvPr>
            <p:ph type="dt" sz="half" idx="10"/>
          </p:nvPr>
        </p:nvSpPr>
        <p:spPr/>
        <p:txBody>
          <a:bodyPr/>
          <a:lstStyle/>
          <a:p>
            <a:fld id="{9641BC99-526F-4662-BD5F-2C669C109151}" type="datetime1">
              <a:rPr lang="en-US" smtClean="0"/>
              <a:t>8/26/2026</a:t>
            </a:fld>
            <a:endParaRPr lang="en-US"/>
          </a:p>
        </p:txBody>
      </p:sp>
      <p:sp>
        <p:nvSpPr>
          <p:cNvPr id="6" name="Footer Placeholder 5">
            <a:extLst>
              <a:ext uri="{FF2B5EF4-FFF2-40B4-BE49-F238E27FC236}">
                <a16:creationId xmlns:a16="http://schemas.microsoft.com/office/drawing/2014/main" id="{8D52698E-5EA9-4BD4-8D37-327FEE3E690D}"/>
              </a:ext>
            </a:extLst>
          </p:cNvPr>
          <p:cNvSpPr>
            <a:spLocks noGrp="1"/>
          </p:cNvSpPr>
          <p:nvPr>
            <p:ph type="ftr" sz="quarter" idx="11"/>
          </p:nvPr>
        </p:nvSpPr>
        <p:spPr/>
        <p:txBody>
          <a:bodyPr/>
          <a:lstStyle/>
          <a:p>
            <a:r>
              <a:rPr lang="en-US"/>
              <a:t>TS. Nguyễn Tuấn Anh - ĐH KTQD</a:t>
            </a:r>
          </a:p>
        </p:txBody>
      </p:sp>
      <p:sp>
        <p:nvSpPr>
          <p:cNvPr id="7" name="Slide Number Placeholder 6">
            <a:extLst>
              <a:ext uri="{FF2B5EF4-FFF2-40B4-BE49-F238E27FC236}">
                <a16:creationId xmlns:a16="http://schemas.microsoft.com/office/drawing/2014/main" id="{DB31DC76-91C5-4AA6-A839-CC04F93C501C}"/>
              </a:ext>
            </a:extLst>
          </p:cNvPr>
          <p:cNvSpPr>
            <a:spLocks noGrp="1"/>
          </p:cNvSpPr>
          <p:nvPr>
            <p:ph type="sldNum" sz="quarter" idx="12"/>
          </p:nvPr>
        </p:nvSpPr>
        <p:spPr/>
        <p:txBody>
          <a:bodyPr/>
          <a:lstStyle/>
          <a:p>
            <a:fld id="{3D7499AE-8711-4CFC-9ECF-460794017F84}" type="slidenum">
              <a:rPr lang="en-US" smtClean="0"/>
              <a:t>‹#›</a:t>
            </a:fld>
            <a:endParaRPr lang="en-US"/>
          </a:p>
        </p:txBody>
      </p:sp>
    </p:spTree>
    <p:extLst>
      <p:ext uri="{BB962C8B-B14F-4D97-AF65-F5344CB8AC3E}">
        <p14:creationId xmlns:p14="http://schemas.microsoft.com/office/powerpoint/2010/main" val="31117222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FDB61E-123B-4355-B8D5-4A7A207480F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F41104C-17FB-46A0-89E6-76A8F60577EC}"/>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809893A-732E-4648-9BC1-4F783313C69D}"/>
              </a:ext>
            </a:extLst>
          </p:cNvPr>
          <p:cNvSpPr>
            <a:spLocks noGrp="1"/>
          </p:cNvSpPr>
          <p:nvPr>
            <p:ph type="dt" sz="half" idx="10"/>
          </p:nvPr>
        </p:nvSpPr>
        <p:spPr/>
        <p:txBody>
          <a:bodyPr/>
          <a:lstStyle/>
          <a:p>
            <a:fld id="{7E25277B-C13D-4274-9365-D22D22C65D16}" type="datetime1">
              <a:rPr lang="en-US" smtClean="0"/>
              <a:t>8/26/2026</a:t>
            </a:fld>
            <a:endParaRPr lang="en-US"/>
          </a:p>
        </p:txBody>
      </p:sp>
      <p:sp>
        <p:nvSpPr>
          <p:cNvPr id="5" name="Footer Placeholder 4">
            <a:extLst>
              <a:ext uri="{FF2B5EF4-FFF2-40B4-BE49-F238E27FC236}">
                <a16:creationId xmlns:a16="http://schemas.microsoft.com/office/drawing/2014/main" id="{305909DB-3803-494C-8F15-F0BB2F11A134}"/>
              </a:ext>
            </a:extLst>
          </p:cNvPr>
          <p:cNvSpPr>
            <a:spLocks noGrp="1"/>
          </p:cNvSpPr>
          <p:nvPr>
            <p:ph type="ftr" sz="quarter" idx="11"/>
          </p:nvPr>
        </p:nvSpPr>
        <p:spPr/>
        <p:txBody>
          <a:bodyPr/>
          <a:lstStyle/>
          <a:p>
            <a:r>
              <a:rPr lang="en-US"/>
              <a:t>TS. Nguyễn Tuấn Anh - ĐH KTQD</a:t>
            </a:r>
          </a:p>
        </p:txBody>
      </p:sp>
      <p:sp>
        <p:nvSpPr>
          <p:cNvPr id="6" name="Slide Number Placeholder 5">
            <a:extLst>
              <a:ext uri="{FF2B5EF4-FFF2-40B4-BE49-F238E27FC236}">
                <a16:creationId xmlns:a16="http://schemas.microsoft.com/office/drawing/2014/main" id="{6E84DDEF-09EF-4811-AEDA-75BDDD90D004}"/>
              </a:ext>
            </a:extLst>
          </p:cNvPr>
          <p:cNvSpPr>
            <a:spLocks noGrp="1"/>
          </p:cNvSpPr>
          <p:nvPr>
            <p:ph type="sldNum" sz="quarter" idx="12"/>
          </p:nvPr>
        </p:nvSpPr>
        <p:spPr/>
        <p:txBody>
          <a:bodyPr/>
          <a:lstStyle/>
          <a:p>
            <a:fld id="{3D7499AE-8711-4CFC-9ECF-460794017F84}" type="slidenum">
              <a:rPr lang="en-US" smtClean="0"/>
              <a:t>‹#›</a:t>
            </a:fld>
            <a:endParaRPr lang="en-US"/>
          </a:p>
        </p:txBody>
      </p:sp>
    </p:spTree>
    <p:extLst>
      <p:ext uri="{BB962C8B-B14F-4D97-AF65-F5344CB8AC3E}">
        <p14:creationId xmlns:p14="http://schemas.microsoft.com/office/powerpoint/2010/main" val="12864197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3FBFBEF-5A93-4993-94D6-5E05AA7646FC}"/>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880BAB7E-FCA2-4BF3-A1FA-68AB2058EAFD}"/>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A99E416-A93E-4064-8967-FA8AF82CBD6F}"/>
              </a:ext>
            </a:extLst>
          </p:cNvPr>
          <p:cNvSpPr>
            <a:spLocks noGrp="1"/>
          </p:cNvSpPr>
          <p:nvPr>
            <p:ph type="dt" sz="half" idx="10"/>
          </p:nvPr>
        </p:nvSpPr>
        <p:spPr/>
        <p:txBody>
          <a:bodyPr/>
          <a:lstStyle/>
          <a:p>
            <a:fld id="{2DFC7D28-2D87-49C3-96E6-7F44D3867936}" type="datetime1">
              <a:rPr lang="en-US" smtClean="0"/>
              <a:t>8/26/2026</a:t>
            </a:fld>
            <a:endParaRPr lang="en-US"/>
          </a:p>
        </p:txBody>
      </p:sp>
      <p:sp>
        <p:nvSpPr>
          <p:cNvPr id="5" name="Footer Placeholder 4">
            <a:extLst>
              <a:ext uri="{FF2B5EF4-FFF2-40B4-BE49-F238E27FC236}">
                <a16:creationId xmlns:a16="http://schemas.microsoft.com/office/drawing/2014/main" id="{6DF64AFC-4C66-45B3-BAF6-50DAC3556E2A}"/>
              </a:ext>
            </a:extLst>
          </p:cNvPr>
          <p:cNvSpPr>
            <a:spLocks noGrp="1"/>
          </p:cNvSpPr>
          <p:nvPr>
            <p:ph type="ftr" sz="quarter" idx="11"/>
          </p:nvPr>
        </p:nvSpPr>
        <p:spPr/>
        <p:txBody>
          <a:bodyPr/>
          <a:lstStyle/>
          <a:p>
            <a:r>
              <a:rPr lang="en-US"/>
              <a:t>TS. Nguyễn Tuấn Anh - ĐH KTQD</a:t>
            </a:r>
          </a:p>
        </p:txBody>
      </p:sp>
      <p:sp>
        <p:nvSpPr>
          <p:cNvPr id="6" name="Slide Number Placeholder 5">
            <a:extLst>
              <a:ext uri="{FF2B5EF4-FFF2-40B4-BE49-F238E27FC236}">
                <a16:creationId xmlns:a16="http://schemas.microsoft.com/office/drawing/2014/main" id="{C5737B21-6AC7-43AF-B5E7-DEE1E494DCB9}"/>
              </a:ext>
            </a:extLst>
          </p:cNvPr>
          <p:cNvSpPr>
            <a:spLocks noGrp="1"/>
          </p:cNvSpPr>
          <p:nvPr>
            <p:ph type="sldNum" sz="quarter" idx="12"/>
          </p:nvPr>
        </p:nvSpPr>
        <p:spPr/>
        <p:txBody>
          <a:bodyPr/>
          <a:lstStyle/>
          <a:p>
            <a:fld id="{3D7499AE-8711-4CFC-9ECF-460794017F84}" type="slidenum">
              <a:rPr lang="en-US" smtClean="0"/>
              <a:t>‹#›</a:t>
            </a:fld>
            <a:endParaRPr lang="en-US"/>
          </a:p>
        </p:txBody>
      </p:sp>
    </p:spTree>
    <p:extLst>
      <p:ext uri="{BB962C8B-B14F-4D97-AF65-F5344CB8AC3E}">
        <p14:creationId xmlns:p14="http://schemas.microsoft.com/office/powerpoint/2010/main" val="142301883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1_JH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1600201"/>
            <a:ext cx="10515600" cy="4576763"/>
          </a:xfrm>
          <a:prstGeom prst="rect">
            <a:avLst/>
          </a:prstGeom>
        </p:spPr>
        <p:txBody>
          <a:bodyPr/>
          <a:lstStyle>
            <a:lvl1pPr marL="228600" indent="-228600">
              <a:spcBef>
                <a:spcPts val="600"/>
              </a:spcBef>
              <a:spcAft>
                <a:spcPts val="1200"/>
              </a:spcAft>
              <a:buClr>
                <a:srgbClr val="343F52"/>
              </a:buClr>
              <a:buSzPct val="120000"/>
              <a:buFont typeface="Wingdings" panose="05000000000000000000" pitchFamily="2" charset="2"/>
              <a:buChar char="§"/>
              <a:defRPr sz="2400">
                <a:latin typeface="Verdana" panose="020B0604030504040204" pitchFamily="34" charset="0"/>
                <a:ea typeface="Verdana" panose="020B0604030504040204" pitchFamily="34" charset="0"/>
                <a:cs typeface="Verdana" panose="020B0604030504040204" pitchFamily="34" charset="0"/>
              </a:defRPr>
            </a:lvl1pPr>
            <a:lvl2pPr marL="685800" indent="-228600">
              <a:spcBef>
                <a:spcPts val="0"/>
              </a:spcBef>
              <a:spcAft>
                <a:spcPts val="600"/>
              </a:spcAft>
              <a:buClr>
                <a:srgbClr val="343F52"/>
              </a:buClr>
              <a:buSzPct val="120000"/>
              <a:buFont typeface="Arial" panose="020B0604020202020204" pitchFamily="34" charset="0"/>
              <a:buChar char="•"/>
              <a:defRPr sz="2200">
                <a:latin typeface="Verdana" panose="020B0604030504040204" pitchFamily="34" charset="0"/>
                <a:ea typeface="Verdana" panose="020B0604030504040204" pitchFamily="34" charset="0"/>
                <a:cs typeface="Verdana" panose="020B0604030504040204" pitchFamily="34" charset="0"/>
              </a:defRPr>
            </a:lvl2pPr>
            <a:lvl3pPr marL="1143000" indent="-228600">
              <a:spcBef>
                <a:spcPts val="0"/>
              </a:spcBef>
              <a:spcAft>
                <a:spcPts val="600"/>
              </a:spcAft>
              <a:buClr>
                <a:srgbClr val="343F52"/>
              </a:buClr>
              <a:buFont typeface="Wingdings" panose="05000000000000000000" pitchFamily="2" charset="2"/>
              <a:buChar char="§"/>
              <a:defRPr>
                <a:latin typeface="Verdana" panose="020B0604030504040204" pitchFamily="34" charset="0"/>
                <a:ea typeface="Verdana" panose="020B0604030504040204" pitchFamily="34" charset="0"/>
                <a:cs typeface="Verdana" panose="020B0604030504040204" pitchFamily="34" charset="0"/>
              </a:defRPr>
            </a:lvl3pPr>
            <a:lvl4pPr>
              <a:spcBef>
                <a:spcPts val="0"/>
              </a:spcBef>
              <a:spcAft>
                <a:spcPts val="600"/>
              </a:spcAft>
              <a:buClr>
                <a:srgbClr val="343F52"/>
              </a:buClr>
              <a:defRPr>
                <a:latin typeface="Verdana" panose="020B0604030504040204" pitchFamily="34" charset="0"/>
                <a:ea typeface="Verdana" panose="020B0604030504040204" pitchFamily="34" charset="0"/>
                <a:cs typeface="Verdana" panose="020B0604030504040204" pitchFamily="34" charset="0"/>
              </a:defRPr>
            </a:lvl4pPr>
            <a:lvl5pPr marL="2057400" indent="-228600">
              <a:spcBef>
                <a:spcPts val="0"/>
              </a:spcBef>
              <a:spcAft>
                <a:spcPts val="600"/>
              </a:spcAft>
              <a:buClr>
                <a:srgbClr val="343F52"/>
              </a:buClr>
              <a:buFont typeface="Arial" panose="020B0604020202020204" pitchFamily="34" charset="0"/>
              <a:buChar char="•"/>
              <a:defRPr>
                <a:latin typeface="Verdana" panose="020B0604030504040204" pitchFamily="34" charset="0"/>
                <a:ea typeface="Verdana" panose="020B0604030504040204" pitchFamily="34" charset="0"/>
                <a:cs typeface="Verdana" panose="020B060403050404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Rectangle 8"/>
          <p:cNvSpPr/>
          <p:nvPr/>
        </p:nvSpPr>
        <p:spPr>
          <a:xfrm>
            <a:off x="1" y="1092902"/>
            <a:ext cx="12192001" cy="120436"/>
          </a:xfrm>
          <a:prstGeom prst="rect">
            <a:avLst/>
          </a:prstGeom>
          <a:gradFill flip="none" rotWithShape="1">
            <a:gsLst>
              <a:gs pos="25000">
                <a:schemeClr val="bg2">
                  <a:lumMod val="75000"/>
                </a:schemeClr>
              </a:gs>
              <a:gs pos="66000">
                <a:schemeClr val="bg2">
                  <a:lumMod val="75000"/>
                </a:schemeClr>
              </a:gs>
              <a:gs pos="82000">
                <a:schemeClr val="bg2">
                  <a:lumMod val="90000"/>
                </a:schemeClr>
              </a:gs>
              <a:gs pos="100000">
                <a:schemeClr val="bg1">
                  <a:lumMod val="95000"/>
                </a:schemeClr>
              </a:gs>
            </a:gsLst>
            <a:path path="circle">
              <a:fillToRect l="50000" t="50000" r="50000" b="50000"/>
            </a:path>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bg1"/>
              </a:solidFill>
              <a:effectLst>
                <a:outerShdw blurRad="38100" dist="38100" dir="2700000" algn="tl">
                  <a:srgbClr val="000000">
                    <a:alpha val="43137"/>
                  </a:srgbClr>
                </a:outerShdw>
              </a:effectLst>
              <a:latin typeface="Verdana" panose="020B0604030504040204" pitchFamily="34" charset="0"/>
              <a:ea typeface="Verdana" panose="020B0604030504040204" pitchFamily="34" charset="0"/>
              <a:cs typeface="Verdana" panose="020B0604030504040204" pitchFamily="34" charset="0"/>
            </a:endParaRPr>
          </a:p>
        </p:txBody>
      </p:sp>
      <p:sp>
        <p:nvSpPr>
          <p:cNvPr id="4" name="Title 3"/>
          <p:cNvSpPr>
            <a:spLocks noGrp="1"/>
          </p:cNvSpPr>
          <p:nvPr>
            <p:ph type="title" hasCustomPrompt="1"/>
          </p:nvPr>
        </p:nvSpPr>
        <p:spPr>
          <a:xfrm>
            <a:off x="211016" y="222463"/>
            <a:ext cx="11769969" cy="677008"/>
          </a:xfrm>
          <a:prstGeom prst="rect">
            <a:avLst/>
          </a:prstGeom>
        </p:spPr>
        <p:txBody>
          <a:bodyPr anchor="ctr" anchorCtr="0">
            <a:normAutofit/>
          </a:bodyPr>
          <a:lstStyle>
            <a:lvl1pPr algn="ctr">
              <a:defRPr sz="2800">
                <a:solidFill>
                  <a:srgbClr val="4D5667"/>
                </a:solidFill>
                <a:effectLst>
                  <a:outerShdw blurRad="38100" dist="38100" dir="2700000" algn="ctr" rotWithShape="0">
                    <a:srgbClr val="000000">
                      <a:alpha val="43000"/>
                    </a:srgbClr>
                  </a:outerShdw>
                </a:effectLst>
                <a:latin typeface="Verdana" panose="020B0604030504040204" pitchFamily="34" charset="0"/>
                <a:ea typeface="Verdana" panose="020B0604030504040204" pitchFamily="34" charset="0"/>
                <a:cs typeface="Verdana" panose="020B0604030504040204" pitchFamily="34" charset="0"/>
              </a:defRPr>
            </a:lvl1pPr>
          </a:lstStyle>
          <a:p>
            <a:r>
              <a:rPr lang="en-US" dirty="0"/>
              <a:t>Click to add title</a:t>
            </a:r>
          </a:p>
        </p:txBody>
      </p:sp>
      <p:sp>
        <p:nvSpPr>
          <p:cNvPr id="7" name="Rectangle 6"/>
          <p:cNvSpPr/>
          <p:nvPr userDrawn="1"/>
        </p:nvSpPr>
        <p:spPr>
          <a:xfrm>
            <a:off x="0" y="6650362"/>
            <a:ext cx="12191997" cy="230832"/>
          </a:xfrm>
          <a:prstGeom prst="rect">
            <a:avLst/>
          </a:prstGeom>
        </p:spPr>
        <p:txBody>
          <a:bodyPr wrap="square">
            <a:spAutoFit/>
          </a:bodyPr>
          <a:lstStyle/>
          <a:p>
            <a:pPr algn="r"/>
            <a:r>
              <a:rPr lang="en-US" sz="900" dirty="0">
                <a:solidFill>
                  <a:schemeClr val="bg1"/>
                </a:solidFill>
                <a:effectLst/>
                <a:latin typeface="Verdana" panose="020B0604030504040204" pitchFamily="34" charset="0"/>
                <a:ea typeface="Verdana" panose="020B0604030504040204" pitchFamily="34" charset="0"/>
                <a:cs typeface="Verdana" panose="020B0604030504040204" pitchFamily="34" charset="0"/>
              </a:rPr>
              <a:t>© 2020 Cengage Learning. All Rights Reserved. May not be scanned, copied or duplicated, or posted to a publicly accessible website, in whole or in part.  </a:t>
            </a:r>
            <a:endParaRPr lang="en-US" sz="900" dirty="0">
              <a:solidFill>
                <a:schemeClr val="bg1"/>
              </a:solidFill>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423710856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JH_Blank With Title">
    <p:spTree>
      <p:nvGrpSpPr>
        <p:cNvPr id="1" name=""/>
        <p:cNvGrpSpPr/>
        <p:nvPr/>
      </p:nvGrpSpPr>
      <p:grpSpPr>
        <a:xfrm>
          <a:off x="0" y="0"/>
          <a:ext cx="0" cy="0"/>
          <a:chOff x="0" y="0"/>
          <a:chExt cx="0" cy="0"/>
        </a:xfrm>
      </p:grpSpPr>
      <p:sp>
        <p:nvSpPr>
          <p:cNvPr id="9" name="Rectangle 8"/>
          <p:cNvSpPr/>
          <p:nvPr/>
        </p:nvSpPr>
        <p:spPr>
          <a:xfrm>
            <a:off x="1" y="1092902"/>
            <a:ext cx="12192001" cy="120436"/>
          </a:xfrm>
          <a:prstGeom prst="rect">
            <a:avLst/>
          </a:prstGeom>
          <a:gradFill flip="none" rotWithShape="1">
            <a:gsLst>
              <a:gs pos="25000">
                <a:schemeClr val="bg2">
                  <a:lumMod val="75000"/>
                </a:schemeClr>
              </a:gs>
              <a:gs pos="66000">
                <a:schemeClr val="bg2">
                  <a:lumMod val="75000"/>
                </a:schemeClr>
              </a:gs>
              <a:gs pos="82000">
                <a:schemeClr val="bg2">
                  <a:lumMod val="90000"/>
                </a:schemeClr>
              </a:gs>
              <a:gs pos="100000">
                <a:schemeClr val="bg1">
                  <a:lumMod val="95000"/>
                </a:schemeClr>
              </a:gs>
            </a:gsLst>
            <a:path path="circle">
              <a:fillToRect l="50000" t="50000" r="50000" b="50000"/>
            </a:path>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bg1"/>
              </a:solidFill>
              <a:effectLst>
                <a:outerShdw blurRad="38100" dist="38100" dir="2700000" algn="tl">
                  <a:srgbClr val="000000">
                    <a:alpha val="43137"/>
                  </a:srgbClr>
                </a:outerShdw>
              </a:effectLst>
              <a:latin typeface="Verdana" panose="020B0604030504040204" pitchFamily="34" charset="0"/>
              <a:ea typeface="Verdana" panose="020B0604030504040204" pitchFamily="34" charset="0"/>
              <a:cs typeface="Verdana" panose="020B0604030504040204" pitchFamily="34" charset="0"/>
            </a:endParaRPr>
          </a:p>
        </p:txBody>
      </p:sp>
      <p:sp>
        <p:nvSpPr>
          <p:cNvPr id="4" name="Title 3"/>
          <p:cNvSpPr>
            <a:spLocks noGrp="1"/>
          </p:cNvSpPr>
          <p:nvPr>
            <p:ph type="title" hasCustomPrompt="1"/>
          </p:nvPr>
        </p:nvSpPr>
        <p:spPr>
          <a:xfrm>
            <a:off x="211016" y="222463"/>
            <a:ext cx="11769969" cy="677008"/>
          </a:xfrm>
          <a:prstGeom prst="rect">
            <a:avLst/>
          </a:prstGeom>
        </p:spPr>
        <p:txBody>
          <a:bodyPr anchor="ctr" anchorCtr="0">
            <a:normAutofit/>
          </a:bodyPr>
          <a:lstStyle>
            <a:lvl1pPr algn="ctr">
              <a:defRPr sz="2800">
                <a:solidFill>
                  <a:srgbClr val="4D5667"/>
                </a:solidFill>
                <a:effectLst>
                  <a:outerShdw blurRad="38100" dist="38100" dir="2700000" algn="ctr" rotWithShape="0">
                    <a:srgbClr val="000000">
                      <a:alpha val="43000"/>
                    </a:srgbClr>
                  </a:outerShdw>
                </a:effectLst>
                <a:latin typeface="Verdana" panose="020B0604030504040204" pitchFamily="34" charset="0"/>
                <a:ea typeface="Verdana" panose="020B0604030504040204" pitchFamily="34" charset="0"/>
                <a:cs typeface="Verdana" panose="020B0604030504040204" pitchFamily="34" charset="0"/>
              </a:defRPr>
            </a:lvl1pPr>
          </a:lstStyle>
          <a:p>
            <a:r>
              <a:rPr lang="en-US" dirty="0"/>
              <a:t>Click to add title</a:t>
            </a:r>
          </a:p>
        </p:txBody>
      </p:sp>
      <p:sp>
        <p:nvSpPr>
          <p:cNvPr id="5" name="Rectangle 4"/>
          <p:cNvSpPr/>
          <p:nvPr userDrawn="1"/>
        </p:nvSpPr>
        <p:spPr>
          <a:xfrm>
            <a:off x="0" y="6650362"/>
            <a:ext cx="12191997" cy="230832"/>
          </a:xfrm>
          <a:prstGeom prst="rect">
            <a:avLst/>
          </a:prstGeom>
        </p:spPr>
        <p:txBody>
          <a:bodyPr wrap="square">
            <a:spAutoFit/>
          </a:bodyPr>
          <a:lstStyle/>
          <a:p>
            <a:pPr algn="r"/>
            <a:r>
              <a:rPr lang="en-US" sz="900" dirty="0">
                <a:solidFill>
                  <a:schemeClr val="bg1"/>
                </a:solidFill>
                <a:effectLst/>
                <a:latin typeface="Verdana" panose="020B0604030504040204" pitchFamily="34" charset="0"/>
                <a:ea typeface="Verdana" panose="020B0604030504040204" pitchFamily="34" charset="0"/>
                <a:cs typeface="Verdana" panose="020B0604030504040204" pitchFamily="34" charset="0"/>
              </a:rPr>
              <a:t>© 2020 Cengage Learning. All Rights Reserved. May not be scanned, copied or duplicated, or posted to a publicly accessible website, in whole or in part.  </a:t>
            </a:r>
            <a:endParaRPr lang="en-US" sz="900" dirty="0">
              <a:solidFill>
                <a:schemeClr val="bg1"/>
              </a:solidFill>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34038915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3EFA3BD-C966-42FD-A892-706D49AB2A4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B699360-54F2-4FEE-ABF7-D82B6F62C19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7CCE6B6-5D9A-422D-911F-49EB41EB085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FBB0C45-A99C-4744-9E72-BE9F814E1A8B}" type="datetime1">
              <a:rPr lang="en-US" smtClean="0"/>
              <a:t>8/26/2026</a:t>
            </a:fld>
            <a:endParaRPr lang="en-US"/>
          </a:p>
        </p:txBody>
      </p:sp>
      <p:sp>
        <p:nvSpPr>
          <p:cNvPr id="5" name="Footer Placeholder 4">
            <a:extLst>
              <a:ext uri="{FF2B5EF4-FFF2-40B4-BE49-F238E27FC236}">
                <a16:creationId xmlns:a16="http://schemas.microsoft.com/office/drawing/2014/main" id="{A010A156-4696-415C-84E6-2615C581F4C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TS. Nguyễn Tuấn Anh - ĐH KTQD</a:t>
            </a:r>
          </a:p>
        </p:txBody>
      </p:sp>
      <p:sp>
        <p:nvSpPr>
          <p:cNvPr id="6" name="Slide Number Placeholder 5">
            <a:extLst>
              <a:ext uri="{FF2B5EF4-FFF2-40B4-BE49-F238E27FC236}">
                <a16:creationId xmlns:a16="http://schemas.microsoft.com/office/drawing/2014/main" id="{700EC074-4E34-4EDB-8CF3-4B91AB05FA3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D7499AE-8711-4CFC-9ECF-460794017F84}" type="slidenum">
              <a:rPr lang="en-US" smtClean="0"/>
              <a:t>‹#›</a:t>
            </a:fld>
            <a:endParaRPr lang="en-US"/>
          </a:p>
        </p:txBody>
      </p:sp>
    </p:spTree>
    <p:extLst>
      <p:ext uri="{BB962C8B-B14F-4D97-AF65-F5344CB8AC3E}">
        <p14:creationId xmlns:p14="http://schemas.microsoft.com/office/powerpoint/2010/main" val="152898756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1" r:id="rId12"/>
    <p:sldLayoutId id="2147483662" r:id="rId13"/>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5.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13.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6.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4.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0" name="Rectangle 40">
            <a:extLst>
              <a:ext uri="{FF2B5EF4-FFF2-40B4-BE49-F238E27FC236}">
                <a16:creationId xmlns:a16="http://schemas.microsoft.com/office/drawing/2014/main" id="{6F5A5072-7B47-4D32-B52A-4EBBF590B8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Rectangle 42">
            <a:extLst>
              <a:ext uri="{FF2B5EF4-FFF2-40B4-BE49-F238E27FC236}">
                <a16:creationId xmlns:a16="http://schemas.microsoft.com/office/drawing/2014/main" id="{9715DAF0-AE1B-46C9-8A6B-DB2AA05AB9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2" y="-22693"/>
            <a:ext cx="12191999" cy="4374129"/>
          </a:xfrm>
          <a:prstGeom prst="rect">
            <a:avLst/>
          </a:prstGeom>
          <a:gradFill>
            <a:gsLst>
              <a:gs pos="0">
                <a:schemeClr val="accent1">
                  <a:lumMod val="75000"/>
                </a:schemeClr>
              </a:gs>
              <a:gs pos="100000">
                <a:srgbClr val="000000"/>
              </a:gs>
            </a:gsLst>
            <a:lin ang="15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Rectangle 44">
            <a:extLst>
              <a:ext uri="{FF2B5EF4-FFF2-40B4-BE49-F238E27FC236}">
                <a16:creationId xmlns:a16="http://schemas.microsoft.com/office/drawing/2014/main" id="{6016219D-510E-4184-9090-6D5578A87B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3908719" y="-3931841"/>
            <a:ext cx="4374557" cy="12192000"/>
          </a:xfrm>
          <a:prstGeom prst="rect">
            <a:avLst/>
          </a:prstGeom>
          <a:gradFill>
            <a:gsLst>
              <a:gs pos="40000">
                <a:schemeClr val="accent1">
                  <a:alpha val="0"/>
                </a:schemeClr>
              </a:gs>
              <a:gs pos="100000">
                <a:schemeClr val="accent1">
                  <a:lumMod val="75000"/>
                  <a:alpha val="52000"/>
                </a:schemeClr>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Rectangle 46">
            <a:extLst>
              <a:ext uri="{FF2B5EF4-FFF2-40B4-BE49-F238E27FC236}">
                <a16:creationId xmlns:a16="http://schemas.microsoft.com/office/drawing/2014/main" id="{AFF4A713-7B75-4B21-90D7-5AB19547C7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4136696" y="-3703868"/>
            <a:ext cx="4374128" cy="11736479"/>
          </a:xfrm>
          <a:prstGeom prst="rect">
            <a:avLst/>
          </a:prstGeom>
          <a:gradFill>
            <a:gsLst>
              <a:gs pos="17000">
                <a:schemeClr val="accent1">
                  <a:alpha val="0"/>
                </a:schemeClr>
              </a:gs>
              <a:gs pos="100000">
                <a:srgbClr val="000000">
                  <a:alpha val="37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Rectangle 48">
            <a:extLst>
              <a:ext uri="{FF2B5EF4-FFF2-40B4-BE49-F238E27FC236}">
                <a16:creationId xmlns:a16="http://schemas.microsoft.com/office/drawing/2014/main" id="{DC631C0B-6DA6-4E57-8231-CE32B3434A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 y="-22690"/>
            <a:ext cx="8542485" cy="4374126"/>
          </a:xfrm>
          <a:prstGeom prst="rect">
            <a:avLst/>
          </a:prstGeom>
          <a:gradFill>
            <a:gsLst>
              <a:gs pos="0">
                <a:schemeClr val="accent1">
                  <a:lumMod val="50000"/>
                  <a:alpha val="0"/>
                </a:schemeClr>
              </a:gs>
              <a:gs pos="100000">
                <a:srgbClr val="000000">
                  <a:alpha val="25000"/>
                </a:srgb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Freeform: Shape 50">
            <a:extLst>
              <a:ext uri="{FF2B5EF4-FFF2-40B4-BE49-F238E27FC236}">
                <a16:creationId xmlns:a16="http://schemas.microsoft.com/office/drawing/2014/main" id="{C29501E6-A978-4A61-9689-9085AF97A5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2508972">
            <a:off x="5945431" y="-1032053"/>
            <a:ext cx="4990147" cy="4439131"/>
          </a:xfrm>
          <a:custGeom>
            <a:avLst/>
            <a:gdLst>
              <a:gd name="connsiteX0" fmla="*/ 4990147 w 4990147"/>
              <a:gd name="connsiteY0" fmla="*/ 2229378 h 4439131"/>
              <a:gd name="connsiteX1" fmla="*/ 917384 w 4990147"/>
              <a:gd name="connsiteY1" fmla="*/ 4439131 h 4439131"/>
              <a:gd name="connsiteX2" fmla="*/ 910814 w 4990147"/>
              <a:gd name="connsiteY2" fmla="*/ 4434219 h 4439131"/>
              <a:gd name="connsiteX3" fmla="*/ 0 w 4990147"/>
              <a:gd name="connsiteY3" fmla="*/ 2502877 h 4439131"/>
              <a:gd name="connsiteX4" fmla="*/ 2502877 w 4990147"/>
              <a:gd name="connsiteY4" fmla="*/ 0 h 4439131"/>
              <a:gd name="connsiteX5" fmla="*/ 4954904 w 4990147"/>
              <a:gd name="connsiteY5" fmla="*/ 1998460 h 44391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990147" h="4439131">
                <a:moveTo>
                  <a:pt x="4990147" y="2229378"/>
                </a:moveTo>
                <a:lnTo>
                  <a:pt x="917384" y="4439131"/>
                </a:lnTo>
                <a:lnTo>
                  <a:pt x="910814" y="4434219"/>
                </a:lnTo>
                <a:cubicBezTo>
                  <a:pt x="354557" y="3975154"/>
                  <a:pt x="0" y="3280421"/>
                  <a:pt x="0" y="2502877"/>
                </a:cubicBezTo>
                <a:cubicBezTo>
                  <a:pt x="0" y="1120576"/>
                  <a:pt x="1120576" y="0"/>
                  <a:pt x="2502877" y="0"/>
                </a:cubicBezTo>
                <a:cubicBezTo>
                  <a:pt x="3712390" y="0"/>
                  <a:pt x="4721520" y="857941"/>
                  <a:pt x="4954904" y="1998460"/>
                </a:cubicBezTo>
                <a:close/>
              </a:path>
            </a:pathLst>
          </a:custGeom>
          <a:gradFill>
            <a:gsLst>
              <a:gs pos="0">
                <a:schemeClr val="accent1">
                  <a:alpha val="22000"/>
                </a:schemeClr>
              </a:gs>
              <a:gs pos="87000">
                <a:schemeClr val="accent1">
                  <a:lumMod val="60000"/>
                  <a:lumOff val="40000"/>
                  <a:alpha val="2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a:extLst>
              <a:ext uri="{FF2B5EF4-FFF2-40B4-BE49-F238E27FC236}">
                <a16:creationId xmlns:a16="http://schemas.microsoft.com/office/drawing/2014/main" id="{DE2FBDF4-EDF3-43E0-B2D0-ACBDFCF95C73}"/>
              </a:ext>
            </a:extLst>
          </p:cNvPr>
          <p:cNvSpPr>
            <a:spLocks noGrp="1"/>
          </p:cNvSpPr>
          <p:nvPr>
            <p:ph type="ctrTitle"/>
          </p:nvPr>
        </p:nvSpPr>
        <p:spPr>
          <a:xfrm>
            <a:off x="1314824" y="735106"/>
            <a:ext cx="10053763" cy="2928470"/>
          </a:xfrm>
        </p:spPr>
        <p:txBody>
          <a:bodyPr anchor="b">
            <a:normAutofit/>
          </a:bodyPr>
          <a:lstStyle/>
          <a:p>
            <a:pPr algn="l"/>
            <a:r>
              <a:rPr lang="en-US" sz="4800">
                <a:solidFill>
                  <a:srgbClr val="FFFFFF"/>
                </a:solidFill>
                <a:latin typeface="Times New Roman" panose="02020603050405020304" pitchFamily="18" charset="0"/>
                <a:cs typeface="Times New Roman" panose="02020603050405020304" pitchFamily="18" charset="0"/>
              </a:rPr>
              <a:t>BỔ SUNG KIẾN THỨC </a:t>
            </a:r>
            <a:br>
              <a:rPr lang="en-US" sz="4800">
                <a:solidFill>
                  <a:srgbClr val="FFFFFF"/>
                </a:solidFill>
                <a:latin typeface="Times New Roman" panose="02020603050405020304" pitchFamily="18" charset="0"/>
                <a:cs typeface="Times New Roman" panose="02020603050405020304" pitchFamily="18" charset="0"/>
              </a:rPr>
            </a:br>
            <a:r>
              <a:rPr lang="en-US" sz="4800">
                <a:solidFill>
                  <a:srgbClr val="FFFFFF"/>
                </a:solidFill>
                <a:latin typeface="Times New Roman" panose="02020603050405020304" pitchFamily="18" charset="0"/>
                <a:cs typeface="Times New Roman" panose="02020603050405020304" pitchFamily="18" charset="0"/>
              </a:rPr>
              <a:t>TÀI CHÍNH DOANH NGHIỆP</a:t>
            </a:r>
          </a:p>
        </p:txBody>
      </p:sp>
      <p:sp>
        <p:nvSpPr>
          <p:cNvPr id="3" name="Subtitle 2">
            <a:extLst>
              <a:ext uri="{FF2B5EF4-FFF2-40B4-BE49-F238E27FC236}">
                <a16:creationId xmlns:a16="http://schemas.microsoft.com/office/drawing/2014/main" id="{C57F5DD5-FF36-40AF-950A-624F1035AE82}"/>
              </a:ext>
            </a:extLst>
          </p:cNvPr>
          <p:cNvSpPr>
            <a:spLocks noGrp="1"/>
          </p:cNvSpPr>
          <p:nvPr>
            <p:ph type="subTitle" idx="1"/>
          </p:nvPr>
        </p:nvSpPr>
        <p:spPr>
          <a:xfrm>
            <a:off x="1350682" y="4870824"/>
            <a:ext cx="10005951" cy="1458258"/>
          </a:xfrm>
        </p:spPr>
        <p:txBody>
          <a:bodyPr anchor="ctr">
            <a:normAutofit/>
          </a:bodyPr>
          <a:lstStyle/>
          <a:p>
            <a:pPr algn="l"/>
            <a:r>
              <a:rPr lang="en-US" i="1"/>
              <a:t>TS. Nguyễn Tuấn Anh</a:t>
            </a:r>
          </a:p>
          <a:p>
            <a:pPr algn="l"/>
            <a:r>
              <a:rPr lang="en-US" i="1"/>
              <a:t>Đại học Kinh tế quốc dân</a:t>
            </a:r>
          </a:p>
        </p:txBody>
      </p:sp>
      <p:sp>
        <p:nvSpPr>
          <p:cNvPr id="4" name="Chỗ dành sẵn cho Chân trang 3">
            <a:extLst>
              <a:ext uri="{FF2B5EF4-FFF2-40B4-BE49-F238E27FC236}">
                <a16:creationId xmlns:a16="http://schemas.microsoft.com/office/drawing/2014/main" id="{06CE2DEB-0ED9-A1EE-164F-0416D6E82EC9}"/>
              </a:ext>
            </a:extLst>
          </p:cNvPr>
          <p:cNvSpPr>
            <a:spLocks noGrp="1"/>
          </p:cNvSpPr>
          <p:nvPr>
            <p:ph type="ftr" sz="quarter" idx="11"/>
          </p:nvPr>
        </p:nvSpPr>
        <p:spPr/>
        <p:txBody>
          <a:bodyPr/>
          <a:lstStyle/>
          <a:p>
            <a:r>
              <a:rPr lang="en-US"/>
              <a:t>TS. Nguyễn Tuấn Anh - ĐH KTQD</a:t>
            </a:r>
          </a:p>
        </p:txBody>
      </p:sp>
      <p:sp>
        <p:nvSpPr>
          <p:cNvPr id="5" name="Chỗ dành sẵn cho Số hiệu Bản chiếu 4">
            <a:extLst>
              <a:ext uri="{FF2B5EF4-FFF2-40B4-BE49-F238E27FC236}">
                <a16:creationId xmlns:a16="http://schemas.microsoft.com/office/drawing/2014/main" id="{079DEC8F-A42B-DD98-D0E3-BE94A912F893}"/>
              </a:ext>
            </a:extLst>
          </p:cNvPr>
          <p:cNvSpPr>
            <a:spLocks noGrp="1"/>
          </p:cNvSpPr>
          <p:nvPr>
            <p:ph type="sldNum" sz="quarter" idx="12"/>
          </p:nvPr>
        </p:nvSpPr>
        <p:spPr/>
        <p:txBody>
          <a:bodyPr/>
          <a:lstStyle/>
          <a:p>
            <a:fld id="{3D7499AE-8711-4CFC-9ECF-460794017F84}" type="slidenum">
              <a:rPr lang="en-US" smtClean="0"/>
              <a:t>1</a:t>
            </a:fld>
            <a:endParaRPr lang="en-US"/>
          </a:p>
        </p:txBody>
      </p:sp>
    </p:spTree>
    <p:extLst>
      <p:ext uri="{BB962C8B-B14F-4D97-AF65-F5344CB8AC3E}">
        <p14:creationId xmlns:p14="http://schemas.microsoft.com/office/powerpoint/2010/main" val="26599239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par>
                                <p:cTn id="8" presetID="10" presetClass="entr" presetSubtype="0" fill="hold" grpId="0" nodeType="withEffect">
                                  <p:stCondLst>
                                    <p:cond delay="1000"/>
                                  </p:stCondLst>
                                  <p:iterate>
                                    <p:tmPct val="10000"/>
                                  </p:iterate>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700"/>
                                        <p:tgtEl>
                                          <p:spTgt spid="3">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1000"/>
                                  </p:stCondLst>
                                  <p:iterate>
                                    <p:tmPct val="10000"/>
                                  </p:iterate>
                                  <p:childTnLst>
                                    <p:set>
                                      <p:cBhvr>
                                        <p:cTn id="14" dur="1" fill="hold">
                                          <p:stCondLst>
                                            <p:cond delay="0"/>
                                          </p:stCondLst>
                                        </p:cTn>
                                        <p:tgtEl>
                                          <p:spTgt spid="3">
                                            <p:txEl>
                                              <p:pRg st="1" end="1"/>
                                            </p:txEl>
                                          </p:spTgt>
                                        </p:tgtEl>
                                        <p:attrNameLst>
                                          <p:attrName>style.visibility</p:attrName>
                                        </p:attrNameLst>
                                      </p:cBhvr>
                                      <p:to>
                                        <p:strVal val="visible"/>
                                      </p:to>
                                    </p:set>
                                    <p:animEffect transition="in" filter="fade">
                                      <p:cBhvr>
                                        <p:cTn id="15" dur="7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Shape 11">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êu đề 1">
            <a:extLst>
              <a:ext uri="{FF2B5EF4-FFF2-40B4-BE49-F238E27FC236}">
                <a16:creationId xmlns:a16="http://schemas.microsoft.com/office/drawing/2014/main" id="{60B010A2-FEAD-704A-B3D7-C8208C9E78B4}"/>
              </a:ext>
            </a:extLst>
          </p:cNvPr>
          <p:cNvSpPr>
            <a:spLocks noGrp="1"/>
          </p:cNvSpPr>
          <p:nvPr>
            <p:ph type="title"/>
          </p:nvPr>
        </p:nvSpPr>
        <p:spPr>
          <a:xfrm>
            <a:off x="686834" y="1153572"/>
            <a:ext cx="3200400" cy="4461163"/>
          </a:xfrm>
        </p:spPr>
        <p:txBody>
          <a:bodyPr>
            <a:normAutofit/>
          </a:bodyPr>
          <a:lstStyle/>
          <a:p>
            <a:r>
              <a:rPr lang="en-US" b="1" i="0" u="none" strike="noStrike" baseline="0">
                <a:solidFill>
                  <a:srgbClr val="FFFFFF"/>
                </a:solidFill>
                <a:latin typeface="Times New Roman" panose="02020603050405020304" pitchFamily="18" charset="0"/>
              </a:rPr>
              <a:t>Mục tiêu </a:t>
            </a:r>
            <a:br>
              <a:rPr lang="en-US" b="1" i="0" u="none" strike="noStrike" baseline="0">
                <a:solidFill>
                  <a:srgbClr val="FFFFFF"/>
                </a:solidFill>
                <a:latin typeface="Times New Roman" panose="02020603050405020304" pitchFamily="18" charset="0"/>
              </a:rPr>
            </a:br>
            <a:r>
              <a:rPr lang="en-US" b="1" i="0" u="none" strike="noStrike" baseline="0">
                <a:solidFill>
                  <a:srgbClr val="FFFFFF"/>
                </a:solidFill>
                <a:latin typeface="Times New Roman" panose="02020603050405020304" pitchFamily="18" charset="0"/>
              </a:rPr>
              <a:t>bài học</a:t>
            </a:r>
            <a:endParaRPr lang="en-US">
              <a:solidFill>
                <a:srgbClr val="FFFFFF"/>
              </a:solidFill>
            </a:endParaRPr>
          </a:p>
        </p:txBody>
      </p:sp>
      <p:sp>
        <p:nvSpPr>
          <p:cNvPr id="14" name="Arc 13">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hỗ dành sẵn cho Nội dung 2">
            <a:extLst>
              <a:ext uri="{FF2B5EF4-FFF2-40B4-BE49-F238E27FC236}">
                <a16:creationId xmlns:a16="http://schemas.microsoft.com/office/drawing/2014/main" id="{24BEEDE6-F1E6-0FBA-49CE-A7A09B763CD3}"/>
              </a:ext>
            </a:extLst>
          </p:cNvPr>
          <p:cNvSpPr>
            <a:spLocks noGrp="1"/>
          </p:cNvSpPr>
          <p:nvPr>
            <p:ph idx="1"/>
          </p:nvPr>
        </p:nvSpPr>
        <p:spPr>
          <a:xfrm>
            <a:off x="4447308" y="591344"/>
            <a:ext cx="6906491" cy="5585619"/>
          </a:xfrm>
        </p:spPr>
        <p:txBody>
          <a:bodyPr anchor="ctr">
            <a:normAutofit/>
          </a:bodyPr>
          <a:lstStyle/>
          <a:p>
            <a:pPr>
              <a:buFont typeface="Arial" panose="020B0604020202020204" pitchFamily="34" charset="0"/>
              <a:buChar char="•"/>
            </a:pPr>
            <a:r>
              <a:rPr lang="vi-VN">
                <a:latin typeface="Times New Roman "/>
              </a:rPr>
              <a:t>Giải thích được nội dung và ý nghĩa của các báo cáo tài chính.</a:t>
            </a:r>
          </a:p>
          <a:p>
            <a:pPr>
              <a:buFont typeface="Arial" panose="020B0604020202020204" pitchFamily="34" charset="0"/>
              <a:buChar char="•"/>
            </a:pPr>
            <a:r>
              <a:rPr lang="vi-VN">
                <a:latin typeface="Times New Roman "/>
              </a:rPr>
              <a:t>Giải thích được nội dung kinh tế của các chỉ tiêu trọng yếu trên các báo cáo tài chính.</a:t>
            </a:r>
            <a:r>
              <a:rPr lang="en-US">
                <a:latin typeface="Times New Roman "/>
              </a:rPr>
              <a:t> </a:t>
            </a:r>
            <a:r>
              <a:rPr lang="vi-VN">
                <a:latin typeface="Times New Roman "/>
              </a:rPr>
              <a:t>Nắm được các vấn đề cơ bản về thuế Giá trị gia tăng, thuế Tiêu thụ đặc biệt và thuế Thu nhập doanh nghiệp dựa theo các luật thuế hiện hành ở Việt Nam.</a:t>
            </a:r>
            <a:endParaRPr lang="en-US">
              <a:latin typeface="Times New Roman "/>
            </a:endParaRPr>
          </a:p>
          <a:p>
            <a:pPr>
              <a:buFont typeface="Arial" panose="020B0604020202020204" pitchFamily="34" charset="0"/>
              <a:buChar char="•"/>
            </a:pPr>
            <a:r>
              <a:rPr lang="en-US">
                <a:latin typeface="Times New Roman "/>
              </a:rPr>
              <a:t>Nắm được nguyên tắc giá trị thời gian của tiền và làm một số bài tập tính toán.</a:t>
            </a:r>
          </a:p>
          <a:p>
            <a:pPr>
              <a:buFont typeface="Arial" panose="020B0604020202020204" pitchFamily="34" charset="0"/>
              <a:buChar char="•"/>
            </a:pPr>
            <a:r>
              <a:rPr lang="en-US">
                <a:latin typeface="Times New Roman "/>
              </a:rPr>
              <a:t>Nắm được các phương thức huy động vốn của doanh nghiệp.</a:t>
            </a:r>
          </a:p>
        </p:txBody>
      </p:sp>
      <p:sp>
        <p:nvSpPr>
          <p:cNvPr id="5" name="Chỗ dành sẵn cho Số hiệu Bản chiếu 4">
            <a:extLst>
              <a:ext uri="{FF2B5EF4-FFF2-40B4-BE49-F238E27FC236}">
                <a16:creationId xmlns:a16="http://schemas.microsoft.com/office/drawing/2014/main" id="{BAE9D327-7953-55CD-D6D6-9CC68F0C941D}"/>
              </a:ext>
            </a:extLst>
          </p:cNvPr>
          <p:cNvSpPr>
            <a:spLocks noGrp="1"/>
          </p:cNvSpPr>
          <p:nvPr>
            <p:ph type="sldNum" sz="quarter" idx="12"/>
          </p:nvPr>
        </p:nvSpPr>
        <p:spPr>
          <a:xfrm>
            <a:off x="9541564" y="6356350"/>
            <a:ext cx="1812235" cy="365125"/>
          </a:xfrm>
        </p:spPr>
        <p:txBody>
          <a:bodyPr>
            <a:normAutofit/>
          </a:bodyPr>
          <a:lstStyle/>
          <a:p>
            <a:pPr>
              <a:spcAft>
                <a:spcPts val="600"/>
              </a:spcAft>
            </a:pPr>
            <a:fld id="{C1511C3C-B706-4A5C-8A5A-E74C99A89F93}" type="slidenum">
              <a:rPr lang="en-US" smtClean="0"/>
              <a:pPr>
                <a:spcAft>
                  <a:spcPts val="600"/>
                </a:spcAft>
              </a:pPr>
              <a:t>2</a:t>
            </a:fld>
            <a:endParaRPr lang="en-US"/>
          </a:p>
        </p:txBody>
      </p:sp>
      <p:sp>
        <p:nvSpPr>
          <p:cNvPr id="4" name="Chỗ dành sẵn cho Chân trang 3">
            <a:extLst>
              <a:ext uri="{FF2B5EF4-FFF2-40B4-BE49-F238E27FC236}">
                <a16:creationId xmlns:a16="http://schemas.microsoft.com/office/drawing/2014/main" id="{0D84B515-7067-67DA-44C1-16796F970D4F}"/>
              </a:ext>
            </a:extLst>
          </p:cNvPr>
          <p:cNvSpPr>
            <a:spLocks noGrp="1"/>
          </p:cNvSpPr>
          <p:nvPr>
            <p:ph type="ftr" sz="quarter" idx="11"/>
          </p:nvPr>
        </p:nvSpPr>
        <p:spPr/>
        <p:txBody>
          <a:bodyPr/>
          <a:lstStyle/>
          <a:p>
            <a:r>
              <a:rPr lang="en-US"/>
              <a:t>TS. Nguyễn Tuấn Anh - ĐH KTQD</a:t>
            </a:r>
          </a:p>
        </p:txBody>
      </p:sp>
    </p:spTree>
    <p:extLst>
      <p:ext uri="{BB962C8B-B14F-4D97-AF65-F5344CB8AC3E}">
        <p14:creationId xmlns:p14="http://schemas.microsoft.com/office/powerpoint/2010/main" val="1262809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Shape 11">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êu đề 1">
            <a:extLst>
              <a:ext uri="{FF2B5EF4-FFF2-40B4-BE49-F238E27FC236}">
                <a16:creationId xmlns:a16="http://schemas.microsoft.com/office/drawing/2014/main" id="{6A8F10B3-092E-6980-A61A-974CE88FA8AC}"/>
              </a:ext>
            </a:extLst>
          </p:cNvPr>
          <p:cNvSpPr>
            <a:spLocks noGrp="1"/>
          </p:cNvSpPr>
          <p:nvPr>
            <p:ph type="title"/>
          </p:nvPr>
        </p:nvSpPr>
        <p:spPr>
          <a:xfrm>
            <a:off x="686834" y="1153572"/>
            <a:ext cx="3200400" cy="4461163"/>
          </a:xfrm>
        </p:spPr>
        <p:txBody>
          <a:bodyPr>
            <a:normAutofit/>
          </a:bodyPr>
          <a:lstStyle/>
          <a:p>
            <a:r>
              <a:rPr lang="en-US" b="1">
                <a:solidFill>
                  <a:srgbClr val="FFFFFF"/>
                </a:solidFill>
                <a:latin typeface="Times New Roman" panose="02020603050405020304" pitchFamily="18" charset="0"/>
                <a:cs typeface="Times New Roman" panose="02020603050405020304" pitchFamily="18" charset="0"/>
              </a:rPr>
              <a:t>P</a:t>
            </a:r>
            <a:r>
              <a:rPr lang="vi-VN" b="1">
                <a:solidFill>
                  <a:srgbClr val="FFFFFF"/>
                </a:solidFill>
                <a:latin typeface="Times New Roman" panose="02020603050405020304" pitchFamily="18" charset="0"/>
                <a:cs typeface="Times New Roman" panose="02020603050405020304" pitchFamily="18" charset="0"/>
              </a:rPr>
              <a:t>hương pháp</a:t>
            </a:r>
            <a:r>
              <a:rPr lang="en-US" b="1">
                <a:solidFill>
                  <a:srgbClr val="FFFFFF"/>
                </a:solidFill>
                <a:latin typeface="Times New Roman" panose="02020603050405020304" pitchFamily="18" charset="0"/>
                <a:cs typeface="Times New Roman" panose="02020603050405020304" pitchFamily="18" charset="0"/>
              </a:rPr>
              <a:t> giúp học viên nắm bài học hiệu quả</a:t>
            </a:r>
          </a:p>
        </p:txBody>
      </p:sp>
      <p:sp>
        <p:nvSpPr>
          <p:cNvPr id="14" name="Arc 13">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hỗ dành sẵn cho Nội dung 2">
            <a:extLst>
              <a:ext uri="{FF2B5EF4-FFF2-40B4-BE49-F238E27FC236}">
                <a16:creationId xmlns:a16="http://schemas.microsoft.com/office/drawing/2014/main" id="{6B8D9FAF-64B3-BD5F-E796-2DD92C390380}"/>
              </a:ext>
            </a:extLst>
          </p:cNvPr>
          <p:cNvSpPr>
            <a:spLocks noGrp="1"/>
          </p:cNvSpPr>
          <p:nvPr>
            <p:ph idx="1"/>
          </p:nvPr>
        </p:nvSpPr>
        <p:spPr>
          <a:xfrm>
            <a:off x="4447308" y="591344"/>
            <a:ext cx="6906491" cy="5585619"/>
          </a:xfrm>
        </p:spPr>
        <p:txBody>
          <a:bodyPr anchor="ctr">
            <a:normAutofit/>
          </a:bodyPr>
          <a:lstStyle/>
          <a:p>
            <a:pPr>
              <a:buFont typeface="Arial" panose="020B0604020202020204" pitchFamily="34" charset="0"/>
              <a:buChar char="•"/>
            </a:pPr>
            <a:r>
              <a:rPr lang="vi-VN">
                <a:latin typeface="+mj-lt"/>
              </a:rPr>
              <a:t>Đọc </a:t>
            </a:r>
            <a:r>
              <a:rPr lang="vi-VN" dirty="0">
                <a:latin typeface="+mj-lt"/>
              </a:rPr>
              <a:t>tài liệu:</a:t>
            </a:r>
            <a:r>
              <a:rPr lang="en-US" dirty="0">
                <a:latin typeface="+mj-lt"/>
              </a:rPr>
              <a:t> </a:t>
            </a:r>
            <a:r>
              <a:rPr lang="vi-VN" dirty="0">
                <a:latin typeface="+mj-lt"/>
              </a:rPr>
              <a:t>Giáo trình </a:t>
            </a:r>
            <a:r>
              <a:rPr lang="en-US" dirty="0">
                <a:latin typeface="+mj-lt"/>
              </a:rPr>
              <a:t>“</a:t>
            </a:r>
            <a:r>
              <a:rPr lang="vi-VN" dirty="0">
                <a:latin typeface="+mj-lt"/>
              </a:rPr>
              <a:t>Tài chính doanh nghiệp</a:t>
            </a:r>
            <a:r>
              <a:rPr lang="en-US" dirty="0">
                <a:latin typeface="+mj-lt"/>
              </a:rPr>
              <a:t>”</a:t>
            </a:r>
            <a:r>
              <a:rPr lang="vi-VN" dirty="0">
                <a:latin typeface="+mj-lt"/>
              </a:rPr>
              <a:t> – PGS.TS Vũ Duy Hào và ThS. Trần Minh Tuấn (đồng chủ biên), </a:t>
            </a:r>
            <a:r>
              <a:rPr lang="vi-VN" dirty="0" err="1">
                <a:latin typeface="+mj-lt"/>
              </a:rPr>
              <a:t>NXB</a:t>
            </a:r>
            <a:r>
              <a:rPr lang="vi-VN" dirty="0">
                <a:latin typeface="+mj-lt"/>
              </a:rPr>
              <a:t> Đại học Kinh tế </a:t>
            </a:r>
            <a:r>
              <a:rPr lang="vi-VN">
                <a:latin typeface="+mj-lt"/>
              </a:rPr>
              <a:t>Quốc dân</a:t>
            </a:r>
            <a:r>
              <a:rPr lang="en-US">
                <a:latin typeface="+mj-lt"/>
              </a:rPr>
              <a:t>; </a:t>
            </a:r>
            <a:r>
              <a:rPr lang="vi-VN" dirty="0">
                <a:latin typeface="+mj-lt"/>
              </a:rPr>
              <a:t>Các tài liệu khác về Tài chính doanh nghiệp</a:t>
            </a:r>
            <a:r>
              <a:rPr lang="en-US" dirty="0">
                <a:latin typeface="+mj-lt"/>
              </a:rPr>
              <a:t>, </a:t>
            </a:r>
            <a:r>
              <a:rPr lang="vi-VN" dirty="0">
                <a:latin typeface="+mj-lt"/>
              </a:rPr>
              <a:t>Nguyên lý kế toán</a:t>
            </a:r>
            <a:r>
              <a:rPr lang="en-US" dirty="0">
                <a:latin typeface="+mj-lt"/>
              </a:rPr>
              <a:t>, </a:t>
            </a:r>
            <a:r>
              <a:rPr lang="vi-VN" dirty="0">
                <a:latin typeface="+mj-lt"/>
              </a:rPr>
              <a:t>Kế toán tài chính</a:t>
            </a:r>
            <a:r>
              <a:rPr lang="en-US" dirty="0">
                <a:latin typeface="+mj-lt"/>
              </a:rPr>
              <a:t>, </a:t>
            </a:r>
            <a:r>
              <a:rPr lang="vi-VN" dirty="0">
                <a:latin typeface="+mj-lt"/>
              </a:rPr>
              <a:t>Chuẩn mực kế toán Việt Nam hiện hành.</a:t>
            </a:r>
            <a:endParaRPr lang="vi-VN">
              <a:latin typeface="+mj-lt"/>
            </a:endParaRPr>
          </a:p>
          <a:p>
            <a:pPr>
              <a:buFont typeface="Arial" panose="020B0604020202020204" pitchFamily="34" charset="0"/>
              <a:buChar char="•"/>
            </a:pPr>
            <a:r>
              <a:rPr lang="vi-VN" dirty="0">
                <a:latin typeface="Times New Roman (Đầu đề)"/>
              </a:rPr>
              <a:t>Tham khảo các thông tin từ các trang </a:t>
            </a:r>
            <a:r>
              <a:rPr lang="vi-VN" dirty="0" err="1">
                <a:latin typeface="Times New Roman (Đầu đề)"/>
              </a:rPr>
              <a:t>web</a:t>
            </a:r>
            <a:r>
              <a:rPr lang="vi-VN" dirty="0">
                <a:latin typeface="Times New Roman (Đầu đề)"/>
              </a:rPr>
              <a:t> liên quan đến môn học </a:t>
            </a:r>
            <a:r>
              <a:rPr lang="vi-VN">
                <a:latin typeface="Times New Roman (Đầu đề)"/>
              </a:rPr>
              <a:t>như:</a:t>
            </a:r>
            <a:r>
              <a:rPr lang="en-US">
                <a:latin typeface="Times New Roman (Đầu đề)"/>
              </a:rPr>
              <a:t> </a:t>
            </a:r>
            <a:r>
              <a:rPr lang="vi-VN" dirty="0" err="1">
                <a:latin typeface="Times New Roman (Đầu đề)"/>
              </a:rPr>
              <a:t>cafef.vn</a:t>
            </a:r>
            <a:r>
              <a:rPr lang="en-US" dirty="0">
                <a:latin typeface="Times New Roman (Đầu đề)"/>
              </a:rPr>
              <a:t>, </a:t>
            </a:r>
            <a:r>
              <a:rPr lang="vi-VN" dirty="0" err="1">
                <a:latin typeface="Times New Roman (Đầu đề)"/>
              </a:rPr>
              <a:t>vietnamfinance</a:t>
            </a:r>
            <a:r>
              <a:rPr lang="vi-VN" err="1">
                <a:latin typeface="Times New Roman (Đầu đề)"/>
              </a:rPr>
              <a:t>.</a:t>
            </a:r>
            <a:r>
              <a:rPr lang="vi-VN">
                <a:latin typeface="Times New Roman (Đầu đề)"/>
              </a:rPr>
              <a:t>vn</a:t>
            </a:r>
            <a:r>
              <a:rPr lang="en-US">
                <a:latin typeface="Times New Roman (Đầu đề)"/>
              </a:rPr>
              <a:t>, vneconomy.vn…</a:t>
            </a:r>
          </a:p>
        </p:txBody>
      </p:sp>
      <p:sp>
        <p:nvSpPr>
          <p:cNvPr id="5" name="Chỗ dành sẵn cho Số hiệu Bản chiếu 4">
            <a:extLst>
              <a:ext uri="{FF2B5EF4-FFF2-40B4-BE49-F238E27FC236}">
                <a16:creationId xmlns:a16="http://schemas.microsoft.com/office/drawing/2014/main" id="{0F0E53CF-9EC7-467C-FEE8-A950777EC99D}"/>
              </a:ext>
            </a:extLst>
          </p:cNvPr>
          <p:cNvSpPr>
            <a:spLocks noGrp="1"/>
          </p:cNvSpPr>
          <p:nvPr>
            <p:ph type="sldNum" sz="quarter" idx="12"/>
          </p:nvPr>
        </p:nvSpPr>
        <p:spPr>
          <a:xfrm>
            <a:off x="9541564" y="6356350"/>
            <a:ext cx="1812235" cy="365125"/>
          </a:xfrm>
        </p:spPr>
        <p:txBody>
          <a:bodyPr>
            <a:normAutofit/>
          </a:bodyPr>
          <a:lstStyle/>
          <a:p>
            <a:pPr>
              <a:spcAft>
                <a:spcPts val="600"/>
              </a:spcAft>
            </a:pPr>
            <a:fld id="{C1511C3C-B706-4A5C-8A5A-E74C99A89F93}" type="slidenum">
              <a:rPr lang="en-US" smtClean="0"/>
              <a:pPr>
                <a:spcAft>
                  <a:spcPts val="600"/>
                </a:spcAft>
              </a:pPr>
              <a:t>3</a:t>
            </a:fld>
            <a:endParaRPr lang="en-US"/>
          </a:p>
        </p:txBody>
      </p:sp>
      <p:sp>
        <p:nvSpPr>
          <p:cNvPr id="4" name="Chỗ dành sẵn cho Chân trang 3">
            <a:extLst>
              <a:ext uri="{FF2B5EF4-FFF2-40B4-BE49-F238E27FC236}">
                <a16:creationId xmlns:a16="http://schemas.microsoft.com/office/drawing/2014/main" id="{266ADCA3-F763-D4A1-4150-B7D116D6102E}"/>
              </a:ext>
            </a:extLst>
          </p:cNvPr>
          <p:cNvSpPr>
            <a:spLocks noGrp="1"/>
          </p:cNvSpPr>
          <p:nvPr>
            <p:ph type="ftr" sz="quarter" idx="11"/>
          </p:nvPr>
        </p:nvSpPr>
        <p:spPr/>
        <p:txBody>
          <a:bodyPr/>
          <a:lstStyle/>
          <a:p>
            <a:r>
              <a:rPr lang="en-US"/>
              <a:t>TS. Nguyễn Tuấn Anh - ĐH KTQD</a:t>
            </a:r>
          </a:p>
        </p:txBody>
      </p:sp>
    </p:spTree>
    <p:extLst>
      <p:ext uri="{BB962C8B-B14F-4D97-AF65-F5344CB8AC3E}">
        <p14:creationId xmlns:p14="http://schemas.microsoft.com/office/powerpoint/2010/main" val="14355159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Shape 11">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êu đề 1">
            <a:extLst>
              <a:ext uri="{FF2B5EF4-FFF2-40B4-BE49-F238E27FC236}">
                <a16:creationId xmlns:a16="http://schemas.microsoft.com/office/drawing/2014/main" id="{9B589268-3C9A-693C-D405-50C4D0A1DD60}"/>
              </a:ext>
            </a:extLst>
          </p:cNvPr>
          <p:cNvSpPr>
            <a:spLocks noGrp="1"/>
          </p:cNvSpPr>
          <p:nvPr>
            <p:ph type="title"/>
          </p:nvPr>
        </p:nvSpPr>
        <p:spPr>
          <a:xfrm>
            <a:off x="686834" y="1153572"/>
            <a:ext cx="3200400" cy="4461163"/>
          </a:xfrm>
        </p:spPr>
        <p:txBody>
          <a:bodyPr>
            <a:normAutofit/>
          </a:bodyPr>
          <a:lstStyle/>
          <a:p>
            <a:r>
              <a:rPr lang="vi-VN" b="1">
                <a:solidFill>
                  <a:srgbClr val="FFFFFF"/>
                </a:solidFill>
                <a:latin typeface="Times New Roman "/>
              </a:rPr>
              <a:t>Khái niệm báo cáo tài chính</a:t>
            </a:r>
            <a:endParaRPr lang="en-US" b="1">
              <a:solidFill>
                <a:srgbClr val="FFFFFF"/>
              </a:solidFill>
              <a:latin typeface="Times New Roman "/>
            </a:endParaRPr>
          </a:p>
        </p:txBody>
      </p:sp>
      <p:sp>
        <p:nvSpPr>
          <p:cNvPr id="14" name="Arc 13">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hỗ dành sẵn cho Nội dung 2">
            <a:extLst>
              <a:ext uri="{FF2B5EF4-FFF2-40B4-BE49-F238E27FC236}">
                <a16:creationId xmlns:a16="http://schemas.microsoft.com/office/drawing/2014/main" id="{3013152E-FD2D-51CF-B326-49006901C3FA}"/>
              </a:ext>
            </a:extLst>
          </p:cNvPr>
          <p:cNvSpPr>
            <a:spLocks noGrp="1"/>
          </p:cNvSpPr>
          <p:nvPr>
            <p:ph idx="1"/>
          </p:nvPr>
        </p:nvSpPr>
        <p:spPr>
          <a:xfrm>
            <a:off x="4447308" y="591344"/>
            <a:ext cx="6906491" cy="5585619"/>
          </a:xfrm>
        </p:spPr>
        <p:txBody>
          <a:bodyPr anchor="ctr">
            <a:normAutofit/>
          </a:bodyPr>
          <a:lstStyle/>
          <a:p>
            <a:r>
              <a:rPr lang="vi-VN" sz="2600">
                <a:latin typeface="Times New Roman "/>
              </a:rPr>
              <a:t>Báo cáo tài chính là những báo cáo được lập dựa trên phương pháp tổng hợp số liệu từ các sổ sách kế toán, theo các chỉ tiêu kinh tế - tài chính tổng hợp, nhằm phản ánh khái quát và có hệ thống tình hình tài chính của doanh nghiệp </a:t>
            </a:r>
            <a:r>
              <a:rPr lang="en-US" sz="2600" err="1">
                <a:latin typeface="Times New Roman "/>
              </a:rPr>
              <a:t>tại</a:t>
            </a:r>
            <a:r>
              <a:rPr lang="en-US" sz="2600">
                <a:latin typeface="Times New Roman "/>
              </a:rPr>
              <a:t> </a:t>
            </a:r>
            <a:r>
              <a:rPr lang="en-US" sz="2600" err="1">
                <a:latin typeface="Times New Roman "/>
              </a:rPr>
              <a:t>một</a:t>
            </a:r>
            <a:r>
              <a:rPr lang="en-US" sz="2600">
                <a:latin typeface="Times New Roman "/>
              </a:rPr>
              <a:t> </a:t>
            </a:r>
            <a:r>
              <a:rPr lang="en-US" sz="2600" err="1">
                <a:latin typeface="Times New Roman "/>
              </a:rPr>
              <a:t>thời</a:t>
            </a:r>
            <a:r>
              <a:rPr lang="en-US" sz="2600">
                <a:latin typeface="Times New Roman "/>
              </a:rPr>
              <a:t> </a:t>
            </a:r>
            <a:r>
              <a:rPr lang="en-US" sz="2600" err="1">
                <a:latin typeface="Times New Roman "/>
              </a:rPr>
              <a:t>điểm</a:t>
            </a:r>
            <a:r>
              <a:rPr lang="en-US" sz="2600">
                <a:latin typeface="Times New Roman "/>
              </a:rPr>
              <a:t> </a:t>
            </a:r>
            <a:r>
              <a:rPr lang="en-US" sz="2600" err="1">
                <a:latin typeface="Times New Roman "/>
              </a:rPr>
              <a:t>hoặc</a:t>
            </a:r>
            <a:r>
              <a:rPr lang="en-US" sz="2600">
                <a:latin typeface="Times New Roman "/>
              </a:rPr>
              <a:t> </a:t>
            </a:r>
            <a:r>
              <a:rPr lang="en-US" sz="2600" err="1">
                <a:latin typeface="Times New Roman "/>
              </a:rPr>
              <a:t>trong</a:t>
            </a:r>
            <a:r>
              <a:rPr lang="en-US" sz="2600">
                <a:latin typeface="Times New Roman "/>
              </a:rPr>
              <a:t> </a:t>
            </a:r>
            <a:r>
              <a:rPr lang="en-US" sz="2600" err="1">
                <a:latin typeface="Times New Roman "/>
              </a:rPr>
              <a:t>một</a:t>
            </a:r>
            <a:r>
              <a:rPr lang="en-US" sz="2600">
                <a:latin typeface="Times New Roman "/>
              </a:rPr>
              <a:t> </a:t>
            </a:r>
            <a:r>
              <a:rPr lang="vi-VN" sz="2600">
                <a:latin typeface="Times New Roman "/>
              </a:rPr>
              <a:t>một thời kỳ nhất định.</a:t>
            </a:r>
          </a:p>
          <a:p>
            <a:r>
              <a:rPr lang="vi-VN" sz="2600">
                <a:latin typeface="Times New Roman "/>
              </a:rPr>
              <a:t>Theo chuẩn mực kế toán Việt Nam hiện hành, hệ thống báo cáo tài chính ở nước ta bao gồm:</a:t>
            </a:r>
          </a:p>
          <a:p>
            <a:pPr marL="1662113" indent="-515938">
              <a:buFont typeface="Wingdings" panose="05000000000000000000" pitchFamily="2" charset="2"/>
              <a:buChar char="Ø"/>
            </a:pPr>
            <a:r>
              <a:rPr lang="vi-VN" sz="2600">
                <a:latin typeface="Times New Roman "/>
              </a:rPr>
              <a:t>  Bảng cân đối kế toán</a:t>
            </a:r>
          </a:p>
          <a:p>
            <a:pPr marL="1662113" indent="-515938">
              <a:buFont typeface="Wingdings" panose="05000000000000000000" pitchFamily="2" charset="2"/>
              <a:buChar char="Ø"/>
            </a:pPr>
            <a:r>
              <a:rPr lang="vi-VN" sz="2600">
                <a:latin typeface="Times New Roman "/>
              </a:rPr>
              <a:t>  Báo cáo kết quả kinh doanh</a:t>
            </a:r>
          </a:p>
          <a:p>
            <a:pPr marL="1662113" indent="-515938">
              <a:buFont typeface="Wingdings" panose="05000000000000000000" pitchFamily="2" charset="2"/>
              <a:buChar char="Ø"/>
            </a:pPr>
            <a:r>
              <a:rPr lang="vi-VN" sz="2600">
                <a:latin typeface="Times New Roman "/>
              </a:rPr>
              <a:t>  Báo cáo lưu chuyển tiền tệ</a:t>
            </a:r>
          </a:p>
          <a:p>
            <a:pPr marL="1662113" indent="-515938">
              <a:buFont typeface="Wingdings" panose="05000000000000000000" pitchFamily="2" charset="2"/>
              <a:buChar char="Ø"/>
            </a:pPr>
            <a:r>
              <a:rPr lang="vi-VN" sz="2600">
                <a:latin typeface="Times New Roman "/>
              </a:rPr>
              <a:t>  Thuyết minh báo cáo tài chính</a:t>
            </a:r>
            <a:endParaRPr lang="en-US" sz="2600">
              <a:latin typeface="Times New Roman "/>
            </a:endParaRPr>
          </a:p>
        </p:txBody>
      </p:sp>
      <p:sp>
        <p:nvSpPr>
          <p:cNvPr id="5" name="Chỗ dành sẵn cho Số hiệu Bản chiếu 4">
            <a:extLst>
              <a:ext uri="{FF2B5EF4-FFF2-40B4-BE49-F238E27FC236}">
                <a16:creationId xmlns:a16="http://schemas.microsoft.com/office/drawing/2014/main" id="{486051E7-37EA-CAAE-B19C-67F268AA4671}"/>
              </a:ext>
            </a:extLst>
          </p:cNvPr>
          <p:cNvSpPr>
            <a:spLocks noGrp="1"/>
          </p:cNvSpPr>
          <p:nvPr>
            <p:ph type="sldNum" sz="quarter" idx="12"/>
          </p:nvPr>
        </p:nvSpPr>
        <p:spPr>
          <a:xfrm>
            <a:off x="9541564" y="6356350"/>
            <a:ext cx="1812235" cy="365125"/>
          </a:xfrm>
        </p:spPr>
        <p:txBody>
          <a:bodyPr>
            <a:normAutofit/>
          </a:bodyPr>
          <a:lstStyle/>
          <a:p>
            <a:pPr>
              <a:spcAft>
                <a:spcPts val="600"/>
              </a:spcAft>
            </a:pPr>
            <a:fld id="{C1511C3C-B706-4A5C-8A5A-E74C99A89F93}" type="slidenum">
              <a:rPr lang="en-US" smtClean="0"/>
              <a:pPr>
                <a:spcAft>
                  <a:spcPts val="600"/>
                </a:spcAft>
              </a:pPr>
              <a:t>4</a:t>
            </a:fld>
            <a:endParaRPr lang="en-US"/>
          </a:p>
        </p:txBody>
      </p:sp>
      <p:sp>
        <p:nvSpPr>
          <p:cNvPr id="4" name="Chỗ dành sẵn cho Chân trang 3">
            <a:extLst>
              <a:ext uri="{FF2B5EF4-FFF2-40B4-BE49-F238E27FC236}">
                <a16:creationId xmlns:a16="http://schemas.microsoft.com/office/drawing/2014/main" id="{93DF69C3-3D4C-F7F4-5E12-9E23E0E7C234}"/>
              </a:ext>
            </a:extLst>
          </p:cNvPr>
          <p:cNvSpPr>
            <a:spLocks noGrp="1"/>
          </p:cNvSpPr>
          <p:nvPr>
            <p:ph type="ftr" sz="quarter" idx="11"/>
          </p:nvPr>
        </p:nvSpPr>
        <p:spPr/>
        <p:txBody>
          <a:bodyPr/>
          <a:lstStyle/>
          <a:p>
            <a:r>
              <a:rPr lang="en-US"/>
              <a:t>TS. Nguyễn Tuấn Anh - ĐH KTQD</a:t>
            </a:r>
          </a:p>
        </p:txBody>
      </p:sp>
    </p:spTree>
    <p:extLst>
      <p:ext uri="{BB962C8B-B14F-4D97-AF65-F5344CB8AC3E}">
        <p14:creationId xmlns:p14="http://schemas.microsoft.com/office/powerpoint/2010/main" val="11948643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AE2B703B-46F9-481A-A605-82E2A828C4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êu đề 1">
            <a:extLst>
              <a:ext uri="{FF2B5EF4-FFF2-40B4-BE49-F238E27FC236}">
                <a16:creationId xmlns:a16="http://schemas.microsoft.com/office/drawing/2014/main" id="{CDE74684-7269-FD05-5505-1F9041B469C6}"/>
              </a:ext>
            </a:extLst>
          </p:cNvPr>
          <p:cNvSpPr>
            <a:spLocks noGrp="1"/>
          </p:cNvSpPr>
          <p:nvPr>
            <p:ph type="title"/>
          </p:nvPr>
        </p:nvSpPr>
        <p:spPr>
          <a:xfrm>
            <a:off x="838200" y="459863"/>
            <a:ext cx="10515600" cy="1004594"/>
          </a:xfrm>
        </p:spPr>
        <p:txBody>
          <a:bodyPr>
            <a:normAutofit/>
          </a:bodyPr>
          <a:lstStyle/>
          <a:p>
            <a:pPr algn="ctr"/>
            <a:r>
              <a:rPr lang="en-US" b="1">
                <a:solidFill>
                  <a:srgbClr val="FFFFFF"/>
                </a:solidFill>
              </a:rPr>
              <a:t>Vai trò của báo cáo tài chính</a:t>
            </a:r>
          </a:p>
        </p:txBody>
      </p:sp>
      <p:sp>
        <p:nvSpPr>
          <p:cNvPr id="13" name="Rectangle: Rounded Corners 12">
            <a:extLst>
              <a:ext uri="{FF2B5EF4-FFF2-40B4-BE49-F238E27FC236}">
                <a16:creationId xmlns:a16="http://schemas.microsoft.com/office/drawing/2014/main" id="{F13BE4D7-0C3D-4906-B230-A1C5B4665C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9496" y="1587970"/>
            <a:ext cx="11033008" cy="4768380"/>
          </a:xfrm>
          <a:prstGeom prst="roundRect">
            <a:avLst>
              <a:gd name="adj" fmla="val 3174"/>
            </a:avLst>
          </a:prstGeom>
          <a:solidFill>
            <a:schemeClr val="bg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Chỗ dành sẵn cho Số hiệu Bản chiếu 4">
            <a:extLst>
              <a:ext uri="{FF2B5EF4-FFF2-40B4-BE49-F238E27FC236}">
                <a16:creationId xmlns:a16="http://schemas.microsoft.com/office/drawing/2014/main" id="{1C90994E-CC1B-0E89-2B8D-27444BDAC33F}"/>
              </a:ext>
            </a:extLst>
          </p:cNvPr>
          <p:cNvSpPr>
            <a:spLocks noGrp="1"/>
          </p:cNvSpPr>
          <p:nvPr>
            <p:ph type="sldNum" sz="quarter" idx="12"/>
          </p:nvPr>
        </p:nvSpPr>
        <p:spPr>
          <a:xfrm>
            <a:off x="8610600" y="6356350"/>
            <a:ext cx="2743200" cy="365125"/>
          </a:xfrm>
        </p:spPr>
        <p:txBody>
          <a:bodyPr>
            <a:normAutofit/>
          </a:bodyPr>
          <a:lstStyle/>
          <a:p>
            <a:pPr>
              <a:spcAft>
                <a:spcPts val="600"/>
              </a:spcAft>
            </a:pPr>
            <a:fld id="{C1511C3C-B706-4A5C-8A5A-E74C99A89F93}" type="slidenum">
              <a:rPr lang="en-US">
                <a:solidFill>
                  <a:srgbClr val="FFFFFF"/>
                </a:solidFill>
              </a:rPr>
              <a:pPr>
                <a:spcAft>
                  <a:spcPts val="600"/>
                </a:spcAft>
              </a:pPr>
              <a:t>5</a:t>
            </a:fld>
            <a:endParaRPr lang="en-US">
              <a:solidFill>
                <a:srgbClr val="FFFFFF"/>
              </a:solidFill>
            </a:endParaRPr>
          </a:p>
        </p:txBody>
      </p:sp>
      <p:graphicFrame>
        <p:nvGraphicFramePr>
          <p:cNvPr id="6" name="Chỗ dành sẵn cho Nội dung 5">
            <a:extLst>
              <a:ext uri="{FF2B5EF4-FFF2-40B4-BE49-F238E27FC236}">
                <a16:creationId xmlns:a16="http://schemas.microsoft.com/office/drawing/2014/main" id="{32DA08F5-E1C4-B0FF-CF6C-9F84FBBA163A}"/>
              </a:ext>
            </a:extLst>
          </p:cNvPr>
          <p:cNvGraphicFramePr>
            <a:graphicFrameLocks noGrp="1"/>
          </p:cNvGraphicFramePr>
          <p:nvPr>
            <p:ph idx="1"/>
            <p:extLst>
              <p:ext uri="{D42A27DB-BD31-4B8C-83A1-F6EECF244321}">
                <p14:modId xmlns:p14="http://schemas.microsoft.com/office/powerpoint/2010/main" val="1798464168"/>
              </p:ext>
            </p:extLst>
          </p:nvPr>
        </p:nvGraphicFramePr>
        <p:xfrm>
          <a:off x="653151" y="1796489"/>
          <a:ext cx="10959353" cy="4351341"/>
        </p:xfrm>
        <a:graphic>
          <a:graphicData uri="http://schemas.openxmlformats.org/drawingml/2006/table">
            <a:tbl>
              <a:tblPr firstRow="1" firstCol="1" bandRow="1">
                <a:tableStyleId>{5C22544A-7EE6-4342-B048-85BDC9FD1C3A}</a:tableStyleId>
              </a:tblPr>
              <a:tblGrid>
                <a:gridCol w="4424083">
                  <a:extLst>
                    <a:ext uri="{9D8B030D-6E8A-4147-A177-3AD203B41FA5}">
                      <a16:colId xmlns:a16="http://schemas.microsoft.com/office/drawing/2014/main" val="2582465561"/>
                    </a:ext>
                  </a:extLst>
                </a:gridCol>
                <a:gridCol w="6535270">
                  <a:extLst>
                    <a:ext uri="{9D8B030D-6E8A-4147-A177-3AD203B41FA5}">
                      <a16:colId xmlns:a16="http://schemas.microsoft.com/office/drawing/2014/main" val="4194569722"/>
                    </a:ext>
                  </a:extLst>
                </a:gridCol>
              </a:tblGrid>
              <a:tr h="426344">
                <a:tc>
                  <a:txBody>
                    <a:bodyPr/>
                    <a:lstStyle/>
                    <a:p>
                      <a:pPr>
                        <a:lnSpc>
                          <a:spcPct val="115000"/>
                        </a:lnSpc>
                        <a:spcAft>
                          <a:spcPts val="800"/>
                        </a:spcAft>
                        <a:buNone/>
                      </a:pPr>
                      <a:r>
                        <a:rPr lang="en-US" sz="2400" kern="100">
                          <a:effectLst/>
                          <a:latin typeface="Times New Roman" panose="02020603050405020304" pitchFamily="18" charset="0"/>
                          <a:cs typeface="Times New Roman" panose="02020603050405020304" pitchFamily="18" charset="0"/>
                        </a:rPr>
                        <a:t>Đối tượng sử dụng</a:t>
                      </a:r>
                      <a:endParaRPr lang="en-US" sz="24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9043" marR="69043" marT="0" marB="0" anchor="ctr"/>
                </a:tc>
                <a:tc>
                  <a:txBody>
                    <a:bodyPr/>
                    <a:lstStyle/>
                    <a:p>
                      <a:pPr>
                        <a:lnSpc>
                          <a:spcPct val="115000"/>
                        </a:lnSpc>
                        <a:spcAft>
                          <a:spcPts val="800"/>
                        </a:spcAft>
                        <a:buNone/>
                      </a:pPr>
                      <a:r>
                        <a:rPr lang="en-US" sz="2400" kern="100">
                          <a:effectLst/>
                          <a:latin typeface="Times New Roman" panose="02020603050405020304" pitchFamily="18" charset="0"/>
                          <a:cs typeface="Times New Roman" panose="02020603050405020304" pitchFamily="18" charset="0"/>
                        </a:rPr>
                        <a:t>Vai trò</a:t>
                      </a:r>
                      <a:endParaRPr lang="en-US" sz="24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9043" marR="69043" marT="0" marB="0" anchor="ctr"/>
                </a:tc>
                <a:extLst>
                  <a:ext uri="{0D108BD9-81ED-4DB2-BD59-A6C34878D82A}">
                    <a16:rowId xmlns:a16="http://schemas.microsoft.com/office/drawing/2014/main" val="1804911338"/>
                  </a:ext>
                </a:extLst>
              </a:tr>
              <a:tr h="1375564">
                <a:tc>
                  <a:txBody>
                    <a:bodyPr/>
                    <a:lstStyle/>
                    <a:p>
                      <a:pPr>
                        <a:lnSpc>
                          <a:spcPct val="115000"/>
                        </a:lnSpc>
                        <a:spcAft>
                          <a:spcPts val="800"/>
                        </a:spcAft>
                        <a:buNone/>
                      </a:pPr>
                      <a:r>
                        <a:rPr lang="en-US" sz="2400" kern="100" dirty="0" err="1">
                          <a:effectLst/>
                          <a:latin typeface="Times New Roman" panose="02020603050405020304" pitchFamily="18" charset="0"/>
                          <a:cs typeface="Times New Roman" panose="02020603050405020304" pitchFamily="18" charset="0"/>
                        </a:rPr>
                        <a:t>Nhà</a:t>
                      </a:r>
                      <a:r>
                        <a:rPr lang="en-US" sz="2400" kern="100" dirty="0">
                          <a:effectLst/>
                          <a:latin typeface="Times New Roman" panose="02020603050405020304" pitchFamily="18" charset="0"/>
                          <a:cs typeface="Times New Roman" panose="02020603050405020304" pitchFamily="18" charset="0"/>
                        </a:rPr>
                        <a:t> </a:t>
                      </a:r>
                      <a:r>
                        <a:rPr lang="en-US" sz="2400" kern="100" dirty="0" err="1">
                          <a:effectLst/>
                          <a:latin typeface="Times New Roman" panose="02020603050405020304" pitchFamily="18" charset="0"/>
                          <a:cs typeface="Times New Roman" panose="02020603050405020304" pitchFamily="18" charset="0"/>
                        </a:rPr>
                        <a:t>quản</a:t>
                      </a:r>
                      <a:r>
                        <a:rPr lang="en-US" sz="2400" kern="100" dirty="0">
                          <a:effectLst/>
                          <a:latin typeface="Times New Roman" panose="02020603050405020304" pitchFamily="18" charset="0"/>
                          <a:cs typeface="Times New Roman" panose="02020603050405020304" pitchFamily="18" charset="0"/>
                        </a:rPr>
                        <a:t> </a:t>
                      </a:r>
                      <a:r>
                        <a:rPr lang="en-US" sz="2400" kern="100" dirty="0" err="1">
                          <a:effectLst/>
                          <a:latin typeface="Times New Roman" panose="02020603050405020304" pitchFamily="18" charset="0"/>
                          <a:cs typeface="Times New Roman" panose="02020603050405020304" pitchFamily="18" charset="0"/>
                        </a:rPr>
                        <a:t>lý</a:t>
                      </a:r>
                      <a:endParaRPr lang="en-US" sz="24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9043" marR="69043" marT="0" marB="0" anchor="ctr"/>
                </a:tc>
                <a:tc>
                  <a:txBody>
                    <a:bodyPr/>
                    <a:lstStyle/>
                    <a:p>
                      <a:pPr>
                        <a:lnSpc>
                          <a:spcPct val="115000"/>
                        </a:lnSpc>
                        <a:spcAft>
                          <a:spcPts val="800"/>
                        </a:spcAft>
                        <a:buNone/>
                      </a:pPr>
                      <a:r>
                        <a:rPr lang="en-US" sz="2400" kern="100" dirty="0">
                          <a:effectLst/>
                          <a:latin typeface="Times New Roman" panose="02020603050405020304" pitchFamily="18" charset="0"/>
                          <a:cs typeface="Times New Roman" panose="02020603050405020304" pitchFamily="18" charset="0"/>
                        </a:rPr>
                        <a:t>➤ </a:t>
                      </a:r>
                      <a:r>
                        <a:rPr lang="en-US" sz="2400" kern="100" dirty="0" err="1">
                          <a:effectLst/>
                          <a:latin typeface="Times New Roman" panose="02020603050405020304" pitchFamily="18" charset="0"/>
                          <a:cs typeface="Times New Roman" panose="02020603050405020304" pitchFamily="18" charset="0"/>
                        </a:rPr>
                        <a:t>Đánh</a:t>
                      </a:r>
                      <a:r>
                        <a:rPr lang="en-US" sz="2400" kern="100" dirty="0">
                          <a:effectLst/>
                          <a:latin typeface="Times New Roman" panose="02020603050405020304" pitchFamily="18" charset="0"/>
                          <a:cs typeface="Times New Roman" panose="02020603050405020304" pitchFamily="18" charset="0"/>
                        </a:rPr>
                        <a:t> </a:t>
                      </a:r>
                      <a:r>
                        <a:rPr lang="en-US" sz="2400" kern="100" dirty="0" err="1">
                          <a:effectLst/>
                          <a:latin typeface="Times New Roman" panose="02020603050405020304" pitchFamily="18" charset="0"/>
                          <a:cs typeface="Times New Roman" panose="02020603050405020304" pitchFamily="18" charset="0"/>
                        </a:rPr>
                        <a:t>giá</a:t>
                      </a:r>
                      <a:r>
                        <a:rPr lang="en-US" sz="2400" kern="100" dirty="0">
                          <a:effectLst/>
                          <a:latin typeface="Times New Roman" panose="02020603050405020304" pitchFamily="18" charset="0"/>
                          <a:cs typeface="Times New Roman" panose="02020603050405020304" pitchFamily="18" charset="0"/>
                        </a:rPr>
                        <a:t> </a:t>
                      </a:r>
                      <a:r>
                        <a:rPr lang="en-US" sz="2400" kern="100" dirty="0" err="1">
                          <a:effectLst/>
                          <a:latin typeface="Times New Roman" panose="02020603050405020304" pitchFamily="18" charset="0"/>
                          <a:cs typeface="Times New Roman" panose="02020603050405020304" pitchFamily="18" charset="0"/>
                        </a:rPr>
                        <a:t>năng</a:t>
                      </a:r>
                      <a:r>
                        <a:rPr lang="en-US" sz="2400" kern="100" dirty="0">
                          <a:effectLst/>
                          <a:latin typeface="Times New Roman" panose="02020603050405020304" pitchFamily="18" charset="0"/>
                          <a:cs typeface="Times New Roman" panose="02020603050405020304" pitchFamily="18" charset="0"/>
                        </a:rPr>
                        <a:t> </a:t>
                      </a:r>
                      <a:r>
                        <a:rPr lang="en-US" sz="2400" kern="100" dirty="0" err="1">
                          <a:effectLst/>
                          <a:latin typeface="Times New Roman" panose="02020603050405020304" pitchFamily="18" charset="0"/>
                          <a:cs typeface="Times New Roman" panose="02020603050405020304" pitchFamily="18" charset="0"/>
                        </a:rPr>
                        <a:t>lực</a:t>
                      </a:r>
                      <a:r>
                        <a:rPr lang="en-US" sz="2400" kern="100" dirty="0">
                          <a:effectLst/>
                          <a:latin typeface="Times New Roman" panose="02020603050405020304" pitchFamily="18" charset="0"/>
                          <a:cs typeface="Times New Roman" panose="02020603050405020304" pitchFamily="18" charset="0"/>
                        </a:rPr>
                        <a:t> </a:t>
                      </a:r>
                      <a:r>
                        <a:rPr lang="en-US" sz="2400" kern="100" err="1">
                          <a:effectLst/>
                          <a:latin typeface="Times New Roman" panose="02020603050405020304" pitchFamily="18" charset="0"/>
                          <a:cs typeface="Times New Roman" panose="02020603050405020304" pitchFamily="18" charset="0"/>
                        </a:rPr>
                        <a:t>thực</a:t>
                      </a:r>
                      <a:r>
                        <a:rPr lang="en-US" sz="2400" kern="100">
                          <a:effectLst/>
                          <a:latin typeface="Times New Roman" panose="02020603050405020304" pitchFamily="18" charset="0"/>
                          <a:cs typeface="Times New Roman" panose="02020603050405020304" pitchFamily="18" charset="0"/>
                        </a:rPr>
                        <a:t> hiện các mục tiêu </a:t>
                      </a:r>
                      <a:endParaRPr lang="en-US" sz="2400" kern="100" dirty="0">
                        <a:effectLst/>
                        <a:latin typeface="Times New Roman" panose="02020603050405020304" pitchFamily="18" charset="0"/>
                        <a:cs typeface="Times New Roman" panose="02020603050405020304" pitchFamily="18" charset="0"/>
                      </a:endParaRPr>
                    </a:p>
                    <a:p>
                      <a:pPr>
                        <a:lnSpc>
                          <a:spcPct val="115000"/>
                        </a:lnSpc>
                        <a:spcAft>
                          <a:spcPts val="800"/>
                        </a:spcAft>
                        <a:buNone/>
                      </a:pPr>
                      <a:r>
                        <a:rPr lang="en-US" sz="2400" kern="100" dirty="0">
                          <a:effectLst/>
                          <a:latin typeface="Times New Roman" panose="02020603050405020304" pitchFamily="18" charset="0"/>
                          <a:cs typeface="Times New Roman" panose="02020603050405020304" pitchFamily="18" charset="0"/>
                        </a:rPr>
                        <a:t>➤ </a:t>
                      </a:r>
                      <a:r>
                        <a:rPr lang="en-US" sz="2400" kern="100" dirty="0" err="1">
                          <a:effectLst/>
                          <a:latin typeface="Times New Roman" panose="02020603050405020304" pitchFamily="18" charset="0"/>
                          <a:cs typeface="Times New Roman" panose="02020603050405020304" pitchFamily="18" charset="0"/>
                        </a:rPr>
                        <a:t>Xác</a:t>
                      </a:r>
                      <a:r>
                        <a:rPr lang="en-US" sz="2400" kern="100" dirty="0">
                          <a:effectLst/>
                          <a:latin typeface="Times New Roman" panose="02020603050405020304" pitchFamily="18" charset="0"/>
                          <a:cs typeface="Times New Roman" panose="02020603050405020304" pitchFamily="18" charset="0"/>
                        </a:rPr>
                        <a:t> </a:t>
                      </a:r>
                      <a:r>
                        <a:rPr lang="en-US" sz="2400" kern="100" dirty="0" err="1">
                          <a:effectLst/>
                          <a:latin typeface="Times New Roman" panose="02020603050405020304" pitchFamily="18" charset="0"/>
                          <a:cs typeface="Times New Roman" panose="02020603050405020304" pitchFamily="18" charset="0"/>
                        </a:rPr>
                        <a:t>định</a:t>
                      </a:r>
                      <a:r>
                        <a:rPr lang="en-US" sz="2400" kern="100" dirty="0">
                          <a:effectLst/>
                          <a:latin typeface="Times New Roman" panose="02020603050405020304" pitchFamily="18" charset="0"/>
                          <a:cs typeface="Times New Roman" panose="02020603050405020304" pitchFamily="18" charset="0"/>
                        </a:rPr>
                        <a:t> </a:t>
                      </a:r>
                      <a:r>
                        <a:rPr lang="en-US" sz="2400" kern="100" dirty="0" err="1">
                          <a:effectLst/>
                          <a:latin typeface="Times New Roman" panose="02020603050405020304" pitchFamily="18" charset="0"/>
                          <a:cs typeface="Times New Roman" panose="02020603050405020304" pitchFamily="18" charset="0"/>
                        </a:rPr>
                        <a:t>lĩnh</a:t>
                      </a:r>
                      <a:r>
                        <a:rPr lang="en-US" sz="2400" kern="100" dirty="0">
                          <a:effectLst/>
                          <a:latin typeface="Times New Roman" panose="02020603050405020304" pitchFamily="18" charset="0"/>
                          <a:cs typeface="Times New Roman" panose="02020603050405020304" pitchFamily="18" charset="0"/>
                        </a:rPr>
                        <a:t> </a:t>
                      </a:r>
                      <a:r>
                        <a:rPr lang="en-US" sz="2400" kern="100" dirty="0" err="1">
                          <a:effectLst/>
                          <a:latin typeface="Times New Roman" panose="02020603050405020304" pitchFamily="18" charset="0"/>
                          <a:cs typeface="Times New Roman" panose="02020603050405020304" pitchFamily="18" charset="0"/>
                        </a:rPr>
                        <a:t>vực</a:t>
                      </a:r>
                      <a:r>
                        <a:rPr lang="en-US" sz="2400" kern="100" dirty="0">
                          <a:effectLst/>
                          <a:latin typeface="Times New Roman" panose="02020603050405020304" pitchFamily="18" charset="0"/>
                          <a:cs typeface="Times New Roman" panose="02020603050405020304" pitchFamily="18" charset="0"/>
                        </a:rPr>
                        <a:t> </a:t>
                      </a:r>
                      <a:r>
                        <a:rPr lang="en-US" sz="2400" kern="100" dirty="0" err="1">
                          <a:effectLst/>
                          <a:latin typeface="Times New Roman" panose="02020603050405020304" pitchFamily="18" charset="0"/>
                          <a:cs typeface="Times New Roman" panose="02020603050405020304" pitchFamily="18" charset="0"/>
                        </a:rPr>
                        <a:t>cần</a:t>
                      </a:r>
                      <a:r>
                        <a:rPr lang="en-US" sz="2400" kern="100" dirty="0">
                          <a:effectLst/>
                          <a:latin typeface="Times New Roman" panose="02020603050405020304" pitchFamily="18" charset="0"/>
                          <a:cs typeface="Times New Roman" panose="02020603050405020304" pitchFamily="18" charset="0"/>
                        </a:rPr>
                        <a:t> </a:t>
                      </a:r>
                      <a:r>
                        <a:rPr lang="en-US" sz="2400" kern="100" dirty="0" err="1">
                          <a:effectLst/>
                          <a:latin typeface="Times New Roman" panose="02020603050405020304" pitchFamily="18" charset="0"/>
                          <a:cs typeface="Times New Roman" panose="02020603050405020304" pitchFamily="18" charset="0"/>
                        </a:rPr>
                        <a:t>được</a:t>
                      </a:r>
                      <a:r>
                        <a:rPr lang="en-US" sz="2400" kern="100" dirty="0">
                          <a:effectLst/>
                          <a:latin typeface="Times New Roman" panose="02020603050405020304" pitchFamily="18" charset="0"/>
                          <a:cs typeface="Times New Roman" panose="02020603050405020304" pitchFamily="18" charset="0"/>
                        </a:rPr>
                        <a:t> </a:t>
                      </a:r>
                      <a:r>
                        <a:rPr lang="en-US" sz="2400" kern="100" dirty="0" err="1">
                          <a:effectLst/>
                          <a:latin typeface="Times New Roman" panose="02020603050405020304" pitchFamily="18" charset="0"/>
                          <a:cs typeface="Times New Roman" panose="02020603050405020304" pitchFamily="18" charset="0"/>
                        </a:rPr>
                        <a:t>quan</a:t>
                      </a:r>
                      <a:r>
                        <a:rPr lang="en-US" sz="2400" kern="100" dirty="0">
                          <a:effectLst/>
                          <a:latin typeface="Times New Roman" panose="02020603050405020304" pitchFamily="18" charset="0"/>
                          <a:cs typeface="Times New Roman" panose="02020603050405020304" pitchFamily="18" charset="0"/>
                        </a:rPr>
                        <a:t> </a:t>
                      </a:r>
                      <a:r>
                        <a:rPr lang="en-US" sz="2400" kern="100" dirty="0" err="1">
                          <a:effectLst/>
                          <a:latin typeface="Times New Roman" panose="02020603050405020304" pitchFamily="18" charset="0"/>
                          <a:cs typeface="Times New Roman" panose="02020603050405020304" pitchFamily="18" charset="0"/>
                        </a:rPr>
                        <a:t>tâm</a:t>
                      </a:r>
                      <a:endParaRPr lang="en-US" sz="24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9043" marR="69043" marT="0" marB="0" anchor="ctr"/>
                </a:tc>
                <a:extLst>
                  <a:ext uri="{0D108BD9-81ED-4DB2-BD59-A6C34878D82A}">
                    <a16:rowId xmlns:a16="http://schemas.microsoft.com/office/drawing/2014/main" val="1738923583"/>
                  </a:ext>
                </a:extLst>
              </a:tr>
              <a:tr h="849811">
                <a:tc>
                  <a:txBody>
                    <a:bodyPr/>
                    <a:lstStyle/>
                    <a:p>
                      <a:pPr>
                        <a:lnSpc>
                          <a:spcPct val="115000"/>
                        </a:lnSpc>
                        <a:spcAft>
                          <a:spcPts val="800"/>
                        </a:spcAft>
                        <a:buNone/>
                      </a:pPr>
                      <a:r>
                        <a:rPr lang="en-US" sz="2400" kern="100">
                          <a:effectLst/>
                          <a:latin typeface="Times New Roman" panose="02020603050405020304" pitchFamily="18" charset="0"/>
                          <a:cs typeface="Times New Roman" panose="02020603050405020304" pitchFamily="18" charset="0"/>
                        </a:rPr>
                        <a:t>Cổ đông</a:t>
                      </a:r>
                      <a:endParaRPr lang="en-US" sz="24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9043" marR="69043" marT="0" marB="0" anchor="ctr"/>
                </a:tc>
                <a:tc>
                  <a:txBody>
                    <a:bodyPr/>
                    <a:lstStyle/>
                    <a:p>
                      <a:pPr>
                        <a:lnSpc>
                          <a:spcPct val="115000"/>
                        </a:lnSpc>
                        <a:spcAft>
                          <a:spcPts val="800"/>
                        </a:spcAft>
                        <a:buNone/>
                      </a:pPr>
                      <a:r>
                        <a:rPr lang="en-US" sz="2400" kern="100">
                          <a:effectLst/>
                          <a:latin typeface="Times New Roman" panose="02020603050405020304" pitchFamily="18" charset="0"/>
                          <a:cs typeface="Times New Roman" panose="02020603050405020304" pitchFamily="18" charset="0"/>
                        </a:rPr>
                        <a:t>➤ Theo dõi tình hình vốn đầu tư, khả năng sinh lợi</a:t>
                      </a:r>
                      <a:endParaRPr lang="en-US" sz="24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9043" marR="69043" marT="0" marB="0" anchor="ctr"/>
                </a:tc>
                <a:extLst>
                  <a:ext uri="{0D108BD9-81ED-4DB2-BD59-A6C34878D82A}">
                    <a16:rowId xmlns:a16="http://schemas.microsoft.com/office/drawing/2014/main" val="2082709928"/>
                  </a:ext>
                </a:extLst>
              </a:tr>
              <a:tr h="849811">
                <a:tc>
                  <a:txBody>
                    <a:bodyPr/>
                    <a:lstStyle/>
                    <a:p>
                      <a:pPr>
                        <a:lnSpc>
                          <a:spcPct val="115000"/>
                        </a:lnSpc>
                        <a:spcAft>
                          <a:spcPts val="800"/>
                        </a:spcAft>
                        <a:buNone/>
                      </a:pPr>
                      <a:r>
                        <a:rPr lang="en-US" sz="2400" kern="100" dirty="0" err="1">
                          <a:effectLst/>
                          <a:latin typeface="Times New Roman" panose="02020603050405020304" pitchFamily="18" charset="0"/>
                          <a:cs typeface="Times New Roman" panose="02020603050405020304" pitchFamily="18" charset="0"/>
                        </a:rPr>
                        <a:t>Nhà</a:t>
                      </a:r>
                      <a:r>
                        <a:rPr lang="en-US" sz="2400" kern="100" dirty="0">
                          <a:effectLst/>
                          <a:latin typeface="Times New Roman" panose="02020603050405020304" pitchFamily="18" charset="0"/>
                          <a:cs typeface="Times New Roman" panose="02020603050405020304" pitchFamily="18" charset="0"/>
                        </a:rPr>
                        <a:t> </a:t>
                      </a:r>
                      <a:r>
                        <a:rPr lang="en-US" sz="2400" kern="100" dirty="0" err="1">
                          <a:effectLst/>
                          <a:latin typeface="Times New Roman" panose="02020603050405020304" pitchFamily="18" charset="0"/>
                          <a:cs typeface="Times New Roman" panose="02020603050405020304" pitchFamily="18" charset="0"/>
                        </a:rPr>
                        <a:t>đầu</a:t>
                      </a:r>
                      <a:r>
                        <a:rPr lang="en-US" sz="2400" kern="100" dirty="0">
                          <a:effectLst/>
                          <a:latin typeface="Times New Roman" panose="02020603050405020304" pitchFamily="18" charset="0"/>
                          <a:cs typeface="Times New Roman" panose="02020603050405020304" pitchFamily="18" charset="0"/>
                        </a:rPr>
                        <a:t> </a:t>
                      </a:r>
                      <a:r>
                        <a:rPr lang="en-US" sz="2400" kern="100" dirty="0" err="1">
                          <a:effectLst/>
                          <a:latin typeface="Times New Roman" panose="02020603050405020304" pitchFamily="18" charset="0"/>
                          <a:cs typeface="Times New Roman" panose="02020603050405020304" pitchFamily="18" charset="0"/>
                        </a:rPr>
                        <a:t>tư</a:t>
                      </a:r>
                      <a:r>
                        <a:rPr lang="en-US" sz="2400" kern="100" dirty="0">
                          <a:effectLst/>
                          <a:latin typeface="Times New Roman" panose="02020603050405020304" pitchFamily="18" charset="0"/>
                          <a:cs typeface="Times New Roman" panose="02020603050405020304" pitchFamily="18" charset="0"/>
                        </a:rPr>
                        <a:t> </a:t>
                      </a:r>
                      <a:r>
                        <a:rPr lang="en-US" sz="2400" kern="100" dirty="0" err="1">
                          <a:effectLst/>
                          <a:latin typeface="Times New Roman" panose="02020603050405020304" pitchFamily="18" charset="0"/>
                          <a:cs typeface="Times New Roman" panose="02020603050405020304" pitchFamily="18" charset="0"/>
                        </a:rPr>
                        <a:t>bên</a:t>
                      </a:r>
                      <a:r>
                        <a:rPr lang="en-US" sz="2400" kern="100" dirty="0">
                          <a:effectLst/>
                          <a:latin typeface="Times New Roman" panose="02020603050405020304" pitchFamily="18" charset="0"/>
                          <a:cs typeface="Times New Roman" panose="02020603050405020304" pitchFamily="18" charset="0"/>
                        </a:rPr>
                        <a:t> </a:t>
                      </a:r>
                      <a:r>
                        <a:rPr lang="en-US" sz="2400" kern="100" dirty="0" err="1">
                          <a:effectLst/>
                          <a:latin typeface="Times New Roman" panose="02020603050405020304" pitchFamily="18" charset="0"/>
                          <a:cs typeface="Times New Roman" panose="02020603050405020304" pitchFamily="18" charset="0"/>
                        </a:rPr>
                        <a:t>ngoài</a:t>
                      </a:r>
                      <a:endParaRPr lang="en-US" sz="24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9043" marR="69043" marT="0" marB="0" anchor="ctr"/>
                </a:tc>
                <a:tc>
                  <a:txBody>
                    <a:bodyPr/>
                    <a:lstStyle/>
                    <a:p>
                      <a:pPr>
                        <a:lnSpc>
                          <a:spcPct val="115000"/>
                        </a:lnSpc>
                        <a:spcAft>
                          <a:spcPts val="800"/>
                        </a:spcAft>
                        <a:buNone/>
                      </a:pPr>
                      <a:r>
                        <a:rPr lang="en-US" sz="2400" kern="100">
                          <a:effectLst/>
                          <a:latin typeface="Times New Roman" panose="02020603050405020304" pitchFamily="18" charset="0"/>
                          <a:cs typeface="Times New Roman" panose="02020603050405020304" pitchFamily="18" charset="0"/>
                        </a:rPr>
                        <a:t>➤ Xác định cơ hội đầu tư, mức độ rủi ro</a:t>
                      </a:r>
                      <a:endParaRPr lang="en-US" sz="24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9043" marR="69043" marT="0" marB="0" anchor="ctr"/>
                </a:tc>
                <a:extLst>
                  <a:ext uri="{0D108BD9-81ED-4DB2-BD59-A6C34878D82A}">
                    <a16:rowId xmlns:a16="http://schemas.microsoft.com/office/drawing/2014/main" val="1569165094"/>
                  </a:ext>
                </a:extLst>
              </a:tr>
              <a:tr h="849811">
                <a:tc>
                  <a:txBody>
                    <a:bodyPr/>
                    <a:lstStyle/>
                    <a:p>
                      <a:pPr>
                        <a:lnSpc>
                          <a:spcPct val="115000"/>
                        </a:lnSpc>
                        <a:spcAft>
                          <a:spcPts val="800"/>
                        </a:spcAft>
                        <a:buNone/>
                      </a:pPr>
                      <a:r>
                        <a:rPr lang="en-US" sz="2400" kern="100">
                          <a:effectLst/>
                          <a:latin typeface="Times New Roman" panose="02020603050405020304" pitchFamily="18" charset="0"/>
                          <a:cs typeface="Times New Roman" panose="02020603050405020304" pitchFamily="18" charset="0"/>
                        </a:rPr>
                        <a:t>Người cho vay và nhà cung cấp</a:t>
                      </a:r>
                      <a:endParaRPr lang="en-US" sz="24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9043" marR="69043" marT="0" marB="0" anchor="ctr"/>
                </a:tc>
                <a:tc>
                  <a:txBody>
                    <a:bodyPr/>
                    <a:lstStyle/>
                    <a:p>
                      <a:pPr>
                        <a:lnSpc>
                          <a:spcPct val="115000"/>
                        </a:lnSpc>
                        <a:spcAft>
                          <a:spcPts val="800"/>
                        </a:spcAft>
                        <a:buNone/>
                      </a:pPr>
                      <a:r>
                        <a:rPr lang="en-US" sz="2400" kern="100" dirty="0">
                          <a:effectLst/>
                          <a:latin typeface="Times New Roman" panose="02020603050405020304" pitchFamily="18" charset="0"/>
                          <a:cs typeface="Times New Roman" panose="02020603050405020304" pitchFamily="18" charset="0"/>
                        </a:rPr>
                        <a:t>➤ </a:t>
                      </a:r>
                      <a:r>
                        <a:rPr lang="en-US" sz="2400" kern="100" dirty="0" err="1">
                          <a:effectLst/>
                          <a:latin typeface="Times New Roman" panose="02020603050405020304" pitchFamily="18" charset="0"/>
                          <a:cs typeface="Times New Roman" panose="02020603050405020304" pitchFamily="18" charset="0"/>
                        </a:rPr>
                        <a:t>Đánh</a:t>
                      </a:r>
                      <a:r>
                        <a:rPr lang="en-US" sz="2400" kern="100" dirty="0">
                          <a:effectLst/>
                          <a:latin typeface="Times New Roman" panose="02020603050405020304" pitchFamily="18" charset="0"/>
                          <a:cs typeface="Times New Roman" panose="02020603050405020304" pitchFamily="18" charset="0"/>
                        </a:rPr>
                        <a:t> </a:t>
                      </a:r>
                      <a:r>
                        <a:rPr lang="en-US" sz="2400" kern="100" dirty="0" err="1">
                          <a:effectLst/>
                          <a:latin typeface="Times New Roman" panose="02020603050405020304" pitchFamily="18" charset="0"/>
                          <a:cs typeface="Times New Roman" panose="02020603050405020304" pitchFamily="18" charset="0"/>
                        </a:rPr>
                        <a:t>giá</a:t>
                      </a:r>
                      <a:r>
                        <a:rPr lang="en-US" sz="2400" kern="100" dirty="0">
                          <a:effectLst/>
                          <a:latin typeface="Times New Roman" panose="02020603050405020304" pitchFamily="18" charset="0"/>
                          <a:cs typeface="Times New Roman" panose="02020603050405020304" pitchFamily="18" charset="0"/>
                        </a:rPr>
                        <a:t> </a:t>
                      </a:r>
                      <a:r>
                        <a:rPr lang="en-US" sz="2400" kern="100" dirty="0" err="1">
                          <a:effectLst/>
                          <a:latin typeface="Times New Roman" panose="02020603050405020304" pitchFamily="18" charset="0"/>
                          <a:cs typeface="Times New Roman" panose="02020603050405020304" pitchFamily="18" charset="0"/>
                        </a:rPr>
                        <a:t>khả</a:t>
                      </a:r>
                      <a:r>
                        <a:rPr lang="en-US" sz="2400" kern="100" dirty="0">
                          <a:effectLst/>
                          <a:latin typeface="Times New Roman" panose="02020603050405020304" pitchFamily="18" charset="0"/>
                          <a:cs typeface="Times New Roman" panose="02020603050405020304" pitchFamily="18" charset="0"/>
                        </a:rPr>
                        <a:t> </a:t>
                      </a:r>
                      <a:r>
                        <a:rPr lang="en-US" sz="2400" kern="100" dirty="0" err="1">
                          <a:effectLst/>
                          <a:latin typeface="Times New Roman" panose="02020603050405020304" pitchFamily="18" charset="0"/>
                          <a:cs typeface="Times New Roman" panose="02020603050405020304" pitchFamily="18" charset="0"/>
                        </a:rPr>
                        <a:t>năng</a:t>
                      </a:r>
                      <a:r>
                        <a:rPr lang="en-US" sz="2400" kern="100" dirty="0">
                          <a:effectLst/>
                          <a:latin typeface="Times New Roman" panose="02020603050405020304" pitchFamily="18" charset="0"/>
                          <a:cs typeface="Times New Roman" panose="02020603050405020304" pitchFamily="18" charset="0"/>
                        </a:rPr>
                        <a:t> </a:t>
                      </a:r>
                      <a:r>
                        <a:rPr lang="en-US" sz="2400" kern="100" dirty="0" err="1">
                          <a:effectLst/>
                          <a:latin typeface="Times New Roman" panose="02020603050405020304" pitchFamily="18" charset="0"/>
                          <a:cs typeface="Times New Roman" panose="02020603050405020304" pitchFamily="18" charset="0"/>
                        </a:rPr>
                        <a:t>thanh</a:t>
                      </a:r>
                      <a:r>
                        <a:rPr lang="en-US" sz="2400" kern="100" dirty="0">
                          <a:effectLst/>
                          <a:latin typeface="Times New Roman" panose="02020603050405020304" pitchFamily="18" charset="0"/>
                          <a:cs typeface="Times New Roman" panose="02020603050405020304" pitchFamily="18" charset="0"/>
                        </a:rPr>
                        <a:t> </a:t>
                      </a:r>
                      <a:r>
                        <a:rPr lang="en-US" sz="2400" kern="100" dirty="0" err="1">
                          <a:effectLst/>
                          <a:latin typeface="Times New Roman" panose="02020603050405020304" pitchFamily="18" charset="0"/>
                          <a:cs typeface="Times New Roman" panose="02020603050405020304" pitchFamily="18" charset="0"/>
                        </a:rPr>
                        <a:t>toán</a:t>
                      </a:r>
                      <a:r>
                        <a:rPr lang="en-US" sz="2400" kern="100" dirty="0">
                          <a:effectLst/>
                          <a:latin typeface="Times New Roman" panose="02020603050405020304" pitchFamily="18" charset="0"/>
                          <a:cs typeface="Times New Roman" panose="02020603050405020304" pitchFamily="18" charset="0"/>
                        </a:rPr>
                        <a:t>, </a:t>
                      </a:r>
                      <a:r>
                        <a:rPr lang="en-US" sz="2400" kern="100" dirty="0" err="1">
                          <a:effectLst/>
                          <a:latin typeface="Times New Roman" panose="02020603050405020304" pitchFamily="18" charset="0"/>
                          <a:cs typeface="Times New Roman" panose="02020603050405020304" pitchFamily="18" charset="0"/>
                        </a:rPr>
                        <a:t>mức</a:t>
                      </a:r>
                      <a:r>
                        <a:rPr lang="en-US" sz="2400" kern="100" dirty="0">
                          <a:effectLst/>
                          <a:latin typeface="Times New Roman" panose="02020603050405020304" pitchFamily="18" charset="0"/>
                          <a:cs typeface="Times New Roman" panose="02020603050405020304" pitchFamily="18" charset="0"/>
                        </a:rPr>
                        <a:t> </a:t>
                      </a:r>
                      <a:r>
                        <a:rPr lang="en-US" sz="2400" kern="100" dirty="0" err="1">
                          <a:effectLst/>
                          <a:latin typeface="Times New Roman" panose="02020603050405020304" pitchFamily="18" charset="0"/>
                          <a:cs typeface="Times New Roman" panose="02020603050405020304" pitchFamily="18" charset="0"/>
                        </a:rPr>
                        <a:t>độ</a:t>
                      </a:r>
                      <a:r>
                        <a:rPr lang="en-US" sz="2400" kern="100" dirty="0">
                          <a:effectLst/>
                          <a:latin typeface="Times New Roman" panose="02020603050405020304" pitchFamily="18" charset="0"/>
                          <a:cs typeface="Times New Roman" panose="02020603050405020304" pitchFamily="18" charset="0"/>
                        </a:rPr>
                        <a:t> </a:t>
                      </a:r>
                      <a:r>
                        <a:rPr lang="en-US" sz="2400" kern="100" dirty="0" err="1">
                          <a:effectLst/>
                          <a:latin typeface="Times New Roman" panose="02020603050405020304" pitchFamily="18" charset="0"/>
                          <a:cs typeface="Times New Roman" panose="02020603050405020304" pitchFamily="18" charset="0"/>
                        </a:rPr>
                        <a:t>rủi</a:t>
                      </a:r>
                      <a:r>
                        <a:rPr lang="en-US" sz="2400" kern="100" dirty="0">
                          <a:effectLst/>
                          <a:latin typeface="Times New Roman" panose="02020603050405020304" pitchFamily="18" charset="0"/>
                          <a:cs typeface="Times New Roman" panose="02020603050405020304" pitchFamily="18" charset="0"/>
                        </a:rPr>
                        <a:t> </a:t>
                      </a:r>
                      <a:r>
                        <a:rPr lang="en-US" sz="2400" kern="100" dirty="0" err="1">
                          <a:effectLst/>
                          <a:latin typeface="Times New Roman" panose="02020603050405020304" pitchFamily="18" charset="0"/>
                          <a:cs typeface="Times New Roman" panose="02020603050405020304" pitchFamily="18" charset="0"/>
                        </a:rPr>
                        <a:t>ro</a:t>
                      </a:r>
                      <a:endParaRPr lang="en-US" sz="24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9043" marR="69043" marT="0" marB="0" anchor="ctr"/>
                </a:tc>
                <a:extLst>
                  <a:ext uri="{0D108BD9-81ED-4DB2-BD59-A6C34878D82A}">
                    <a16:rowId xmlns:a16="http://schemas.microsoft.com/office/drawing/2014/main" val="3483885710"/>
                  </a:ext>
                </a:extLst>
              </a:tr>
            </a:tbl>
          </a:graphicData>
        </a:graphic>
      </p:graphicFrame>
      <p:sp>
        <p:nvSpPr>
          <p:cNvPr id="3" name="Chỗ dành sẵn cho Chân trang 2">
            <a:extLst>
              <a:ext uri="{FF2B5EF4-FFF2-40B4-BE49-F238E27FC236}">
                <a16:creationId xmlns:a16="http://schemas.microsoft.com/office/drawing/2014/main" id="{115BCD45-8E72-2319-C9B8-12C1B59FC155}"/>
              </a:ext>
            </a:extLst>
          </p:cNvPr>
          <p:cNvSpPr>
            <a:spLocks noGrp="1"/>
          </p:cNvSpPr>
          <p:nvPr>
            <p:ph type="ftr" sz="quarter" idx="11"/>
          </p:nvPr>
        </p:nvSpPr>
        <p:spPr/>
        <p:txBody>
          <a:bodyPr/>
          <a:lstStyle/>
          <a:p>
            <a:r>
              <a:rPr lang="en-US"/>
              <a:t>TS. Nguyễn Tuấn Anh - ĐH KTQD</a:t>
            </a:r>
          </a:p>
        </p:txBody>
      </p:sp>
    </p:spTree>
    <p:extLst>
      <p:ext uri="{BB962C8B-B14F-4D97-AF65-F5344CB8AC3E}">
        <p14:creationId xmlns:p14="http://schemas.microsoft.com/office/powerpoint/2010/main" val="15937893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Shape 11">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êu đề 1">
            <a:extLst>
              <a:ext uri="{FF2B5EF4-FFF2-40B4-BE49-F238E27FC236}">
                <a16:creationId xmlns:a16="http://schemas.microsoft.com/office/drawing/2014/main" id="{3551001B-089A-E3E6-EB7D-DF525134B040}"/>
              </a:ext>
            </a:extLst>
          </p:cNvPr>
          <p:cNvSpPr>
            <a:spLocks noGrp="1"/>
          </p:cNvSpPr>
          <p:nvPr>
            <p:ph type="title"/>
          </p:nvPr>
        </p:nvSpPr>
        <p:spPr>
          <a:xfrm>
            <a:off x="686834" y="1153572"/>
            <a:ext cx="3200400" cy="4461163"/>
          </a:xfrm>
        </p:spPr>
        <p:txBody>
          <a:bodyPr>
            <a:normAutofit/>
          </a:bodyPr>
          <a:lstStyle/>
          <a:p>
            <a:r>
              <a:rPr lang="vi-VN" b="1">
                <a:solidFill>
                  <a:srgbClr val="FFFFFF"/>
                </a:solidFill>
              </a:rPr>
              <a:t>Bảng cân đối kế toán</a:t>
            </a:r>
            <a:endParaRPr lang="en-US" b="1">
              <a:solidFill>
                <a:srgbClr val="FFFFFF"/>
              </a:solidFill>
            </a:endParaRPr>
          </a:p>
        </p:txBody>
      </p:sp>
      <p:sp>
        <p:nvSpPr>
          <p:cNvPr id="14" name="Arc 13">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hỗ dành sẵn cho Nội dung 2">
            <a:extLst>
              <a:ext uri="{FF2B5EF4-FFF2-40B4-BE49-F238E27FC236}">
                <a16:creationId xmlns:a16="http://schemas.microsoft.com/office/drawing/2014/main" id="{09035889-9429-3D76-A6A2-C1E2F0FA91F1}"/>
              </a:ext>
            </a:extLst>
          </p:cNvPr>
          <p:cNvSpPr>
            <a:spLocks noGrp="1"/>
          </p:cNvSpPr>
          <p:nvPr>
            <p:ph idx="1"/>
          </p:nvPr>
        </p:nvSpPr>
        <p:spPr>
          <a:xfrm>
            <a:off x="4447308" y="591344"/>
            <a:ext cx="6906491" cy="5585619"/>
          </a:xfrm>
        </p:spPr>
        <p:txBody>
          <a:bodyPr anchor="ctr">
            <a:normAutofit/>
          </a:bodyPr>
          <a:lstStyle/>
          <a:p>
            <a:r>
              <a:rPr lang="vi-VN" sz="2200"/>
              <a:t>Bảng cân đối kế toán là báo cáo tài chính tổng hợp, phản ánh tổng quát toàn bộ giá trị tài sản hiện có và nguồn hình thành tài sản tại một thời điểm nhất định.</a:t>
            </a:r>
          </a:p>
          <a:p>
            <a:r>
              <a:rPr lang="vi-VN" sz="2200"/>
              <a:t>Kết cấu của bảng cân đối kế toán được chia thành hai phần: </a:t>
            </a:r>
            <a:r>
              <a:rPr lang="vi-VN" sz="2200" b="1"/>
              <a:t>phần tài sản</a:t>
            </a:r>
            <a:r>
              <a:rPr lang="vi-VN" sz="2200"/>
              <a:t> và </a:t>
            </a:r>
            <a:r>
              <a:rPr lang="vi-VN" sz="2200" b="1"/>
              <a:t>phần nguồn vốn</a:t>
            </a:r>
            <a:r>
              <a:rPr lang="vi-VN" sz="2200"/>
              <a:t>.</a:t>
            </a:r>
          </a:p>
          <a:p>
            <a:pPr>
              <a:buFont typeface="Wingdings" panose="05000000000000000000" pitchFamily="2" charset="2"/>
              <a:buChar char="Ø"/>
            </a:pPr>
            <a:r>
              <a:rPr lang="vi-VN" sz="2200"/>
              <a:t>Các thông tin ở phần tài sản của bảng cân đối kế toán cho biết những tài sản mà doanh nghiệp đang sở hữu tại thời điểm lập báo cáo; về cơ bản đây là kết quả của các quyết định đầu tư của doanh nghiệp.</a:t>
            </a:r>
          </a:p>
          <a:p>
            <a:pPr>
              <a:buFont typeface="Wingdings" panose="05000000000000000000" pitchFamily="2" charset="2"/>
              <a:buChar char="Ø"/>
            </a:pPr>
            <a:r>
              <a:rPr lang="vi-VN" sz="2200"/>
              <a:t>Các thông tin ở phần nguồn vốn của bảng cân đối kế toán cho biết nguồn vốn hình thành nên tài sản của doanh nghiệp tại thời điểm lập; về cơ bản đây là kết quả của các quyết định huy động vốn của doanh nghiệp.</a:t>
            </a:r>
          </a:p>
        </p:txBody>
      </p:sp>
      <p:sp>
        <p:nvSpPr>
          <p:cNvPr id="5" name="Chỗ dành sẵn cho Số hiệu Bản chiếu 4">
            <a:extLst>
              <a:ext uri="{FF2B5EF4-FFF2-40B4-BE49-F238E27FC236}">
                <a16:creationId xmlns:a16="http://schemas.microsoft.com/office/drawing/2014/main" id="{7CD4A666-D525-5EA6-AFDA-10488D471B45}"/>
              </a:ext>
            </a:extLst>
          </p:cNvPr>
          <p:cNvSpPr>
            <a:spLocks noGrp="1"/>
          </p:cNvSpPr>
          <p:nvPr>
            <p:ph type="sldNum" sz="quarter" idx="12"/>
          </p:nvPr>
        </p:nvSpPr>
        <p:spPr>
          <a:xfrm>
            <a:off x="9541564" y="6356350"/>
            <a:ext cx="1812235" cy="365125"/>
          </a:xfrm>
        </p:spPr>
        <p:txBody>
          <a:bodyPr>
            <a:normAutofit/>
          </a:bodyPr>
          <a:lstStyle/>
          <a:p>
            <a:pPr>
              <a:spcAft>
                <a:spcPts val="600"/>
              </a:spcAft>
            </a:pPr>
            <a:fld id="{C1511C3C-B706-4A5C-8A5A-E74C99A89F93}" type="slidenum">
              <a:rPr lang="en-US" smtClean="0"/>
              <a:pPr>
                <a:spcAft>
                  <a:spcPts val="600"/>
                </a:spcAft>
              </a:pPr>
              <a:t>6</a:t>
            </a:fld>
            <a:endParaRPr lang="en-US"/>
          </a:p>
        </p:txBody>
      </p:sp>
      <p:sp>
        <p:nvSpPr>
          <p:cNvPr id="4" name="Chỗ dành sẵn cho Chân trang 3">
            <a:extLst>
              <a:ext uri="{FF2B5EF4-FFF2-40B4-BE49-F238E27FC236}">
                <a16:creationId xmlns:a16="http://schemas.microsoft.com/office/drawing/2014/main" id="{8D6E28D9-A13A-3172-C44D-0FB4E4C33499}"/>
              </a:ext>
            </a:extLst>
          </p:cNvPr>
          <p:cNvSpPr>
            <a:spLocks noGrp="1"/>
          </p:cNvSpPr>
          <p:nvPr>
            <p:ph type="ftr" sz="quarter" idx="11"/>
          </p:nvPr>
        </p:nvSpPr>
        <p:spPr/>
        <p:txBody>
          <a:bodyPr/>
          <a:lstStyle/>
          <a:p>
            <a:r>
              <a:rPr lang="en-US"/>
              <a:t>TS. Nguyễn Tuấn Anh - ĐH KTQD</a:t>
            </a:r>
          </a:p>
        </p:txBody>
      </p:sp>
    </p:spTree>
    <p:extLst>
      <p:ext uri="{BB962C8B-B14F-4D97-AF65-F5344CB8AC3E}">
        <p14:creationId xmlns:p14="http://schemas.microsoft.com/office/powerpoint/2010/main" val="3234916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AE2B703B-46F9-481A-A605-82E2A828C4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êu đề 1">
            <a:extLst>
              <a:ext uri="{FF2B5EF4-FFF2-40B4-BE49-F238E27FC236}">
                <a16:creationId xmlns:a16="http://schemas.microsoft.com/office/drawing/2014/main" id="{70739216-6891-3FC7-7FB3-82CB3740A38F}"/>
              </a:ext>
            </a:extLst>
          </p:cNvPr>
          <p:cNvSpPr>
            <a:spLocks noGrp="1"/>
          </p:cNvSpPr>
          <p:nvPr>
            <p:ph type="title"/>
          </p:nvPr>
        </p:nvSpPr>
        <p:spPr>
          <a:xfrm>
            <a:off x="838200" y="459863"/>
            <a:ext cx="10515600" cy="1004594"/>
          </a:xfrm>
        </p:spPr>
        <p:txBody>
          <a:bodyPr>
            <a:normAutofit/>
          </a:bodyPr>
          <a:lstStyle/>
          <a:p>
            <a:pPr algn="ctr"/>
            <a:r>
              <a:rPr lang="en-US" sz="4100" b="1">
                <a:solidFill>
                  <a:srgbClr val="FFFFFF"/>
                </a:solidFill>
              </a:rPr>
              <a:t>Các khoản mục cơ bản trên bảng cân đối kế toán</a:t>
            </a:r>
          </a:p>
        </p:txBody>
      </p:sp>
      <p:sp>
        <p:nvSpPr>
          <p:cNvPr id="18" name="Rectangle: Rounded Corners 17">
            <a:extLst>
              <a:ext uri="{FF2B5EF4-FFF2-40B4-BE49-F238E27FC236}">
                <a16:creationId xmlns:a16="http://schemas.microsoft.com/office/drawing/2014/main" id="{F13BE4D7-0C3D-4906-B230-A1C5B4665C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9496" y="1587970"/>
            <a:ext cx="11033008" cy="4768380"/>
          </a:xfrm>
          <a:prstGeom prst="roundRect">
            <a:avLst>
              <a:gd name="adj" fmla="val 3174"/>
            </a:avLst>
          </a:prstGeom>
          <a:solidFill>
            <a:schemeClr val="bg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Chỗ dành sẵn cho Số hiệu Bản chiếu 4">
            <a:extLst>
              <a:ext uri="{FF2B5EF4-FFF2-40B4-BE49-F238E27FC236}">
                <a16:creationId xmlns:a16="http://schemas.microsoft.com/office/drawing/2014/main" id="{3965EABA-194A-D77A-0A0C-81050AD59872}"/>
              </a:ext>
            </a:extLst>
          </p:cNvPr>
          <p:cNvSpPr>
            <a:spLocks noGrp="1"/>
          </p:cNvSpPr>
          <p:nvPr>
            <p:ph type="sldNum" sz="quarter" idx="12"/>
          </p:nvPr>
        </p:nvSpPr>
        <p:spPr>
          <a:xfrm>
            <a:off x="8610600" y="6356350"/>
            <a:ext cx="2743200" cy="365125"/>
          </a:xfrm>
        </p:spPr>
        <p:txBody>
          <a:bodyPr>
            <a:normAutofit/>
          </a:bodyPr>
          <a:lstStyle/>
          <a:p>
            <a:pPr>
              <a:spcAft>
                <a:spcPts val="600"/>
              </a:spcAft>
            </a:pPr>
            <a:fld id="{C1511C3C-B706-4A5C-8A5A-E74C99A89F93}" type="slidenum">
              <a:rPr lang="en-US">
                <a:solidFill>
                  <a:srgbClr val="FFFFFF"/>
                </a:solidFill>
              </a:rPr>
              <a:pPr>
                <a:spcAft>
                  <a:spcPts val="600"/>
                </a:spcAft>
              </a:pPr>
              <a:t>7</a:t>
            </a:fld>
            <a:endParaRPr lang="en-US">
              <a:solidFill>
                <a:srgbClr val="FFFFFF"/>
              </a:solidFill>
            </a:endParaRPr>
          </a:p>
        </p:txBody>
      </p:sp>
      <p:graphicFrame>
        <p:nvGraphicFramePr>
          <p:cNvPr id="11" name="Chỗ dành sẵn cho Nội dung 10">
            <a:extLst>
              <a:ext uri="{FF2B5EF4-FFF2-40B4-BE49-F238E27FC236}">
                <a16:creationId xmlns:a16="http://schemas.microsoft.com/office/drawing/2014/main" id="{2EB3D6E6-2DEE-B303-4121-C53C1FE65E63}"/>
              </a:ext>
            </a:extLst>
          </p:cNvPr>
          <p:cNvGraphicFramePr>
            <a:graphicFrameLocks noGrp="1"/>
          </p:cNvGraphicFramePr>
          <p:nvPr>
            <p:ph idx="1"/>
            <p:extLst>
              <p:ext uri="{D42A27DB-BD31-4B8C-83A1-F6EECF244321}">
                <p14:modId xmlns:p14="http://schemas.microsoft.com/office/powerpoint/2010/main" val="4159213688"/>
              </p:ext>
            </p:extLst>
          </p:nvPr>
        </p:nvGraphicFramePr>
        <p:xfrm>
          <a:off x="1378121" y="1800911"/>
          <a:ext cx="9435758" cy="4351344"/>
        </p:xfrm>
        <a:graphic>
          <a:graphicData uri="http://schemas.openxmlformats.org/drawingml/2006/table">
            <a:tbl>
              <a:tblPr firstRow="1" firstCol="1" bandRow="1">
                <a:tableStyleId>{5C22544A-7EE6-4342-B048-85BDC9FD1C3A}</a:tableStyleId>
              </a:tblPr>
              <a:tblGrid>
                <a:gridCol w="4316097">
                  <a:extLst>
                    <a:ext uri="{9D8B030D-6E8A-4147-A177-3AD203B41FA5}">
                      <a16:colId xmlns:a16="http://schemas.microsoft.com/office/drawing/2014/main" val="871986238"/>
                    </a:ext>
                  </a:extLst>
                </a:gridCol>
                <a:gridCol w="5119661">
                  <a:extLst>
                    <a:ext uri="{9D8B030D-6E8A-4147-A177-3AD203B41FA5}">
                      <a16:colId xmlns:a16="http://schemas.microsoft.com/office/drawing/2014/main" val="2133313830"/>
                    </a:ext>
                  </a:extLst>
                </a:gridCol>
              </a:tblGrid>
              <a:tr h="362612">
                <a:tc>
                  <a:txBody>
                    <a:bodyPr/>
                    <a:lstStyle/>
                    <a:p>
                      <a:pPr>
                        <a:lnSpc>
                          <a:spcPct val="115000"/>
                        </a:lnSpc>
                        <a:spcAft>
                          <a:spcPts val="800"/>
                        </a:spcAft>
                        <a:buNone/>
                      </a:pPr>
                      <a:r>
                        <a:rPr lang="en-US" sz="1900" b="1" kern="0">
                          <a:effectLst/>
                          <a:latin typeface="Times New Roman" panose="02020603050405020304" pitchFamily="18" charset="0"/>
                          <a:cs typeface="Times New Roman" panose="02020603050405020304" pitchFamily="18" charset="0"/>
                        </a:rPr>
                        <a:t>Tài Sản</a:t>
                      </a:r>
                      <a:endParaRPr lang="en-US" sz="1900" b="1"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73533" marR="73533" marT="10213" marB="0" anchor="ctr"/>
                </a:tc>
                <a:tc>
                  <a:txBody>
                    <a:bodyPr/>
                    <a:lstStyle/>
                    <a:p>
                      <a:pPr>
                        <a:lnSpc>
                          <a:spcPct val="115000"/>
                        </a:lnSpc>
                        <a:spcAft>
                          <a:spcPts val="800"/>
                        </a:spcAft>
                        <a:buNone/>
                      </a:pPr>
                      <a:r>
                        <a:rPr lang="en-US" sz="1900" b="1" kern="0">
                          <a:effectLst/>
                          <a:latin typeface="Times New Roman" panose="02020603050405020304" pitchFamily="18" charset="0"/>
                          <a:cs typeface="Times New Roman" panose="02020603050405020304" pitchFamily="18" charset="0"/>
                        </a:rPr>
                        <a:t>Nguồn Vốn</a:t>
                      </a:r>
                      <a:endParaRPr lang="en-US" sz="1900" b="1"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73533" marR="73533" marT="10213" marB="0" anchor="b"/>
                </a:tc>
                <a:extLst>
                  <a:ext uri="{0D108BD9-81ED-4DB2-BD59-A6C34878D82A}">
                    <a16:rowId xmlns:a16="http://schemas.microsoft.com/office/drawing/2014/main" val="2130999733"/>
                  </a:ext>
                </a:extLst>
              </a:tr>
              <a:tr h="362612">
                <a:tc>
                  <a:txBody>
                    <a:bodyPr/>
                    <a:lstStyle/>
                    <a:p>
                      <a:pPr>
                        <a:lnSpc>
                          <a:spcPct val="115000"/>
                        </a:lnSpc>
                        <a:spcAft>
                          <a:spcPts val="800"/>
                        </a:spcAft>
                        <a:buNone/>
                      </a:pPr>
                      <a:r>
                        <a:rPr lang="en-US" sz="1900" b="1" kern="0">
                          <a:effectLst/>
                          <a:latin typeface="Times New Roman" panose="02020603050405020304" pitchFamily="18" charset="0"/>
                          <a:cs typeface="Times New Roman" panose="02020603050405020304" pitchFamily="18" charset="0"/>
                        </a:rPr>
                        <a:t>TÀI SẢN NGẮN HẠN</a:t>
                      </a:r>
                      <a:endParaRPr lang="en-US" sz="1900" b="1"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73533" marR="73533" marT="10213" marB="0" anchor="b"/>
                </a:tc>
                <a:tc>
                  <a:txBody>
                    <a:bodyPr/>
                    <a:lstStyle/>
                    <a:p>
                      <a:pPr>
                        <a:lnSpc>
                          <a:spcPct val="115000"/>
                        </a:lnSpc>
                        <a:spcAft>
                          <a:spcPts val="800"/>
                        </a:spcAft>
                        <a:buNone/>
                      </a:pPr>
                      <a:r>
                        <a:rPr lang="en-US" sz="1900" b="1" kern="0">
                          <a:effectLst/>
                          <a:latin typeface="Times New Roman" panose="02020603050405020304" pitchFamily="18" charset="0"/>
                          <a:cs typeface="Times New Roman" panose="02020603050405020304" pitchFamily="18" charset="0"/>
                        </a:rPr>
                        <a:t>NỢ PHẢI TRẢ</a:t>
                      </a:r>
                      <a:endParaRPr lang="en-US" sz="1900" b="1"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73533" marR="73533" marT="10213" marB="0" anchor="b"/>
                </a:tc>
                <a:extLst>
                  <a:ext uri="{0D108BD9-81ED-4DB2-BD59-A6C34878D82A}">
                    <a16:rowId xmlns:a16="http://schemas.microsoft.com/office/drawing/2014/main" val="851187333"/>
                  </a:ext>
                </a:extLst>
              </a:tr>
              <a:tr h="362612">
                <a:tc>
                  <a:txBody>
                    <a:bodyPr/>
                    <a:lstStyle/>
                    <a:p>
                      <a:pPr>
                        <a:lnSpc>
                          <a:spcPct val="115000"/>
                        </a:lnSpc>
                        <a:spcAft>
                          <a:spcPts val="800"/>
                        </a:spcAft>
                        <a:buNone/>
                      </a:pPr>
                      <a:r>
                        <a:rPr lang="en-US" sz="1900" b="1" kern="0">
                          <a:effectLst/>
                          <a:latin typeface="Times New Roman" panose="02020603050405020304" pitchFamily="18" charset="0"/>
                          <a:cs typeface="Times New Roman" panose="02020603050405020304" pitchFamily="18" charset="0"/>
                        </a:rPr>
                        <a:t>Tiền và tương đương tiền</a:t>
                      </a:r>
                      <a:endParaRPr lang="en-US" sz="1900" b="1"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73533" marR="73533" marT="10213" marB="0" anchor="b"/>
                </a:tc>
                <a:tc>
                  <a:txBody>
                    <a:bodyPr/>
                    <a:lstStyle/>
                    <a:p>
                      <a:pPr>
                        <a:lnSpc>
                          <a:spcPct val="115000"/>
                        </a:lnSpc>
                        <a:spcAft>
                          <a:spcPts val="800"/>
                        </a:spcAft>
                        <a:buNone/>
                      </a:pPr>
                      <a:r>
                        <a:rPr lang="en-US" sz="1900" b="1" kern="0">
                          <a:effectLst/>
                          <a:latin typeface="Times New Roman" panose="02020603050405020304" pitchFamily="18" charset="0"/>
                          <a:cs typeface="Times New Roman" panose="02020603050405020304" pitchFamily="18" charset="0"/>
                        </a:rPr>
                        <a:t>Nợ ngắn hạn</a:t>
                      </a:r>
                      <a:endParaRPr lang="en-US" sz="1900" b="1"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73533" marR="73533" marT="10213" marB="0" anchor="b"/>
                </a:tc>
                <a:extLst>
                  <a:ext uri="{0D108BD9-81ED-4DB2-BD59-A6C34878D82A}">
                    <a16:rowId xmlns:a16="http://schemas.microsoft.com/office/drawing/2014/main" val="1085898526"/>
                  </a:ext>
                </a:extLst>
              </a:tr>
              <a:tr h="362612">
                <a:tc>
                  <a:txBody>
                    <a:bodyPr/>
                    <a:lstStyle/>
                    <a:p>
                      <a:pPr>
                        <a:lnSpc>
                          <a:spcPct val="115000"/>
                        </a:lnSpc>
                        <a:spcAft>
                          <a:spcPts val="800"/>
                        </a:spcAft>
                        <a:buNone/>
                      </a:pPr>
                      <a:r>
                        <a:rPr lang="en-US" sz="1900" b="1" kern="0">
                          <a:effectLst/>
                          <a:latin typeface="Times New Roman" panose="02020603050405020304" pitchFamily="18" charset="0"/>
                          <a:cs typeface="Times New Roman" panose="02020603050405020304" pitchFamily="18" charset="0"/>
                        </a:rPr>
                        <a:t>Đầu tư ngắn hạn</a:t>
                      </a:r>
                      <a:endParaRPr lang="en-US" sz="1900" b="1"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73533" marR="73533" marT="10213" marB="0" anchor="b"/>
                </a:tc>
                <a:tc>
                  <a:txBody>
                    <a:bodyPr/>
                    <a:lstStyle/>
                    <a:p>
                      <a:pPr>
                        <a:lnSpc>
                          <a:spcPct val="115000"/>
                        </a:lnSpc>
                        <a:spcAft>
                          <a:spcPts val="800"/>
                        </a:spcAft>
                        <a:buNone/>
                      </a:pPr>
                      <a:r>
                        <a:rPr lang="en-US" sz="1900" b="1" kern="0">
                          <a:effectLst/>
                          <a:latin typeface="Times New Roman" panose="02020603050405020304" pitchFamily="18" charset="0"/>
                          <a:cs typeface="Times New Roman" panose="02020603050405020304" pitchFamily="18" charset="0"/>
                        </a:rPr>
                        <a:t>     Thuế và các khoản phải trả Nhà nước</a:t>
                      </a:r>
                      <a:endParaRPr lang="en-US" sz="1900" b="1"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73533" marR="73533" marT="10213" marB="0" anchor="b"/>
                </a:tc>
                <a:extLst>
                  <a:ext uri="{0D108BD9-81ED-4DB2-BD59-A6C34878D82A}">
                    <a16:rowId xmlns:a16="http://schemas.microsoft.com/office/drawing/2014/main" val="246833676"/>
                  </a:ext>
                </a:extLst>
              </a:tr>
              <a:tr h="362612">
                <a:tc>
                  <a:txBody>
                    <a:bodyPr/>
                    <a:lstStyle/>
                    <a:p>
                      <a:pPr>
                        <a:lnSpc>
                          <a:spcPct val="115000"/>
                        </a:lnSpc>
                        <a:spcAft>
                          <a:spcPts val="800"/>
                        </a:spcAft>
                        <a:buNone/>
                      </a:pPr>
                      <a:r>
                        <a:rPr lang="en-US" sz="1900" b="1" kern="0">
                          <a:effectLst/>
                          <a:latin typeface="Times New Roman" panose="02020603050405020304" pitchFamily="18" charset="0"/>
                          <a:cs typeface="Times New Roman" panose="02020603050405020304" pitchFamily="18" charset="0"/>
                        </a:rPr>
                        <a:t>Các khoản phải thu</a:t>
                      </a:r>
                      <a:endParaRPr lang="en-US" sz="1900" b="1"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73533" marR="73533" marT="10213" marB="0" anchor="b"/>
                </a:tc>
                <a:tc>
                  <a:txBody>
                    <a:bodyPr/>
                    <a:lstStyle/>
                    <a:p>
                      <a:pPr>
                        <a:lnSpc>
                          <a:spcPct val="115000"/>
                        </a:lnSpc>
                        <a:spcAft>
                          <a:spcPts val="800"/>
                        </a:spcAft>
                        <a:buNone/>
                      </a:pPr>
                      <a:r>
                        <a:rPr lang="en-US" sz="1900" b="1" kern="0">
                          <a:effectLst/>
                          <a:latin typeface="Times New Roman" panose="02020603050405020304" pitchFamily="18" charset="0"/>
                          <a:cs typeface="Times New Roman" panose="02020603050405020304" pitchFamily="18" charset="0"/>
                        </a:rPr>
                        <a:t>     Phải trả nhà cung cấp </a:t>
                      </a:r>
                      <a:endParaRPr lang="en-US" sz="1900" b="1"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73533" marR="73533" marT="10213" marB="0" anchor="b"/>
                </a:tc>
                <a:extLst>
                  <a:ext uri="{0D108BD9-81ED-4DB2-BD59-A6C34878D82A}">
                    <a16:rowId xmlns:a16="http://schemas.microsoft.com/office/drawing/2014/main" val="193111701"/>
                  </a:ext>
                </a:extLst>
              </a:tr>
              <a:tr h="362612">
                <a:tc>
                  <a:txBody>
                    <a:bodyPr/>
                    <a:lstStyle/>
                    <a:p>
                      <a:pPr>
                        <a:lnSpc>
                          <a:spcPct val="115000"/>
                        </a:lnSpc>
                        <a:spcAft>
                          <a:spcPts val="800"/>
                        </a:spcAft>
                        <a:buNone/>
                      </a:pPr>
                      <a:r>
                        <a:rPr lang="en-US" sz="1900" b="1" kern="0">
                          <a:effectLst/>
                          <a:latin typeface="Times New Roman" panose="02020603050405020304" pitchFamily="18" charset="0"/>
                          <a:cs typeface="Times New Roman" panose="02020603050405020304" pitchFamily="18" charset="0"/>
                        </a:rPr>
                        <a:t>Hàng tồn kho</a:t>
                      </a:r>
                      <a:endParaRPr lang="en-US" sz="1900" b="1"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73533" marR="73533" marT="10213" marB="0" anchor="b"/>
                </a:tc>
                <a:tc>
                  <a:txBody>
                    <a:bodyPr/>
                    <a:lstStyle/>
                    <a:p>
                      <a:pPr>
                        <a:lnSpc>
                          <a:spcPct val="115000"/>
                        </a:lnSpc>
                        <a:spcAft>
                          <a:spcPts val="800"/>
                        </a:spcAft>
                        <a:buNone/>
                      </a:pPr>
                      <a:r>
                        <a:rPr lang="en-US" sz="1900" b="1" kern="0">
                          <a:effectLst/>
                          <a:latin typeface="Times New Roman" panose="02020603050405020304" pitchFamily="18" charset="0"/>
                          <a:cs typeface="Times New Roman" panose="02020603050405020304" pitchFamily="18" charset="0"/>
                        </a:rPr>
                        <a:t>     Vay và nợ thuê tài chính ngắn hạn</a:t>
                      </a:r>
                      <a:endParaRPr lang="en-US" sz="1900" b="1"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73533" marR="73533" marT="10213" marB="0" anchor="b"/>
                </a:tc>
                <a:extLst>
                  <a:ext uri="{0D108BD9-81ED-4DB2-BD59-A6C34878D82A}">
                    <a16:rowId xmlns:a16="http://schemas.microsoft.com/office/drawing/2014/main" val="422357218"/>
                  </a:ext>
                </a:extLst>
              </a:tr>
              <a:tr h="362612">
                <a:tc>
                  <a:txBody>
                    <a:bodyPr/>
                    <a:lstStyle/>
                    <a:p>
                      <a:pPr>
                        <a:lnSpc>
                          <a:spcPct val="115000"/>
                        </a:lnSpc>
                        <a:spcAft>
                          <a:spcPts val="800"/>
                        </a:spcAft>
                        <a:buNone/>
                      </a:pPr>
                      <a:r>
                        <a:rPr lang="en-US" sz="1900" b="1" kern="0">
                          <a:effectLst/>
                          <a:latin typeface="Times New Roman" panose="02020603050405020304" pitchFamily="18" charset="0"/>
                          <a:cs typeface="Times New Roman" panose="02020603050405020304" pitchFamily="18" charset="0"/>
                        </a:rPr>
                        <a:t>Tài sản lưu động khác</a:t>
                      </a:r>
                      <a:endParaRPr lang="en-US" sz="1900" b="1"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73533" marR="73533" marT="10213" marB="0" anchor="b"/>
                </a:tc>
                <a:tc>
                  <a:txBody>
                    <a:bodyPr/>
                    <a:lstStyle/>
                    <a:p>
                      <a:pPr>
                        <a:lnSpc>
                          <a:spcPct val="115000"/>
                        </a:lnSpc>
                        <a:spcAft>
                          <a:spcPts val="800"/>
                        </a:spcAft>
                        <a:buNone/>
                      </a:pPr>
                      <a:r>
                        <a:rPr lang="en-US" sz="1900" b="1" kern="0">
                          <a:effectLst/>
                          <a:latin typeface="Times New Roman" panose="02020603050405020304" pitchFamily="18" charset="0"/>
                          <a:cs typeface="Times New Roman" panose="02020603050405020304" pitchFamily="18" charset="0"/>
                        </a:rPr>
                        <a:t>Nợ dài hạn</a:t>
                      </a:r>
                      <a:endParaRPr lang="en-US" sz="1900" b="1"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73533" marR="73533" marT="10213" marB="0" anchor="b"/>
                </a:tc>
                <a:extLst>
                  <a:ext uri="{0D108BD9-81ED-4DB2-BD59-A6C34878D82A}">
                    <a16:rowId xmlns:a16="http://schemas.microsoft.com/office/drawing/2014/main" val="3056301409"/>
                  </a:ext>
                </a:extLst>
              </a:tr>
              <a:tr h="362612">
                <a:tc>
                  <a:txBody>
                    <a:bodyPr/>
                    <a:lstStyle/>
                    <a:p>
                      <a:pPr>
                        <a:lnSpc>
                          <a:spcPct val="115000"/>
                        </a:lnSpc>
                        <a:spcAft>
                          <a:spcPts val="800"/>
                        </a:spcAft>
                        <a:buNone/>
                      </a:pPr>
                      <a:r>
                        <a:rPr lang="en-US" sz="1900" b="1" kern="0">
                          <a:effectLst/>
                          <a:latin typeface="Times New Roman" panose="02020603050405020304" pitchFamily="18" charset="0"/>
                          <a:cs typeface="Times New Roman" panose="02020603050405020304" pitchFamily="18" charset="0"/>
                        </a:rPr>
                        <a:t>TÀI SẢN DÀI HẠN</a:t>
                      </a:r>
                      <a:endParaRPr lang="en-US" sz="1900" b="1"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73533" marR="73533" marT="10213" marB="0" anchor="b"/>
                </a:tc>
                <a:tc>
                  <a:txBody>
                    <a:bodyPr/>
                    <a:lstStyle/>
                    <a:p>
                      <a:pPr>
                        <a:lnSpc>
                          <a:spcPct val="115000"/>
                        </a:lnSpc>
                        <a:spcAft>
                          <a:spcPts val="800"/>
                        </a:spcAft>
                        <a:buNone/>
                      </a:pPr>
                      <a:r>
                        <a:rPr lang="en-US" sz="1900" b="1" kern="0">
                          <a:effectLst/>
                          <a:latin typeface="Times New Roman" panose="02020603050405020304" pitchFamily="18" charset="0"/>
                          <a:cs typeface="Times New Roman" panose="02020603050405020304" pitchFamily="18" charset="0"/>
                        </a:rPr>
                        <a:t>VỐN CHỦ SỞ HỮU    </a:t>
                      </a:r>
                      <a:endParaRPr lang="en-US" sz="1900" b="1"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73533" marR="73533" marT="10213" marB="0" anchor="b"/>
                </a:tc>
                <a:extLst>
                  <a:ext uri="{0D108BD9-81ED-4DB2-BD59-A6C34878D82A}">
                    <a16:rowId xmlns:a16="http://schemas.microsoft.com/office/drawing/2014/main" val="2823129619"/>
                  </a:ext>
                </a:extLst>
              </a:tr>
              <a:tr h="362612">
                <a:tc>
                  <a:txBody>
                    <a:bodyPr/>
                    <a:lstStyle/>
                    <a:p>
                      <a:pPr>
                        <a:lnSpc>
                          <a:spcPct val="115000"/>
                        </a:lnSpc>
                        <a:spcAft>
                          <a:spcPts val="800"/>
                        </a:spcAft>
                        <a:buNone/>
                      </a:pPr>
                      <a:r>
                        <a:rPr lang="en-US" sz="1900" b="1" kern="0">
                          <a:effectLst/>
                          <a:latin typeface="Times New Roman" panose="02020603050405020304" pitchFamily="18" charset="0"/>
                          <a:cs typeface="Times New Roman" panose="02020603050405020304" pitchFamily="18" charset="0"/>
                        </a:rPr>
                        <a:t>Phải thu dài hạn</a:t>
                      </a:r>
                      <a:endParaRPr lang="en-US" sz="1900" b="1"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73533" marR="73533" marT="10213" marB="0" anchor="b"/>
                </a:tc>
                <a:tc>
                  <a:txBody>
                    <a:bodyPr/>
                    <a:lstStyle/>
                    <a:p>
                      <a:pPr>
                        <a:lnSpc>
                          <a:spcPct val="115000"/>
                        </a:lnSpc>
                        <a:spcAft>
                          <a:spcPts val="800"/>
                        </a:spcAft>
                        <a:buNone/>
                      </a:pPr>
                      <a:r>
                        <a:rPr lang="en-US" sz="1900" b="1" kern="0">
                          <a:effectLst/>
                          <a:latin typeface="Times New Roman" panose="02020603050405020304" pitchFamily="18" charset="0"/>
                          <a:cs typeface="Times New Roman" panose="02020603050405020304" pitchFamily="18" charset="0"/>
                        </a:rPr>
                        <a:t>     Vốn góp</a:t>
                      </a:r>
                      <a:endParaRPr lang="en-US" sz="1900" b="1"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73533" marR="73533" marT="10213" marB="0" anchor="b"/>
                </a:tc>
                <a:extLst>
                  <a:ext uri="{0D108BD9-81ED-4DB2-BD59-A6C34878D82A}">
                    <a16:rowId xmlns:a16="http://schemas.microsoft.com/office/drawing/2014/main" val="1693532398"/>
                  </a:ext>
                </a:extLst>
              </a:tr>
              <a:tr h="362612">
                <a:tc>
                  <a:txBody>
                    <a:bodyPr/>
                    <a:lstStyle/>
                    <a:p>
                      <a:pPr>
                        <a:lnSpc>
                          <a:spcPct val="115000"/>
                        </a:lnSpc>
                        <a:spcAft>
                          <a:spcPts val="800"/>
                        </a:spcAft>
                        <a:buNone/>
                      </a:pPr>
                      <a:r>
                        <a:rPr lang="en-US" sz="1900" b="1" kern="0">
                          <a:effectLst/>
                          <a:latin typeface="Times New Roman" panose="02020603050405020304" pitchFamily="18" charset="0"/>
                          <a:cs typeface="Times New Roman" panose="02020603050405020304" pitchFamily="18" charset="0"/>
                        </a:rPr>
                        <a:t>Tài sản cố định hữu hình</a:t>
                      </a:r>
                      <a:endParaRPr lang="en-US" sz="1900" b="1"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73533" marR="73533" marT="10213" marB="0" anchor="b"/>
                </a:tc>
                <a:tc>
                  <a:txBody>
                    <a:bodyPr/>
                    <a:lstStyle/>
                    <a:p>
                      <a:pPr>
                        <a:lnSpc>
                          <a:spcPct val="115000"/>
                        </a:lnSpc>
                        <a:spcAft>
                          <a:spcPts val="800"/>
                        </a:spcAft>
                        <a:buNone/>
                      </a:pPr>
                      <a:r>
                        <a:rPr lang="en-US" sz="1900" b="1" kern="0">
                          <a:effectLst/>
                          <a:latin typeface="Times New Roman" panose="02020603050405020304" pitchFamily="18" charset="0"/>
                          <a:cs typeface="Times New Roman" panose="02020603050405020304" pitchFamily="18" charset="0"/>
                        </a:rPr>
                        <a:t>     Thặng dư vốn cổ phần</a:t>
                      </a:r>
                      <a:endParaRPr lang="en-US" sz="1900" b="1"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73533" marR="73533" marT="10213" marB="0" anchor="b"/>
                </a:tc>
                <a:extLst>
                  <a:ext uri="{0D108BD9-81ED-4DB2-BD59-A6C34878D82A}">
                    <a16:rowId xmlns:a16="http://schemas.microsoft.com/office/drawing/2014/main" val="2832222021"/>
                  </a:ext>
                </a:extLst>
              </a:tr>
              <a:tr h="362612">
                <a:tc>
                  <a:txBody>
                    <a:bodyPr/>
                    <a:lstStyle/>
                    <a:p>
                      <a:pPr>
                        <a:lnSpc>
                          <a:spcPct val="115000"/>
                        </a:lnSpc>
                        <a:spcAft>
                          <a:spcPts val="800"/>
                        </a:spcAft>
                        <a:buNone/>
                      </a:pPr>
                      <a:r>
                        <a:rPr lang="en-US" sz="1900" b="1" kern="0">
                          <a:effectLst/>
                          <a:latin typeface="Times New Roman" panose="02020603050405020304" pitchFamily="18" charset="0"/>
                          <a:cs typeface="Times New Roman" panose="02020603050405020304" pitchFamily="18" charset="0"/>
                        </a:rPr>
                        <a:t>Tài sản cố định vô hình</a:t>
                      </a:r>
                      <a:endParaRPr lang="en-US" sz="1900" b="1"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73533" marR="73533" marT="10213" marB="0" anchor="b"/>
                </a:tc>
                <a:tc>
                  <a:txBody>
                    <a:bodyPr/>
                    <a:lstStyle/>
                    <a:p>
                      <a:pPr>
                        <a:lnSpc>
                          <a:spcPct val="115000"/>
                        </a:lnSpc>
                        <a:spcAft>
                          <a:spcPts val="800"/>
                        </a:spcAft>
                        <a:buNone/>
                      </a:pPr>
                      <a:r>
                        <a:rPr lang="en-US" sz="1900" b="1" kern="0">
                          <a:effectLst/>
                          <a:latin typeface="Times New Roman" panose="02020603050405020304" pitchFamily="18" charset="0"/>
                          <a:cs typeface="Times New Roman" panose="02020603050405020304" pitchFamily="18" charset="0"/>
                        </a:rPr>
                        <a:t>       Lợi nhuận giữ lại</a:t>
                      </a:r>
                      <a:endParaRPr lang="en-US" sz="1900" b="1"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73533" marR="73533" marT="10213" marB="0" anchor="b"/>
                </a:tc>
                <a:extLst>
                  <a:ext uri="{0D108BD9-81ED-4DB2-BD59-A6C34878D82A}">
                    <a16:rowId xmlns:a16="http://schemas.microsoft.com/office/drawing/2014/main" val="3503910092"/>
                  </a:ext>
                </a:extLst>
              </a:tr>
              <a:tr h="362612">
                <a:tc>
                  <a:txBody>
                    <a:bodyPr/>
                    <a:lstStyle/>
                    <a:p>
                      <a:pPr>
                        <a:lnSpc>
                          <a:spcPct val="115000"/>
                        </a:lnSpc>
                        <a:spcAft>
                          <a:spcPts val="800"/>
                        </a:spcAft>
                        <a:buNone/>
                      </a:pPr>
                      <a:r>
                        <a:rPr lang="en-US" sz="1900" b="1" kern="0">
                          <a:effectLst/>
                          <a:latin typeface="Times New Roman" panose="02020603050405020304" pitchFamily="18" charset="0"/>
                          <a:cs typeface="Times New Roman" panose="02020603050405020304" pitchFamily="18" charset="0"/>
                        </a:rPr>
                        <a:t>TỔNG CỘNG TÀI SẢN</a:t>
                      </a:r>
                      <a:endParaRPr lang="en-US" sz="1900" b="1"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73533" marR="73533" marT="10213" marB="0" anchor="b"/>
                </a:tc>
                <a:tc>
                  <a:txBody>
                    <a:bodyPr/>
                    <a:lstStyle/>
                    <a:p>
                      <a:pPr>
                        <a:lnSpc>
                          <a:spcPct val="115000"/>
                        </a:lnSpc>
                        <a:spcAft>
                          <a:spcPts val="800"/>
                        </a:spcAft>
                        <a:buNone/>
                      </a:pPr>
                      <a:r>
                        <a:rPr lang="en-US" sz="1900" b="1" kern="0">
                          <a:effectLst/>
                          <a:latin typeface="Times New Roman" panose="02020603050405020304" pitchFamily="18" charset="0"/>
                          <a:cs typeface="Times New Roman" panose="02020603050405020304" pitchFamily="18" charset="0"/>
                        </a:rPr>
                        <a:t>TỔNG CỘNG NGUỒN VỐN</a:t>
                      </a:r>
                      <a:endParaRPr lang="en-US" sz="1900" b="1"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73533" marR="73533" marT="10213" marB="0" anchor="b"/>
                </a:tc>
                <a:extLst>
                  <a:ext uri="{0D108BD9-81ED-4DB2-BD59-A6C34878D82A}">
                    <a16:rowId xmlns:a16="http://schemas.microsoft.com/office/drawing/2014/main" val="3797404073"/>
                  </a:ext>
                </a:extLst>
              </a:tr>
            </a:tbl>
          </a:graphicData>
        </a:graphic>
      </p:graphicFrame>
      <p:sp>
        <p:nvSpPr>
          <p:cNvPr id="3" name="Chỗ dành sẵn cho Chân trang 2">
            <a:extLst>
              <a:ext uri="{FF2B5EF4-FFF2-40B4-BE49-F238E27FC236}">
                <a16:creationId xmlns:a16="http://schemas.microsoft.com/office/drawing/2014/main" id="{EC991BA9-14F0-E853-EF5C-14BD570748F9}"/>
              </a:ext>
            </a:extLst>
          </p:cNvPr>
          <p:cNvSpPr>
            <a:spLocks noGrp="1"/>
          </p:cNvSpPr>
          <p:nvPr>
            <p:ph type="ftr" sz="quarter" idx="11"/>
          </p:nvPr>
        </p:nvSpPr>
        <p:spPr/>
        <p:txBody>
          <a:bodyPr/>
          <a:lstStyle/>
          <a:p>
            <a:r>
              <a:rPr lang="en-US"/>
              <a:t>TS. Nguyễn Tuấn Anh - ĐH KTQD</a:t>
            </a:r>
          </a:p>
        </p:txBody>
      </p:sp>
    </p:spTree>
    <p:extLst>
      <p:ext uri="{BB962C8B-B14F-4D97-AF65-F5344CB8AC3E}">
        <p14:creationId xmlns:p14="http://schemas.microsoft.com/office/powerpoint/2010/main" val="37931388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2" name="Rectangle 20">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Freeform: Shape 22">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êu đề 1">
            <a:extLst>
              <a:ext uri="{FF2B5EF4-FFF2-40B4-BE49-F238E27FC236}">
                <a16:creationId xmlns:a16="http://schemas.microsoft.com/office/drawing/2014/main" id="{A1FBA5B3-8E28-8F89-3FB7-E9AD8CDE4C36}"/>
              </a:ext>
            </a:extLst>
          </p:cNvPr>
          <p:cNvSpPr>
            <a:spLocks noGrp="1"/>
          </p:cNvSpPr>
          <p:nvPr>
            <p:ph type="title"/>
          </p:nvPr>
        </p:nvSpPr>
        <p:spPr>
          <a:xfrm>
            <a:off x="686834" y="1153572"/>
            <a:ext cx="3200400" cy="4461163"/>
          </a:xfrm>
        </p:spPr>
        <p:txBody>
          <a:bodyPr>
            <a:normAutofit/>
          </a:bodyPr>
          <a:lstStyle/>
          <a:p>
            <a:r>
              <a:rPr lang="vi-VN" b="1">
                <a:solidFill>
                  <a:srgbClr val="FFFFFF"/>
                </a:solidFill>
                <a:latin typeface="Times New Roman (Đầu đề)"/>
              </a:rPr>
              <a:t>Tài sản</a:t>
            </a:r>
            <a:r>
              <a:rPr lang="en-US" b="1">
                <a:solidFill>
                  <a:srgbClr val="FFFFFF"/>
                </a:solidFill>
                <a:latin typeface="Times New Roman (Đầu đề)"/>
              </a:rPr>
              <a:t> </a:t>
            </a:r>
            <a:br>
              <a:rPr lang="en-US" b="1">
                <a:solidFill>
                  <a:srgbClr val="FFFFFF"/>
                </a:solidFill>
                <a:latin typeface="Times New Roman (Đầu đề)"/>
              </a:rPr>
            </a:br>
            <a:r>
              <a:rPr lang="en-US" b="1">
                <a:solidFill>
                  <a:srgbClr val="FFFFFF"/>
                </a:solidFill>
                <a:latin typeface="Times New Roman (Đầu đề)"/>
              </a:rPr>
              <a:t>trên bảng </a:t>
            </a:r>
            <a:br>
              <a:rPr lang="en-US" b="1">
                <a:solidFill>
                  <a:srgbClr val="FFFFFF"/>
                </a:solidFill>
                <a:latin typeface="Times New Roman (Đầu đề)"/>
              </a:rPr>
            </a:br>
            <a:r>
              <a:rPr lang="en-US" b="1">
                <a:solidFill>
                  <a:srgbClr val="FFFFFF"/>
                </a:solidFill>
                <a:latin typeface="Times New Roman (Đầu đề)"/>
              </a:rPr>
              <a:t>cân đối </a:t>
            </a:r>
            <a:br>
              <a:rPr lang="en-US" b="1">
                <a:solidFill>
                  <a:srgbClr val="FFFFFF"/>
                </a:solidFill>
                <a:latin typeface="Times New Roman (Đầu đề)"/>
              </a:rPr>
            </a:br>
            <a:r>
              <a:rPr lang="en-US" b="1">
                <a:solidFill>
                  <a:srgbClr val="FFFFFF"/>
                </a:solidFill>
                <a:latin typeface="Times New Roman (Đầu đề)"/>
              </a:rPr>
              <a:t>kế toán </a:t>
            </a:r>
          </a:p>
        </p:txBody>
      </p:sp>
      <p:sp>
        <p:nvSpPr>
          <p:cNvPr id="34" name="Arc 24">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7" name="Rectangle 2">
            <a:extLst>
              <a:ext uri="{FF2B5EF4-FFF2-40B4-BE49-F238E27FC236}">
                <a16:creationId xmlns:a16="http://schemas.microsoft.com/office/drawing/2014/main" id="{585690B5-344E-049D-BAA4-9B939BBB3FA4}"/>
              </a:ext>
            </a:extLst>
          </p:cNvPr>
          <p:cNvSpPr>
            <a:spLocks noGrp="1" noChangeArrowheads="1"/>
          </p:cNvSpPr>
          <p:nvPr>
            <p:ph idx="1"/>
          </p:nvPr>
        </p:nvSpPr>
        <p:spPr bwMode="auto">
          <a:xfrm>
            <a:off x="4447308" y="591344"/>
            <a:ext cx="6906491" cy="5585619"/>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anchor="ctr" anchorCtr="0" compatLnSpc="1">
            <a:prstTxWarp prst="textNoShape">
              <a:avLst/>
            </a:prstTxWarp>
            <a:normAutofit/>
          </a:bodyPr>
          <a:lstStyle/>
          <a:p>
            <a:pPr marL="0" marR="0" lvl="0" indent="0" defTabSz="914400" rtl="0" eaLnBrk="0" fontAlgn="base" latinLnBrk="0" hangingPunct="0">
              <a:spcBef>
                <a:spcPct val="0"/>
              </a:spcBef>
              <a:spcAft>
                <a:spcPts val="600"/>
              </a:spcAft>
              <a:buClrTx/>
              <a:buSzTx/>
              <a:buFontTx/>
              <a:buChar char="•"/>
              <a:tabLst/>
            </a:pPr>
            <a:r>
              <a:rPr kumimoji="0" lang="en-US" altLang="en-US" b="1" i="0" u="none" strike="noStrike" cap="none" normalizeH="0" baseline="0">
                <a:ln>
                  <a:noFill/>
                </a:ln>
                <a:effectLst/>
                <a:cs typeface="Times New Roman" panose="02020603050405020304" pitchFamily="18" charset="0"/>
              </a:rPr>
              <a:t>Tài sản</a:t>
            </a:r>
            <a:r>
              <a:rPr kumimoji="0" lang="en-US" altLang="en-US" b="0" i="0" u="none" strike="noStrike" cap="none" normalizeH="0" baseline="0">
                <a:ln>
                  <a:noFill/>
                </a:ln>
                <a:effectLst/>
                <a:cs typeface="Times New Roman" panose="02020603050405020304" pitchFamily="18" charset="0"/>
              </a:rPr>
              <a:t> là những nguồn lực mà doanh nghiệp đang sở hữu, có được từ các giao dịch trong quá khứ, và được kỳ vọng sẽ gia tăng giá trị hoặc mang lại dòng tiền trong tương lai.</a:t>
            </a:r>
          </a:p>
          <a:p>
            <a:pPr marL="0" marR="0" lvl="0" indent="0" defTabSz="914400" rtl="0" eaLnBrk="0" fontAlgn="base" latinLnBrk="0" hangingPunct="0">
              <a:spcBef>
                <a:spcPct val="0"/>
              </a:spcBef>
              <a:spcAft>
                <a:spcPts val="600"/>
              </a:spcAft>
              <a:buClrTx/>
              <a:buSzTx/>
              <a:buFontTx/>
              <a:buChar char="•"/>
              <a:tabLst/>
            </a:pPr>
            <a:r>
              <a:rPr kumimoji="0" lang="en-US" altLang="en-US" b="0" i="0" u="none" strike="noStrike" cap="none" normalizeH="0" baseline="0">
                <a:ln>
                  <a:noFill/>
                </a:ln>
                <a:effectLst/>
                <a:cs typeface="Times New Roman" panose="02020603050405020304" pitchFamily="18" charset="0"/>
              </a:rPr>
              <a:t>Tài sản được ghi nhận trên cơ sở </a:t>
            </a:r>
            <a:r>
              <a:rPr kumimoji="0" lang="en-US" altLang="en-US" b="1" i="0" u="none" strike="noStrike" cap="none" normalizeH="0" baseline="0">
                <a:ln>
                  <a:noFill/>
                </a:ln>
                <a:effectLst/>
                <a:cs typeface="Times New Roman" panose="02020603050405020304" pitchFamily="18" charset="0"/>
              </a:rPr>
              <a:t>giá trị sổ sách</a:t>
            </a:r>
            <a:r>
              <a:rPr kumimoji="0" lang="en-US" altLang="en-US" b="0" i="0" u="none" strike="noStrike" cap="none" normalizeH="0" baseline="0">
                <a:ln>
                  <a:noFill/>
                </a:ln>
                <a:effectLst/>
                <a:cs typeface="Times New Roman" panose="02020603050405020304" pitchFamily="18" charset="0"/>
              </a:rPr>
              <a:t> (theo phương pháp kế toán). Giá trị sổ sách này có thể khác so với </a:t>
            </a:r>
            <a:r>
              <a:rPr kumimoji="0" lang="en-US" altLang="en-US" b="1" i="0" u="none" strike="noStrike" cap="none" normalizeH="0" baseline="0">
                <a:ln>
                  <a:noFill/>
                </a:ln>
                <a:effectLst/>
                <a:cs typeface="Times New Roman" panose="02020603050405020304" pitchFamily="18" charset="0"/>
              </a:rPr>
              <a:t>giá trị thị trường</a:t>
            </a:r>
            <a:r>
              <a:rPr kumimoji="0" lang="en-US" altLang="en-US" b="0" i="0" u="none" strike="noStrike" cap="none" normalizeH="0" baseline="0">
                <a:ln>
                  <a:noFill/>
                </a:ln>
                <a:effectLst/>
                <a:cs typeface="Times New Roman" panose="02020603050405020304" pitchFamily="18" charset="0"/>
              </a:rPr>
              <a:t> của tài sản.</a:t>
            </a:r>
          </a:p>
          <a:p>
            <a:pPr marL="0" marR="0" lvl="0" indent="0" defTabSz="914400" rtl="0" eaLnBrk="0" fontAlgn="base" latinLnBrk="0" hangingPunct="0">
              <a:spcBef>
                <a:spcPct val="0"/>
              </a:spcBef>
              <a:spcAft>
                <a:spcPts val="600"/>
              </a:spcAft>
              <a:buClrTx/>
              <a:buSzTx/>
              <a:buFontTx/>
              <a:buChar char="•"/>
              <a:tabLst/>
            </a:pPr>
            <a:r>
              <a:rPr kumimoji="0" lang="en-US" altLang="en-US" b="0" i="0" u="none" strike="noStrike" cap="none" normalizeH="0" baseline="0">
                <a:ln>
                  <a:noFill/>
                </a:ln>
                <a:effectLst/>
                <a:cs typeface="Times New Roman" panose="02020603050405020304" pitchFamily="18" charset="0"/>
              </a:rPr>
              <a:t>Các khoản mục tài sản được sắp xếp theo </a:t>
            </a:r>
            <a:r>
              <a:rPr kumimoji="0" lang="en-US" altLang="en-US" b="1" i="0" u="none" strike="noStrike" cap="none" normalizeH="0" baseline="0">
                <a:ln>
                  <a:noFill/>
                </a:ln>
                <a:effectLst/>
                <a:cs typeface="Times New Roman" panose="02020603050405020304" pitchFamily="18" charset="0"/>
              </a:rPr>
              <a:t>tính thanh khoản giảm dần</a:t>
            </a:r>
            <a:r>
              <a:rPr kumimoji="0" lang="en-US" altLang="en-US" b="0" i="0" u="none" strike="noStrike" cap="none" normalizeH="0" baseline="0">
                <a:ln>
                  <a:noFill/>
                </a:ln>
                <a:effectLst/>
                <a:cs typeface="Times New Roman" panose="02020603050405020304" pitchFamily="18" charset="0"/>
              </a:rPr>
              <a:t>.</a:t>
            </a:r>
          </a:p>
          <a:p>
            <a:pPr marL="0" marR="0" lvl="0" indent="0" defTabSz="914400" rtl="0" eaLnBrk="0" fontAlgn="base" latinLnBrk="0" hangingPunct="0">
              <a:spcBef>
                <a:spcPct val="0"/>
              </a:spcBef>
              <a:spcAft>
                <a:spcPts val="600"/>
              </a:spcAft>
              <a:buClrTx/>
              <a:buSzTx/>
              <a:buFontTx/>
              <a:buChar char="•"/>
              <a:tabLst/>
            </a:pPr>
            <a:r>
              <a:rPr kumimoji="0" lang="en-US" altLang="en-US" b="0" i="0" u="none" strike="noStrike" cap="none" normalizeH="0" baseline="0">
                <a:ln>
                  <a:noFill/>
                </a:ln>
                <a:effectLst/>
                <a:cs typeface="Times New Roman" panose="02020603050405020304" pitchFamily="18" charset="0"/>
              </a:rPr>
              <a:t>Hai mục chính của phần tài sản là </a:t>
            </a:r>
            <a:r>
              <a:rPr kumimoji="0" lang="en-US" altLang="en-US" b="1" i="0" u="none" strike="noStrike" cap="none" normalizeH="0" baseline="0">
                <a:ln>
                  <a:noFill/>
                </a:ln>
                <a:effectLst/>
                <a:cs typeface="Times New Roman" panose="02020603050405020304" pitchFamily="18" charset="0"/>
              </a:rPr>
              <a:t>tài sản ngắn hạn</a:t>
            </a:r>
            <a:r>
              <a:rPr kumimoji="0" lang="en-US" altLang="en-US" b="0" i="0" u="none" strike="noStrike" cap="none" normalizeH="0" baseline="0">
                <a:ln>
                  <a:noFill/>
                </a:ln>
                <a:effectLst/>
                <a:cs typeface="Times New Roman" panose="02020603050405020304" pitchFamily="18" charset="0"/>
              </a:rPr>
              <a:t> và </a:t>
            </a:r>
            <a:r>
              <a:rPr kumimoji="0" lang="en-US" altLang="en-US" b="1" i="0" u="none" strike="noStrike" cap="none" normalizeH="0" baseline="0">
                <a:ln>
                  <a:noFill/>
                </a:ln>
                <a:effectLst/>
                <a:cs typeface="Times New Roman" panose="02020603050405020304" pitchFamily="18" charset="0"/>
              </a:rPr>
              <a:t>tài sản dài hạn</a:t>
            </a:r>
            <a:r>
              <a:rPr kumimoji="0" lang="en-US" altLang="en-US" b="0" i="0" u="none" strike="noStrike" cap="none" normalizeH="0" baseline="0">
                <a:ln>
                  <a:noFill/>
                </a:ln>
                <a:effectLst/>
                <a:cs typeface="Times New Roman" panose="02020603050405020304" pitchFamily="18" charset="0"/>
              </a:rPr>
              <a:t>.</a:t>
            </a:r>
          </a:p>
        </p:txBody>
      </p:sp>
      <p:sp>
        <p:nvSpPr>
          <p:cNvPr id="5" name="Chỗ dành sẵn cho Số hiệu Bản chiếu 4">
            <a:extLst>
              <a:ext uri="{FF2B5EF4-FFF2-40B4-BE49-F238E27FC236}">
                <a16:creationId xmlns:a16="http://schemas.microsoft.com/office/drawing/2014/main" id="{360296A6-6407-DA94-6B12-E2C029C71544}"/>
              </a:ext>
            </a:extLst>
          </p:cNvPr>
          <p:cNvSpPr>
            <a:spLocks noGrp="1"/>
          </p:cNvSpPr>
          <p:nvPr>
            <p:ph type="sldNum" sz="quarter" idx="12"/>
          </p:nvPr>
        </p:nvSpPr>
        <p:spPr>
          <a:xfrm>
            <a:off x="9541564" y="6356350"/>
            <a:ext cx="1812235" cy="365125"/>
          </a:xfrm>
        </p:spPr>
        <p:txBody>
          <a:bodyPr>
            <a:normAutofit/>
          </a:bodyPr>
          <a:lstStyle/>
          <a:p>
            <a:pPr>
              <a:spcAft>
                <a:spcPts val="600"/>
              </a:spcAft>
            </a:pPr>
            <a:fld id="{C1511C3C-B706-4A5C-8A5A-E74C99A89F93}" type="slidenum">
              <a:rPr lang="en-US" smtClean="0"/>
              <a:pPr>
                <a:spcAft>
                  <a:spcPts val="600"/>
                </a:spcAft>
              </a:pPr>
              <a:t>8</a:t>
            </a:fld>
            <a:endParaRPr lang="en-US"/>
          </a:p>
        </p:txBody>
      </p:sp>
      <p:sp>
        <p:nvSpPr>
          <p:cNvPr id="3" name="Chỗ dành sẵn cho Chân trang 2">
            <a:extLst>
              <a:ext uri="{FF2B5EF4-FFF2-40B4-BE49-F238E27FC236}">
                <a16:creationId xmlns:a16="http://schemas.microsoft.com/office/drawing/2014/main" id="{8995C2E6-3D66-2237-23F0-41A2D7CCBD08}"/>
              </a:ext>
            </a:extLst>
          </p:cNvPr>
          <p:cNvSpPr>
            <a:spLocks noGrp="1"/>
          </p:cNvSpPr>
          <p:nvPr>
            <p:ph type="ftr" sz="quarter" idx="11"/>
          </p:nvPr>
        </p:nvSpPr>
        <p:spPr/>
        <p:txBody>
          <a:bodyPr/>
          <a:lstStyle/>
          <a:p>
            <a:r>
              <a:rPr lang="en-US"/>
              <a:t>TS. Nguyễn Tuấn Anh - ĐH KTQD</a:t>
            </a:r>
          </a:p>
        </p:txBody>
      </p:sp>
    </p:spTree>
    <p:extLst>
      <p:ext uri="{BB962C8B-B14F-4D97-AF65-F5344CB8AC3E}">
        <p14:creationId xmlns:p14="http://schemas.microsoft.com/office/powerpoint/2010/main" val="29909122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Freeform: Shape 13">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êu đề 1">
            <a:extLst>
              <a:ext uri="{FF2B5EF4-FFF2-40B4-BE49-F238E27FC236}">
                <a16:creationId xmlns:a16="http://schemas.microsoft.com/office/drawing/2014/main" id="{D71DDDBE-D470-2B2A-8855-0232B877BE6F}"/>
              </a:ext>
            </a:extLst>
          </p:cNvPr>
          <p:cNvSpPr>
            <a:spLocks noGrp="1"/>
          </p:cNvSpPr>
          <p:nvPr>
            <p:ph type="title"/>
          </p:nvPr>
        </p:nvSpPr>
        <p:spPr>
          <a:xfrm>
            <a:off x="686834" y="1153572"/>
            <a:ext cx="3200400" cy="4461163"/>
          </a:xfrm>
        </p:spPr>
        <p:txBody>
          <a:bodyPr>
            <a:normAutofit/>
          </a:bodyPr>
          <a:lstStyle/>
          <a:p>
            <a:r>
              <a:rPr lang="en-US" b="1">
                <a:solidFill>
                  <a:srgbClr val="FFFFFF"/>
                </a:solidFill>
              </a:rPr>
              <a:t>Nguồn vốn trên bảng cân đối </a:t>
            </a:r>
            <a:br>
              <a:rPr lang="en-US" b="1">
                <a:solidFill>
                  <a:srgbClr val="FFFFFF"/>
                </a:solidFill>
              </a:rPr>
            </a:br>
            <a:r>
              <a:rPr lang="en-US" b="1">
                <a:solidFill>
                  <a:srgbClr val="FFFFFF"/>
                </a:solidFill>
              </a:rPr>
              <a:t>kế toán </a:t>
            </a:r>
          </a:p>
        </p:txBody>
      </p:sp>
      <p:sp>
        <p:nvSpPr>
          <p:cNvPr id="16" name="Arc 15">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7" name="Rectangle 2">
            <a:extLst>
              <a:ext uri="{FF2B5EF4-FFF2-40B4-BE49-F238E27FC236}">
                <a16:creationId xmlns:a16="http://schemas.microsoft.com/office/drawing/2014/main" id="{705DB5BD-A9B5-8802-40D7-7B5DC45E28EB}"/>
              </a:ext>
            </a:extLst>
          </p:cNvPr>
          <p:cNvSpPr>
            <a:spLocks noGrp="1" noChangeArrowheads="1"/>
          </p:cNvSpPr>
          <p:nvPr>
            <p:ph idx="1"/>
          </p:nvPr>
        </p:nvSpPr>
        <p:spPr bwMode="auto">
          <a:xfrm>
            <a:off x="4447308" y="591344"/>
            <a:ext cx="6906491" cy="5585619"/>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anchor="ctr" anchorCtr="0" compatLnSpc="1">
            <a:prstTxWarp prst="textNoShape">
              <a:avLst/>
            </a:prstTxWarp>
            <a:normAutofit/>
          </a:bodyPr>
          <a:lstStyle/>
          <a:p>
            <a:pPr marR="0" lvl="0" defTabSz="914400" rtl="0" eaLnBrk="0" fontAlgn="base" latinLnBrk="0" hangingPunct="0">
              <a:spcBef>
                <a:spcPct val="0"/>
              </a:spcBef>
              <a:spcAft>
                <a:spcPts val="600"/>
              </a:spcAft>
              <a:buClrTx/>
              <a:buSzTx/>
              <a:buFont typeface="Wingdings" panose="05000000000000000000" pitchFamily="2" charset="2"/>
              <a:buChar char="ü"/>
              <a:tabLst/>
            </a:pPr>
            <a:r>
              <a:rPr kumimoji="0" lang="en-US" altLang="en-US" sz="2600" b="1" i="0" u="none" strike="noStrike" cap="none" normalizeH="0" baseline="0" err="1">
                <a:ln>
                  <a:noFill/>
                </a:ln>
                <a:effectLst/>
                <a:cs typeface="Times New Roman" panose="02020603050405020304" pitchFamily="18" charset="0"/>
              </a:rPr>
              <a:t>Nguồn</a:t>
            </a:r>
            <a:r>
              <a:rPr kumimoji="0" lang="en-US" altLang="en-US" sz="2600" b="1" i="0" u="none" strike="noStrike" cap="none" normalizeH="0" baseline="0">
                <a:ln>
                  <a:noFill/>
                </a:ln>
                <a:effectLst/>
                <a:cs typeface="Times New Roman" panose="02020603050405020304" pitchFamily="18" charset="0"/>
              </a:rPr>
              <a:t> </a:t>
            </a:r>
            <a:r>
              <a:rPr kumimoji="0" lang="en-US" altLang="en-US" sz="2600" b="1" i="0" u="none" strike="noStrike" cap="none" normalizeH="0" baseline="0" err="1">
                <a:ln>
                  <a:noFill/>
                </a:ln>
                <a:effectLst/>
                <a:cs typeface="Times New Roman" panose="02020603050405020304" pitchFamily="18" charset="0"/>
              </a:rPr>
              <a:t>vốn</a:t>
            </a:r>
            <a:r>
              <a:rPr kumimoji="0" lang="en-US" altLang="en-US" sz="2600" b="0" i="0" u="none" strike="noStrike" cap="none" normalizeH="0" baseline="0">
                <a:ln>
                  <a:noFill/>
                </a:ln>
                <a:effectLst/>
                <a:cs typeface="Times New Roman" panose="02020603050405020304" pitchFamily="18" charset="0"/>
              </a:rPr>
              <a:t> </a:t>
            </a:r>
            <a:r>
              <a:rPr kumimoji="0" lang="en-US" altLang="en-US" sz="2600" b="0" i="0" u="none" strike="noStrike" cap="none" normalizeH="0" baseline="0" err="1">
                <a:ln>
                  <a:noFill/>
                </a:ln>
                <a:effectLst/>
                <a:cs typeface="Times New Roman" panose="02020603050405020304" pitchFamily="18" charset="0"/>
              </a:rPr>
              <a:t>cho</a:t>
            </a:r>
            <a:r>
              <a:rPr kumimoji="0" lang="en-US" altLang="en-US" sz="2600" b="0" i="0" u="none" strike="noStrike" cap="none" normalizeH="0" baseline="0">
                <a:ln>
                  <a:noFill/>
                </a:ln>
                <a:effectLst/>
                <a:cs typeface="Times New Roman" panose="02020603050405020304" pitchFamily="18" charset="0"/>
              </a:rPr>
              <a:t> </a:t>
            </a:r>
            <a:r>
              <a:rPr kumimoji="0" lang="en-US" altLang="en-US" sz="2600" b="0" i="0" u="none" strike="noStrike" cap="none" normalizeH="0" baseline="0" err="1">
                <a:ln>
                  <a:noFill/>
                </a:ln>
                <a:effectLst/>
                <a:cs typeface="Times New Roman" panose="02020603050405020304" pitchFamily="18" charset="0"/>
              </a:rPr>
              <a:t>biết</a:t>
            </a:r>
            <a:r>
              <a:rPr kumimoji="0" lang="en-US" altLang="en-US" sz="2600" b="0" i="0" u="none" strike="noStrike" cap="none" normalizeH="0" baseline="0">
                <a:ln>
                  <a:noFill/>
                </a:ln>
                <a:effectLst/>
                <a:cs typeface="Times New Roman" panose="02020603050405020304" pitchFamily="18" charset="0"/>
              </a:rPr>
              <a:t> </a:t>
            </a:r>
            <a:r>
              <a:rPr kumimoji="0" lang="en-US" altLang="en-US" sz="2600" b="0" i="0" u="none" strike="noStrike" cap="none" normalizeH="0" baseline="0" err="1">
                <a:ln>
                  <a:noFill/>
                </a:ln>
                <a:effectLst/>
                <a:cs typeface="Times New Roman" panose="02020603050405020304" pitchFamily="18" charset="0"/>
              </a:rPr>
              <a:t>các</a:t>
            </a:r>
            <a:r>
              <a:rPr kumimoji="0" lang="en-US" altLang="en-US" sz="2600" b="0" i="0" u="none" strike="noStrike" cap="none" normalizeH="0" baseline="0">
                <a:ln>
                  <a:noFill/>
                </a:ln>
                <a:effectLst/>
                <a:cs typeface="Times New Roman" panose="02020603050405020304" pitchFamily="18" charset="0"/>
              </a:rPr>
              <a:t> </a:t>
            </a:r>
            <a:r>
              <a:rPr kumimoji="0" lang="en-US" altLang="en-US" sz="2600" b="0" i="0" u="none" strike="noStrike" cap="none" normalizeH="0" baseline="0" err="1">
                <a:ln>
                  <a:noFill/>
                </a:ln>
                <a:effectLst/>
                <a:cs typeface="Times New Roman" panose="02020603050405020304" pitchFamily="18" charset="0"/>
              </a:rPr>
              <a:t>khoản</a:t>
            </a:r>
            <a:r>
              <a:rPr kumimoji="0" lang="en-US" altLang="en-US" sz="2600" b="0" i="0" u="none" strike="noStrike" cap="none" normalizeH="0" baseline="0">
                <a:ln>
                  <a:noFill/>
                </a:ln>
                <a:effectLst/>
                <a:cs typeface="Times New Roman" panose="02020603050405020304" pitchFamily="18" charset="0"/>
              </a:rPr>
              <a:t> </a:t>
            </a:r>
            <a:r>
              <a:rPr kumimoji="0" lang="en-US" altLang="en-US" sz="2600" b="0" i="0" u="none" strike="noStrike" cap="none" normalizeH="0" baseline="0" err="1">
                <a:ln>
                  <a:noFill/>
                </a:ln>
                <a:effectLst/>
                <a:cs typeface="Times New Roman" panose="02020603050405020304" pitchFamily="18" charset="0"/>
              </a:rPr>
              <a:t>nợ</a:t>
            </a:r>
            <a:r>
              <a:rPr kumimoji="0" lang="en-US" altLang="en-US" sz="2600" b="0" i="0" u="none" strike="noStrike" cap="none" normalizeH="0" baseline="0">
                <a:ln>
                  <a:noFill/>
                </a:ln>
                <a:effectLst/>
                <a:cs typeface="Times New Roman" panose="02020603050405020304" pitchFamily="18" charset="0"/>
              </a:rPr>
              <a:t> </a:t>
            </a:r>
            <a:r>
              <a:rPr kumimoji="0" lang="en-US" altLang="en-US" sz="2600" b="0" i="0" u="none" strike="noStrike" cap="none" normalizeH="0" baseline="0" err="1">
                <a:ln>
                  <a:noFill/>
                </a:ln>
                <a:effectLst/>
                <a:cs typeface="Times New Roman" panose="02020603050405020304" pitchFamily="18" charset="0"/>
              </a:rPr>
              <a:t>và</a:t>
            </a:r>
            <a:r>
              <a:rPr kumimoji="0" lang="en-US" altLang="en-US" sz="2600" b="0" i="0" u="none" strike="noStrike" cap="none" normalizeH="0" baseline="0">
                <a:ln>
                  <a:noFill/>
                </a:ln>
                <a:effectLst/>
                <a:cs typeface="Times New Roman" panose="02020603050405020304" pitchFamily="18" charset="0"/>
              </a:rPr>
              <a:t> </a:t>
            </a:r>
            <a:r>
              <a:rPr kumimoji="0" lang="en-US" altLang="en-US" sz="2600" b="0" i="0" u="none" strike="noStrike" cap="none" normalizeH="0" baseline="0" err="1">
                <a:ln>
                  <a:noFill/>
                </a:ln>
                <a:effectLst/>
                <a:cs typeface="Times New Roman" panose="02020603050405020304" pitchFamily="18" charset="0"/>
              </a:rPr>
              <a:t>vốn</a:t>
            </a:r>
            <a:r>
              <a:rPr kumimoji="0" lang="en-US" altLang="en-US" sz="2600" b="0" i="0" u="none" strike="noStrike" cap="none" normalizeH="0" baseline="0">
                <a:ln>
                  <a:noFill/>
                </a:ln>
                <a:effectLst/>
                <a:cs typeface="Times New Roman" panose="02020603050405020304" pitchFamily="18" charset="0"/>
              </a:rPr>
              <a:t> </a:t>
            </a:r>
            <a:r>
              <a:rPr kumimoji="0" lang="en-US" altLang="en-US" sz="2600" b="0" i="0" u="none" strike="noStrike" cap="none" normalizeH="0" baseline="0" err="1">
                <a:ln>
                  <a:noFill/>
                </a:ln>
                <a:effectLst/>
                <a:cs typeface="Times New Roman" panose="02020603050405020304" pitchFamily="18" charset="0"/>
              </a:rPr>
              <a:t>chủ</a:t>
            </a:r>
            <a:r>
              <a:rPr kumimoji="0" lang="en-US" altLang="en-US" sz="2600" b="0" i="0" u="none" strike="noStrike" cap="none" normalizeH="0" baseline="0">
                <a:ln>
                  <a:noFill/>
                </a:ln>
                <a:effectLst/>
                <a:cs typeface="Times New Roman" panose="02020603050405020304" pitchFamily="18" charset="0"/>
              </a:rPr>
              <a:t> </a:t>
            </a:r>
            <a:r>
              <a:rPr kumimoji="0" lang="en-US" altLang="en-US" sz="2600" b="0" i="0" u="none" strike="noStrike" cap="none" normalizeH="0" baseline="0" err="1">
                <a:ln>
                  <a:noFill/>
                </a:ln>
                <a:effectLst/>
                <a:cs typeface="Times New Roman" panose="02020603050405020304" pitchFamily="18" charset="0"/>
              </a:rPr>
              <a:t>sở</a:t>
            </a:r>
            <a:r>
              <a:rPr kumimoji="0" lang="en-US" altLang="en-US" sz="2600" b="0" i="0" u="none" strike="noStrike" cap="none" normalizeH="0" baseline="0">
                <a:ln>
                  <a:noFill/>
                </a:ln>
                <a:effectLst/>
                <a:cs typeface="Times New Roman" panose="02020603050405020304" pitchFamily="18" charset="0"/>
              </a:rPr>
              <a:t> </a:t>
            </a:r>
            <a:r>
              <a:rPr kumimoji="0" lang="en-US" altLang="en-US" sz="2600" b="0" i="0" u="none" strike="noStrike" cap="none" normalizeH="0" baseline="0" err="1">
                <a:ln>
                  <a:noFill/>
                </a:ln>
                <a:effectLst/>
                <a:cs typeface="Times New Roman" panose="02020603050405020304" pitchFamily="18" charset="0"/>
              </a:rPr>
              <a:t>hữu</a:t>
            </a:r>
            <a:r>
              <a:rPr kumimoji="0" lang="en-US" altLang="en-US" sz="2600" b="0" i="0" u="none" strike="noStrike" cap="none" normalizeH="0" baseline="0">
                <a:ln>
                  <a:noFill/>
                </a:ln>
                <a:effectLst/>
                <a:cs typeface="Times New Roman" panose="02020603050405020304" pitchFamily="18" charset="0"/>
              </a:rPr>
              <a:t> </a:t>
            </a:r>
            <a:r>
              <a:rPr kumimoji="0" lang="en-US" altLang="en-US" sz="2600" b="0" i="0" u="none" strike="noStrike" cap="none" normalizeH="0" baseline="0" err="1">
                <a:ln>
                  <a:noFill/>
                </a:ln>
                <a:effectLst/>
                <a:cs typeface="Times New Roman" panose="02020603050405020304" pitchFamily="18" charset="0"/>
              </a:rPr>
              <a:t>đã</a:t>
            </a:r>
            <a:r>
              <a:rPr kumimoji="0" lang="en-US" altLang="en-US" sz="2600" b="0" i="0" u="none" strike="noStrike" cap="none" normalizeH="0" baseline="0">
                <a:ln>
                  <a:noFill/>
                </a:ln>
                <a:effectLst/>
                <a:cs typeface="Times New Roman" panose="02020603050405020304" pitchFamily="18" charset="0"/>
              </a:rPr>
              <a:t> </a:t>
            </a:r>
            <a:r>
              <a:rPr kumimoji="0" lang="en-US" altLang="en-US" sz="2600" b="0" i="0" u="none" strike="noStrike" cap="none" normalizeH="0" baseline="0" err="1">
                <a:ln>
                  <a:noFill/>
                </a:ln>
                <a:effectLst/>
                <a:cs typeface="Times New Roman" panose="02020603050405020304" pitchFamily="18" charset="0"/>
              </a:rPr>
              <a:t>hình</a:t>
            </a:r>
            <a:r>
              <a:rPr kumimoji="0" lang="en-US" altLang="en-US" sz="2600" b="0" i="0" u="none" strike="noStrike" cap="none" normalizeH="0" baseline="0">
                <a:ln>
                  <a:noFill/>
                </a:ln>
                <a:effectLst/>
                <a:cs typeface="Times New Roman" panose="02020603050405020304" pitchFamily="18" charset="0"/>
              </a:rPr>
              <a:t> </a:t>
            </a:r>
            <a:r>
              <a:rPr kumimoji="0" lang="en-US" altLang="en-US" sz="2600" b="0" i="0" u="none" strike="noStrike" cap="none" normalizeH="0" baseline="0" err="1">
                <a:ln>
                  <a:noFill/>
                </a:ln>
                <a:effectLst/>
                <a:cs typeface="Times New Roman" panose="02020603050405020304" pitchFamily="18" charset="0"/>
              </a:rPr>
              <a:t>thành</a:t>
            </a:r>
            <a:r>
              <a:rPr kumimoji="0" lang="en-US" altLang="en-US" sz="2600" b="0" i="0" u="none" strike="noStrike" cap="none" normalizeH="0" baseline="0">
                <a:ln>
                  <a:noFill/>
                </a:ln>
                <a:effectLst/>
                <a:cs typeface="Times New Roman" panose="02020603050405020304" pitchFamily="18" charset="0"/>
              </a:rPr>
              <a:t> </a:t>
            </a:r>
            <a:r>
              <a:rPr kumimoji="0" lang="en-US" altLang="en-US" sz="2600" b="0" i="0" u="none" strike="noStrike" cap="none" normalizeH="0" baseline="0" err="1">
                <a:ln>
                  <a:noFill/>
                </a:ln>
                <a:effectLst/>
                <a:cs typeface="Times New Roman" panose="02020603050405020304" pitchFamily="18" charset="0"/>
              </a:rPr>
              <a:t>nên</a:t>
            </a:r>
            <a:r>
              <a:rPr kumimoji="0" lang="en-US" altLang="en-US" sz="2600" b="0" i="0" u="none" strike="noStrike" cap="none" normalizeH="0" baseline="0">
                <a:ln>
                  <a:noFill/>
                </a:ln>
                <a:effectLst/>
                <a:cs typeface="Times New Roman" panose="02020603050405020304" pitchFamily="18" charset="0"/>
              </a:rPr>
              <a:t> </a:t>
            </a:r>
            <a:r>
              <a:rPr kumimoji="0" lang="en-US" altLang="en-US" sz="2600" b="0" i="0" u="none" strike="noStrike" cap="none" normalizeH="0" baseline="0" err="1">
                <a:ln>
                  <a:noFill/>
                </a:ln>
                <a:effectLst/>
                <a:cs typeface="Times New Roman" panose="02020603050405020304" pitchFamily="18" charset="0"/>
              </a:rPr>
              <a:t>tài</a:t>
            </a:r>
            <a:r>
              <a:rPr kumimoji="0" lang="en-US" altLang="en-US" sz="2600" b="0" i="0" u="none" strike="noStrike" cap="none" normalizeH="0" baseline="0">
                <a:ln>
                  <a:noFill/>
                </a:ln>
                <a:effectLst/>
                <a:cs typeface="Times New Roman" panose="02020603050405020304" pitchFamily="18" charset="0"/>
              </a:rPr>
              <a:t> </a:t>
            </a:r>
            <a:r>
              <a:rPr kumimoji="0" lang="en-US" altLang="en-US" sz="2600" b="0" i="0" u="none" strike="noStrike" cap="none" normalizeH="0" baseline="0" err="1">
                <a:ln>
                  <a:noFill/>
                </a:ln>
                <a:effectLst/>
                <a:cs typeface="Times New Roman" panose="02020603050405020304" pitchFamily="18" charset="0"/>
              </a:rPr>
              <a:t>sản</a:t>
            </a:r>
            <a:r>
              <a:rPr kumimoji="0" lang="en-US" altLang="en-US" sz="2600" b="0" i="0" u="none" strike="noStrike" cap="none" normalizeH="0" baseline="0">
                <a:ln>
                  <a:noFill/>
                </a:ln>
                <a:effectLst/>
                <a:cs typeface="Times New Roman" panose="02020603050405020304" pitchFamily="18" charset="0"/>
              </a:rPr>
              <a:t> </a:t>
            </a:r>
            <a:r>
              <a:rPr kumimoji="0" lang="en-US" altLang="en-US" sz="2600" b="0" i="0" u="none" strike="noStrike" cap="none" normalizeH="0" baseline="0" err="1">
                <a:ln>
                  <a:noFill/>
                </a:ln>
                <a:effectLst/>
                <a:cs typeface="Times New Roman" panose="02020603050405020304" pitchFamily="18" charset="0"/>
              </a:rPr>
              <a:t>của</a:t>
            </a:r>
            <a:r>
              <a:rPr kumimoji="0" lang="en-US" altLang="en-US" sz="2600" b="0" i="0" u="none" strike="noStrike" cap="none" normalizeH="0" baseline="0">
                <a:ln>
                  <a:noFill/>
                </a:ln>
                <a:effectLst/>
                <a:cs typeface="Times New Roman" panose="02020603050405020304" pitchFamily="18" charset="0"/>
              </a:rPr>
              <a:t> </a:t>
            </a:r>
            <a:r>
              <a:rPr kumimoji="0" lang="en-US" altLang="en-US" sz="2600" b="0" i="0" u="none" strike="noStrike" cap="none" normalizeH="0" baseline="0" err="1">
                <a:ln>
                  <a:noFill/>
                </a:ln>
                <a:effectLst/>
                <a:cs typeface="Times New Roman" panose="02020603050405020304" pitchFamily="18" charset="0"/>
              </a:rPr>
              <a:t>doanh</a:t>
            </a:r>
            <a:r>
              <a:rPr kumimoji="0" lang="en-US" altLang="en-US" sz="2600" b="0" i="0" u="none" strike="noStrike" cap="none" normalizeH="0" baseline="0">
                <a:ln>
                  <a:noFill/>
                </a:ln>
                <a:effectLst/>
                <a:cs typeface="Times New Roman" panose="02020603050405020304" pitchFamily="18" charset="0"/>
              </a:rPr>
              <a:t> </a:t>
            </a:r>
            <a:r>
              <a:rPr kumimoji="0" lang="en-US" altLang="en-US" sz="2600" b="0" i="0" u="none" strike="noStrike" cap="none" normalizeH="0" baseline="0" err="1">
                <a:ln>
                  <a:noFill/>
                </a:ln>
                <a:effectLst/>
                <a:cs typeface="Times New Roman" panose="02020603050405020304" pitchFamily="18" charset="0"/>
              </a:rPr>
              <a:t>nghiệp</a:t>
            </a:r>
            <a:r>
              <a:rPr kumimoji="0" lang="en-US" altLang="en-US" sz="2600" b="0" i="0" u="none" strike="noStrike" cap="none" normalizeH="0" baseline="0">
                <a:ln>
                  <a:noFill/>
                </a:ln>
                <a:effectLst/>
                <a:cs typeface="Times New Roman" panose="02020603050405020304" pitchFamily="18" charset="0"/>
              </a:rPr>
              <a:t>.</a:t>
            </a:r>
          </a:p>
          <a:p>
            <a:pPr marR="0" lvl="0" defTabSz="914400" rtl="0" eaLnBrk="0" fontAlgn="base" latinLnBrk="0" hangingPunct="0">
              <a:spcBef>
                <a:spcPct val="0"/>
              </a:spcBef>
              <a:spcAft>
                <a:spcPts val="600"/>
              </a:spcAft>
              <a:buClrTx/>
              <a:buSzTx/>
              <a:buFont typeface="Wingdings" panose="05000000000000000000" pitchFamily="2" charset="2"/>
              <a:buChar char="ü"/>
              <a:tabLst/>
            </a:pPr>
            <a:r>
              <a:rPr kumimoji="0" lang="en-US" altLang="en-US" sz="2600" b="0" i="0" u="none" strike="noStrike" cap="none" normalizeH="0" baseline="0" err="1">
                <a:ln>
                  <a:noFill/>
                </a:ln>
                <a:effectLst/>
                <a:cs typeface="Times New Roman" panose="02020603050405020304" pitchFamily="18" charset="0"/>
              </a:rPr>
              <a:t>Nguồn</a:t>
            </a:r>
            <a:r>
              <a:rPr kumimoji="0" lang="en-US" altLang="en-US" sz="2600" b="0" i="0" u="none" strike="noStrike" cap="none" normalizeH="0" baseline="0">
                <a:ln>
                  <a:noFill/>
                </a:ln>
                <a:effectLst/>
                <a:cs typeface="Times New Roman" panose="02020603050405020304" pitchFamily="18" charset="0"/>
              </a:rPr>
              <a:t> </a:t>
            </a:r>
            <a:r>
              <a:rPr kumimoji="0" lang="en-US" altLang="en-US" sz="2600" b="0" i="0" u="none" strike="noStrike" cap="none" normalizeH="0" baseline="0" err="1">
                <a:ln>
                  <a:noFill/>
                </a:ln>
                <a:effectLst/>
                <a:cs typeface="Times New Roman" panose="02020603050405020304" pitchFamily="18" charset="0"/>
              </a:rPr>
              <a:t>vốn</a:t>
            </a:r>
            <a:r>
              <a:rPr kumimoji="0" lang="en-US" altLang="en-US" sz="2600" b="0" i="0" u="none" strike="noStrike" cap="none" normalizeH="0" baseline="0">
                <a:ln>
                  <a:noFill/>
                </a:ln>
                <a:effectLst/>
                <a:cs typeface="Times New Roman" panose="02020603050405020304" pitchFamily="18" charset="0"/>
              </a:rPr>
              <a:t> </a:t>
            </a:r>
            <a:r>
              <a:rPr kumimoji="0" lang="en-US" altLang="en-US" sz="2600" b="0" i="0" u="none" strike="noStrike" cap="none" normalizeH="0" baseline="0" err="1">
                <a:ln>
                  <a:noFill/>
                </a:ln>
                <a:effectLst/>
                <a:cs typeface="Times New Roman" panose="02020603050405020304" pitchFamily="18" charset="0"/>
              </a:rPr>
              <a:t>được</a:t>
            </a:r>
            <a:r>
              <a:rPr kumimoji="0" lang="en-US" altLang="en-US" sz="2600" b="0" i="0" u="none" strike="noStrike" cap="none" normalizeH="0" baseline="0">
                <a:ln>
                  <a:noFill/>
                </a:ln>
                <a:effectLst/>
                <a:cs typeface="Times New Roman" panose="02020603050405020304" pitchFamily="18" charset="0"/>
              </a:rPr>
              <a:t> </a:t>
            </a:r>
            <a:r>
              <a:rPr kumimoji="0" lang="en-US" altLang="en-US" sz="2600" b="0" i="0" u="none" strike="noStrike" cap="none" normalizeH="0" baseline="0" err="1">
                <a:ln>
                  <a:noFill/>
                </a:ln>
                <a:effectLst/>
                <a:cs typeface="Times New Roman" panose="02020603050405020304" pitchFamily="18" charset="0"/>
              </a:rPr>
              <a:t>xếp</a:t>
            </a:r>
            <a:r>
              <a:rPr kumimoji="0" lang="en-US" altLang="en-US" sz="2600" b="0" i="0" u="none" strike="noStrike" cap="none" normalizeH="0" baseline="0">
                <a:ln>
                  <a:noFill/>
                </a:ln>
                <a:effectLst/>
                <a:cs typeface="Times New Roman" panose="02020603050405020304" pitchFamily="18" charset="0"/>
              </a:rPr>
              <a:t> </a:t>
            </a:r>
            <a:r>
              <a:rPr kumimoji="0" lang="en-US" altLang="en-US" sz="2600" b="0" i="0" u="none" strike="noStrike" cap="none" normalizeH="0" baseline="0" err="1">
                <a:ln>
                  <a:noFill/>
                </a:ln>
                <a:effectLst/>
                <a:cs typeface="Times New Roman" panose="02020603050405020304" pitchFamily="18" charset="0"/>
              </a:rPr>
              <a:t>theo</a:t>
            </a:r>
            <a:r>
              <a:rPr kumimoji="0" lang="en-US" altLang="en-US" sz="2600" b="0" i="0" u="none" strike="noStrike" cap="none" normalizeH="0" baseline="0">
                <a:ln>
                  <a:noFill/>
                </a:ln>
                <a:effectLst/>
                <a:cs typeface="Times New Roman" panose="02020603050405020304" pitchFamily="18" charset="0"/>
              </a:rPr>
              <a:t> </a:t>
            </a:r>
            <a:r>
              <a:rPr kumimoji="0" lang="en-US" altLang="en-US" sz="2600" b="0" i="0" u="none" strike="noStrike" cap="none" normalizeH="0" baseline="0" err="1">
                <a:ln>
                  <a:noFill/>
                </a:ln>
                <a:effectLst/>
                <a:cs typeface="Times New Roman" panose="02020603050405020304" pitchFamily="18" charset="0"/>
              </a:rPr>
              <a:t>thứ</a:t>
            </a:r>
            <a:r>
              <a:rPr kumimoji="0" lang="en-US" altLang="en-US" sz="2600" b="0" i="0" u="none" strike="noStrike" cap="none" normalizeH="0" baseline="0">
                <a:ln>
                  <a:noFill/>
                </a:ln>
                <a:effectLst/>
                <a:cs typeface="Times New Roman" panose="02020603050405020304" pitchFamily="18" charset="0"/>
              </a:rPr>
              <a:t> </a:t>
            </a:r>
            <a:r>
              <a:rPr kumimoji="0" lang="en-US" altLang="en-US" sz="2600" b="0" i="0" u="none" strike="noStrike" cap="none" normalizeH="0" baseline="0" err="1">
                <a:ln>
                  <a:noFill/>
                </a:ln>
                <a:effectLst/>
                <a:cs typeface="Times New Roman" panose="02020603050405020304" pitchFamily="18" charset="0"/>
              </a:rPr>
              <a:t>tự</a:t>
            </a:r>
            <a:r>
              <a:rPr kumimoji="0" lang="en-US" altLang="en-US" sz="2600" b="0" i="0" u="none" strike="noStrike" cap="none" normalizeH="0" baseline="0">
                <a:ln>
                  <a:noFill/>
                </a:ln>
                <a:effectLst/>
                <a:cs typeface="Times New Roman" panose="02020603050405020304" pitchFamily="18" charset="0"/>
              </a:rPr>
              <a:t> </a:t>
            </a:r>
            <a:r>
              <a:rPr lang="en-US" altLang="en-US" sz="2600" err="1">
                <a:cs typeface="Times New Roman" panose="02020603050405020304" pitchFamily="18" charset="0"/>
              </a:rPr>
              <a:t>ưu</a:t>
            </a:r>
            <a:r>
              <a:rPr lang="en-US" altLang="en-US" sz="2600">
                <a:cs typeface="Times New Roman" panose="02020603050405020304" pitchFamily="18" charset="0"/>
              </a:rPr>
              <a:t> </a:t>
            </a:r>
            <a:r>
              <a:rPr lang="en-US" altLang="en-US" sz="2600" err="1">
                <a:cs typeface="Times New Roman" panose="02020603050405020304" pitchFamily="18" charset="0"/>
              </a:rPr>
              <a:t>tiên</a:t>
            </a:r>
            <a:r>
              <a:rPr lang="en-US" altLang="en-US" sz="2600">
                <a:cs typeface="Times New Roman" panose="02020603050405020304" pitchFamily="18" charset="0"/>
              </a:rPr>
              <a:t> </a:t>
            </a:r>
            <a:r>
              <a:rPr lang="en-US" altLang="en-US" sz="2600" err="1">
                <a:cs typeface="Times New Roman" panose="02020603050405020304" pitchFamily="18" charset="0"/>
              </a:rPr>
              <a:t>thanh</a:t>
            </a:r>
            <a:r>
              <a:rPr lang="en-US" altLang="en-US" sz="2600">
                <a:cs typeface="Times New Roman" panose="02020603050405020304" pitchFamily="18" charset="0"/>
              </a:rPr>
              <a:t> </a:t>
            </a:r>
            <a:r>
              <a:rPr lang="en-US" altLang="en-US" sz="2600" err="1">
                <a:cs typeface="Times New Roman" panose="02020603050405020304" pitchFamily="18" charset="0"/>
              </a:rPr>
              <a:t>toán</a:t>
            </a:r>
            <a:r>
              <a:rPr lang="en-US" altLang="en-US" sz="2600">
                <a:cs typeface="Times New Roman" panose="02020603050405020304" pitchFamily="18" charset="0"/>
              </a:rPr>
              <a:t> </a:t>
            </a:r>
            <a:r>
              <a:rPr lang="en-US" altLang="en-US" sz="2600" err="1">
                <a:cs typeface="Times New Roman" panose="02020603050405020304" pitchFamily="18" charset="0"/>
              </a:rPr>
              <a:t>giảm</a:t>
            </a:r>
            <a:r>
              <a:rPr lang="en-US" altLang="en-US" sz="2600">
                <a:cs typeface="Times New Roman" panose="02020603050405020304" pitchFamily="18" charset="0"/>
              </a:rPr>
              <a:t> </a:t>
            </a:r>
            <a:r>
              <a:rPr lang="en-US" altLang="en-US" sz="2600" err="1">
                <a:cs typeface="Times New Roman" panose="02020603050405020304" pitchFamily="18" charset="0"/>
              </a:rPr>
              <a:t>dần</a:t>
            </a:r>
            <a:r>
              <a:rPr kumimoji="0" lang="en-US" altLang="en-US" sz="2600" b="0" i="0" u="none" strike="noStrike" cap="none" normalizeH="0" baseline="0">
                <a:ln>
                  <a:noFill/>
                </a:ln>
                <a:effectLst/>
                <a:cs typeface="Times New Roman" panose="02020603050405020304" pitchFamily="18" charset="0"/>
              </a:rPr>
              <a:t>, </a:t>
            </a:r>
            <a:r>
              <a:rPr kumimoji="0" lang="en-US" altLang="en-US" sz="2600" b="0" i="0" u="none" strike="noStrike" cap="none" normalizeH="0" baseline="0" err="1">
                <a:ln>
                  <a:noFill/>
                </a:ln>
                <a:effectLst/>
                <a:cs typeface="Times New Roman" panose="02020603050405020304" pitchFamily="18" charset="0"/>
              </a:rPr>
              <a:t>phản</a:t>
            </a:r>
            <a:r>
              <a:rPr kumimoji="0" lang="en-US" altLang="en-US" sz="2600" b="0" i="0" u="none" strike="noStrike" cap="none" normalizeH="0" baseline="0">
                <a:ln>
                  <a:noFill/>
                </a:ln>
                <a:effectLst/>
                <a:cs typeface="Times New Roman" panose="02020603050405020304" pitchFamily="18" charset="0"/>
              </a:rPr>
              <a:t> </a:t>
            </a:r>
            <a:r>
              <a:rPr kumimoji="0" lang="en-US" altLang="en-US" sz="2600" b="0" i="0" u="none" strike="noStrike" cap="none" normalizeH="0" baseline="0" err="1">
                <a:ln>
                  <a:noFill/>
                </a:ln>
                <a:effectLst/>
                <a:cs typeface="Times New Roman" panose="02020603050405020304" pitchFamily="18" charset="0"/>
              </a:rPr>
              <a:t>ánh</a:t>
            </a:r>
            <a:r>
              <a:rPr kumimoji="0" lang="en-US" altLang="en-US" sz="2600" b="0" i="0" u="none" strike="noStrike" cap="none" normalizeH="0" baseline="0">
                <a:ln>
                  <a:noFill/>
                </a:ln>
                <a:effectLst/>
                <a:cs typeface="Times New Roman" panose="02020603050405020304" pitchFamily="18" charset="0"/>
              </a:rPr>
              <a:t> </a:t>
            </a:r>
            <a:r>
              <a:rPr kumimoji="0" lang="en-US" altLang="en-US" sz="2600" b="0" i="0" u="none" strike="noStrike" cap="none" normalizeH="0" baseline="0" err="1">
                <a:ln>
                  <a:noFill/>
                </a:ln>
                <a:effectLst/>
                <a:cs typeface="Times New Roman" panose="02020603050405020304" pitchFamily="18" charset="0"/>
              </a:rPr>
              <a:t>thời</a:t>
            </a:r>
            <a:r>
              <a:rPr kumimoji="0" lang="en-US" altLang="en-US" sz="2600" b="0" i="0" u="none" strike="noStrike" cap="none" normalizeH="0" baseline="0">
                <a:ln>
                  <a:noFill/>
                </a:ln>
                <a:effectLst/>
                <a:cs typeface="Times New Roman" panose="02020603050405020304" pitchFamily="18" charset="0"/>
              </a:rPr>
              <a:t> </a:t>
            </a:r>
            <a:r>
              <a:rPr kumimoji="0" lang="en-US" altLang="en-US" sz="2600" b="0" i="0" u="none" strike="noStrike" cap="none" normalizeH="0" baseline="0" err="1">
                <a:ln>
                  <a:noFill/>
                </a:ln>
                <a:effectLst/>
                <a:cs typeface="Times New Roman" panose="02020603050405020304" pitchFamily="18" charset="0"/>
              </a:rPr>
              <a:t>gian</a:t>
            </a:r>
            <a:r>
              <a:rPr kumimoji="0" lang="en-US" altLang="en-US" sz="2600" b="0" i="0" u="none" strike="noStrike" cap="none" normalizeH="0" baseline="0">
                <a:ln>
                  <a:noFill/>
                </a:ln>
                <a:effectLst/>
                <a:cs typeface="Times New Roman" panose="02020603050405020304" pitchFamily="18" charset="0"/>
              </a:rPr>
              <a:t> </a:t>
            </a:r>
            <a:r>
              <a:rPr kumimoji="0" lang="en-US" altLang="en-US" sz="2600" b="0" i="0" u="none" strike="noStrike" cap="none" normalizeH="0" baseline="0" err="1">
                <a:ln>
                  <a:noFill/>
                </a:ln>
                <a:effectLst/>
                <a:cs typeface="Times New Roman" panose="02020603050405020304" pitchFamily="18" charset="0"/>
              </a:rPr>
              <a:t>đáo</a:t>
            </a:r>
            <a:r>
              <a:rPr kumimoji="0" lang="en-US" altLang="en-US" sz="2600" b="0" i="0" u="none" strike="noStrike" cap="none" normalizeH="0" baseline="0">
                <a:ln>
                  <a:noFill/>
                </a:ln>
                <a:effectLst/>
                <a:cs typeface="Times New Roman" panose="02020603050405020304" pitchFamily="18" charset="0"/>
              </a:rPr>
              <a:t> </a:t>
            </a:r>
            <a:r>
              <a:rPr kumimoji="0" lang="en-US" altLang="en-US" sz="2600" b="0" i="0" u="none" strike="noStrike" cap="none" normalizeH="0" baseline="0" err="1">
                <a:ln>
                  <a:noFill/>
                </a:ln>
                <a:effectLst/>
                <a:cs typeface="Times New Roman" panose="02020603050405020304" pitchFamily="18" charset="0"/>
              </a:rPr>
              <a:t>hạn</a:t>
            </a:r>
            <a:r>
              <a:rPr kumimoji="0" lang="en-US" altLang="en-US" sz="2600" b="0" i="0" u="none" strike="noStrike" cap="none" normalizeH="0" baseline="0">
                <a:ln>
                  <a:noFill/>
                </a:ln>
                <a:effectLst/>
                <a:cs typeface="Times New Roman" panose="02020603050405020304" pitchFamily="18" charset="0"/>
              </a:rPr>
              <a:t> </a:t>
            </a:r>
            <a:r>
              <a:rPr kumimoji="0" lang="en-US" altLang="en-US" sz="2600" b="0" i="0" u="none" strike="noStrike" cap="none" normalizeH="0" baseline="0" err="1">
                <a:ln>
                  <a:noFill/>
                </a:ln>
                <a:effectLst/>
                <a:cs typeface="Times New Roman" panose="02020603050405020304" pitchFamily="18" charset="0"/>
              </a:rPr>
              <a:t>hoặc</a:t>
            </a:r>
            <a:r>
              <a:rPr kumimoji="0" lang="en-US" altLang="en-US" sz="2600" b="0" i="0" u="none" strike="noStrike" cap="none" normalizeH="0" baseline="0">
                <a:ln>
                  <a:noFill/>
                </a:ln>
                <a:effectLst/>
                <a:cs typeface="Times New Roman" panose="02020603050405020304" pitchFamily="18" charset="0"/>
              </a:rPr>
              <a:t> </a:t>
            </a:r>
            <a:r>
              <a:rPr kumimoji="0" lang="en-US" altLang="en-US" sz="2600" b="0" i="0" u="none" strike="noStrike" cap="none" normalizeH="0" baseline="0" err="1">
                <a:ln>
                  <a:noFill/>
                </a:ln>
                <a:effectLst/>
                <a:cs typeface="Times New Roman" panose="02020603050405020304" pitchFamily="18" charset="0"/>
              </a:rPr>
              <a:t>kỳ</a:t>
            </a:r>
            <a:r>
              <a:rPr kumimoji="0" lang="en-US" altLang="en-US" sz="2600" b="0" i="0" u="none" strike="noStrike" cap="none" normalizeH="0" baseline="0">
                <a:ln>
                  <a:noFill/>
                </a:ln>
                <a:effectLst/>
                <a:cs typeface="Times New Roman" panose="02020603050405020304" pitchFamily="18" charset="0"/>
              </a:rPr>
              <a:t> </a:t>
            </a:r>
            <a:r>
              <a:rPr kumimoji="0" lang="en-US" altLang="en-US" sz="2600" b="0" i="0" u="none" strike="noStrike" cap="none" normalizeH="0" baseline="0" err="1">
                <a:ln>
                  <a:noFill/>
                </a:ln>
                <a:effectLst/>
                <a:cs typeface="Times New Roman" panose="02020603050405020304" pitchFamily="18" charset="0"/>
              </a:rPr>
              <a:t>hạn</a:t>
            </a:r>
            <a:r>
              <a:rPr kumimoji="0" lang="en-US" altLang="en-US" sz="2600" b="0" i="0" u="none" strike="noStrike" cap="none" normalizeH="0" baseline="0">
                <a:ln>
                  <a:noFill/>
                </a:ln>
                <a:effectLst/>
                <a:cs typeface="Times New Roman" panose="02020603050405020304" pitchFamily="18" charset="0"/>
              </a:rPr>
              <a:t> </a:t>
            </a:r>
            <a:r>
              <a:rPr kumimoji="0" lang="en-US" altLang="en-US" sz="2600" b="0" i="0" u="none" strike="noStrike" cap="none" normalizeH="0" baseline="0" err="1">
                <a:ln>
                  <a:noFill/>
                </a:ln>
                <a:effectLst/>
                <a:cs typeface="Times New Roman" panose="02020603050405020304" pitchFamily="18" charset="0"/>
              </a:rPr>
              <a:t>thanh</a:t>
            </a:r>
            <a:r>
              <a:rPr kumimoji="0" lang="en-US" altLang="en-US" sz="2600" b="0" i="0" u="none" strike="noStrike" cap="none" normalizeH="0" baseline="0">
                <a:ln>
                  <a:noFill/>
                </a:ln>
                <a:effectLst/>
                <a:cs typeface="Times New Roman" panose="02020603050405020304" pitchFamily="18" charset="0"/>
              </a:rPr>
              <a:t> </a:t>
            </a:r>
            <a:r>
              <a:rPr kumimoji="0" lang="en-US" altLang="en-US" sz="2600" b="0" i="0" u="none" strike="noStrike" cap="none" normalizeH="0" baseline="0" err="1">
                <a:ln>
                  <a:noFill/>
                </a:ln>
                <a:effectLst/>
                <a:cs typeface="Times New Roman" panose="02020603050405020304" pitchFamily="18" charset="0"/>
              </a:rPr>
              <a:t>toán</a:t>
            </a:r>
            <a:r>
              <a:rPr kumimoji="0" lang="en-US" altLang="en-US" sz="2600" b="0" i="0" u="none" strike="noStrike" cap="none" normalizeH="0" baseline="0">
                <a:ln>
                  <a:noFill/>
                </a:ln>
                <a:effectLst/>
                <a:cs typeface="Times New Roman" panose="02020603050405020304" pitchFamily="18" charset="0"/>
              </a:rPr>
              <a:t>.</a:t>
            </a:r>
          </a:p>
          <a:p>
            <a:pPr marR="0" lvl="0" defTabSz="914400" rtl="0" eaLnBrk="0" fontAlgn="base" latinLnBrk="0" hangingPunct="0">
              <a:spcBef>
                <a:spcPct val="0"/>
              </a:spcBef>
              <a:spcAft>
                <a:spcPts val="600"/>
              </a:spcAft>
              <a:buClrTx/>
              <a:buSzTx/>
              <a:buFont typeface="Wingdings" panose="05000000000000000000" pitchFamily="2" charset="2"/>
              <a:buChar char="ü"/>
              <a:tabLst/>
            </a:pPr>
            <a:r>
              <a:rPr kumimoji="0" lang="en-US" altLang="en-US" sz="2600" b="0" i="0" u="none" strike="noStrike" cap="none" normalizeH="0" baseline="0" err="1">
                <a:ln>
                  <a:noFill/>
                </a:ln>
                <a:effectLst/>
                <a:cs typeface="Times New Roman" panose="02020603050405020304" pitchFamily="18" charset="0"/>
              </a:rPr>
              <a:t>Nguồn</a:t>
            </a:r>
            <a:r>
              <a:rPr kumimoji="0" lang="en-US" altLang="en-US" sz="2600" b="0" i="0" u="none" strike="noStrike" cap="none" normalizeH="0" baseline="0">
                <a:ln>
                  <a:noFill/>
                </a:ln>
                <a:effectLst/>
                <a:cs typeface="Times New Roman" panose="02020603050405020304" pitchFamily="18" charset="0"/>
              </a:rPr>
              <a:t> </a:t>
            </a:r>
            <a:r>
              <a:rPr kumimoji="0" lang="en-US" altLang="en-US" sz="2600" b="0" i="0" u="none" strike="noStrike" cap="none" normalizeH="0" baseline="0" err="1">
                <a:ln>
                  <a:noFill/>
                </a:ln>
                <a:effectLst/>
                <a:cs typeface="Times New Roman" panose="02020603050405020304" pitchFamily="18" charset="0"/>
              </a:rPr>
              <a:t>vốn</a:t>
            </a:r>
            <a:r>
              <a:rPr kumimoji="0" lang="en-US" altLang="en-US" sz="2600" b="0" i="0" u="none" strike="noStrike" cap="none" normalizeH="0" baseline="0">
                <a:ln>
                  <a:noFill/>
                </a:ln>
                <a:effectLst/>
                <a:cs typeface="Times New Roman" panose="02020603050405020304" pitchFamily="18" charset="0"/>
              </a:rPr>
              <a:t> </a:t>
            </a:r>
            <a:r>
              <a:rPr kumimoji="0" lang="en-US" altLang="en-US" sz="2600" b="0" i="0" u="none" strike="noStrike" cap="none" normalizeH="0" baseline="0" err="1">
                <a:ln>
                  <a:noFill/>
                </a:ln>
                <a:effectLst/>
                <a:cs typeface="Times New Roman" panose="02020603050405020304" pitchFamily="18" charset="0"/>
              </a:rPr>
              <a:t>thường</a:t>
            </a:r>
            <a:r>
              <a:rPr kumimoji="0" lang="en-US" altLang="en-US" sz="2600" b="0" i="0" u="none" strike="noStrike" cap="none" normalizeH="0" baseline="0">
                <a:ln>
                  <a:noFill/>
                </a:ln>
                <a:effectLst/>
                <a:cs typeface="Times New Roman" panose="02020603050405020304" pitchFamily="18" charset="0"/>
              </a:rPr>
              <a:t> </a:t>
            </a:r>
            <a:r>
              <a:rPr kumimoji="0" lang="en-US" altLang="en-US" sz="2600" b="0" i="0" u="none" strike="noStrike" cap="none" normalizeH="0" baseline="0" err="1">
                <a:ln>
                  <a:noFill/>
                </a:ln>
                <a:effectLst/>
                <a:cs typeface="Times New Roman" panose="02020603050405020304" pitchFamily="18" charset="0"/>
              </a:rPr>
              <a:t>được</a:t>
            </a:r>
            <a:r>
              <a:rPr kumimoji="0" lang="en-US" altLang="en-US" sz="2600" b="0" i="0" u="none" strike="noStrike" cap="none" normalizeH="0" baseline="0">
                <a:ln>
                  <a:noFill/>
                </a:ln>
                <a:effectLst/>
                <a:cs typeface="Times New Roman" panose="02020603050405020304" pitchFamily="18" charset="0"/>
              </a:rPr>
              <a:t> chia </a:t>
            </a:r>
            <a:r>
              <a:rPr kumimoji="0" lang="en-US" altLang="en-US" sz="2600" b="0" i="0" u="none" strike="noStrike" cap="none" normalizeH="0" baseline="0" err="1">
                <a:ln>
                  <a:noFill/>
                </a:ln>
                <a:effectLst/>
                <a:cs typeface="Times New Roman" panose="02020603050405020304" pitchFamily="18" charset="0"/>
              </a:rPr>
              <a:t>thành</a:t>
            </a:r>
            <a:r>
              <a:rPr kumimoji="0" lang="en-US" altLang="en-US" sz="2600" b="0" i="0" u="none" strike="noStrike" cap="none" normalizeH="0" baseline="0">
                <a:ln>
                  <a:noFill/>
                </a:ln>
                <a:effectLst/>
                <a:cs typeface="Times New Roman" panose="02020603050405020304" pitchFamily="18" charset="0"/>
              </a:rPr>
              <a:t> </a:t>
            </a:r>
            <a:r>
              <a:rPr kumimoji="0" lang="en-US" altLang="en-US" sz="2600" b="1" i="0" u="none" strike="noStrike" cap="none" normalizeH="0" baseline="0" err="1">
                <a:ln>
                  <a:noFill/>
                </a:ln>
                <a:effectLst/>
                <a:cs typeface="Times New Roman" panose="02020603050405020304" pitchFamily="18" charset="0"/>
              </a:rPr>
              <a:t>Nợ</a:t>
            </a:r>
            <a:r>
              <a:rPr kumimoji="0" lang="en-US" altLang="en-US" sz="2600" b="1" i="0" u="none" strike="noStrike" cap="none" normalizeH="0" baseline="0">
                <a:ln>
                  <a:noFill/>
                </a:ln>
                <a:effectLst/>
                <a:cs typeface="Times New Roman" panose="02020603050405020304" pitchFamily="18" charset="0"/>
              </a:rPr>
              <a:t> </a:t>
            </a:r>
            <a:r>
              <a:rPr kumimoji="0" lang="en-US" altLang="en-US" sz="2600" b="1" i="0" u="none" strike="noStrike" cap="none" normalizeH="0" baseline="0" err="1">
                <a:ln>
                  <a:noFill/>
                </a:ln>
                <a:effectLst/>
                <a:cs typeface="Times New Roman" panose="02020603050405020304" pitchFamily="18" charset="0"/>
              </a:rPr>
              <a:t>phải</a:t>
            </a:r>
            <a:r>
              <a:rPr kumimoji="0" lang="en-US" altLang="en-US" sz="2600" b="1" i="0" u="none" strike="noStrike" cap="none" normalizeH="0" baseline="0">
                <a:ln>
                  <a:noFill/>
                </a:ln>
                <a:effectLst/>
                <a:cs typeface="Times New Roman" panose="02020603050405020304" pitchFamily="18" charset="0"/>
              </a:rPr>
              <a:t> </a:t>
            </a:r>
            <a:r>
              <a:rPr kumimoji="0" lang="en-US" altLang="en-US" sz="2600" b="1" i="0" u="none" strike="noStrike" cap="none" normalizeH="0" baseline="0" err="1">
                <a:ln>
                  <a:noFill/>
                </a:ln>
                <a:effectLst/>
                <a:cs typeface="Times New Roman" panose="02020603050405020304" pitchFamily="18" charset="0"/>
              </a:rPr>
              <a:t>trả</a:t>
            </a:r>
            <a:r>
              <a:rPr kumimoji="0" lang="en-US" altLang="en-US" sz="2600" b="0" i="0" u="none" strike="noStrike" cap="none" normalizeH="0" baseline="0">
                <a:ln>
                  <a:noFill/>
                </a:ln>
                <a:effectLst/>
                <a:cs typeface="Times New Roman" panose="02020603050405020304" pitchFamily="18" charset="0"/>
              </a:rPr>
              <a:t> (bao </a:t>
            </a:r>
            <a:r>
              <a:rPr kumimoji="0" lang="en-US" altLang="en-US" sz="2600" b="0" i="0" u="none" strike="noStrike" cap="none" normalizeH="0" baseline="0" err="1">
                <a:ln>
                  <a:noFill/>
                </a:ln>
                <a:effectLst/>
                <a:cs typeface="Times New Roman" panose="02020603050405020304" pitchFamily="18" charset="0"/>
              </a:rPr>
              <a:t>gồm</a:t>
            </a:r>
            <a:r>
              <a:rPr kumimoji="0" lang="en-US" altLang="en-US" sz="2600" b="0" i="0" u="none" strike="noStrike" cap="none" normalizeH="0" baseline="0">
                <a:ln>
                  <a:noFill/>
                </a:ln>
                <a:effectLst/>
                <a:cs typeface="Times New Roman" panose="02020603050405020304" pitchFamily="18" charset="0"/>
              </a:rPr>
              <a:t> </a:t>
            </a:r>
            <a:r>
              <a:rPr kumimoji="0" lang="en-US" altLang="en-US" sz="2600" b="0" i="0" u="none" strike="noStrike" cap="none" normalizeH="0" baseline="0" err="1">
                <a:ln>
                  <a:noFill/>
                </a:ln>
                <a:effectLst/>
                <a:cs typeface="Times New Roman" panose="02020603050405020304" pitchFamily="18" charset="0"/>
              </a:rPr>
              <a:t>nợ</a:t>
            </a:r>
            <a:r>
              <a:rPr kumimoji="0" lang="en-US" altLang="en-US" sz="2600" b="0" i="0" u="none" strike="noStrike" cap="none" normalizeH="0" baseline="0">
                <a:ln>
                  <a:noFill/>
                </a:ln>
                <a:effectLst/>
                <a:cs typeface="Times New Roman" panose="02020603050405020304" pitchFamily="18" charset="0"/>
              </a:rPr>
              <a:t> </a:t>
            </a:r>
            <a:r>
              <a:rPr kumimoji="0" lang="en-US" altLang="en-US" sz="2600" b="0" i="0" u="none" strike="noStrike" cap="none" normalizeH="0" baseline="0" err="1">
                <a:ln>
                  <a:noFill/>
                </a:ln>
                <a:effectLst/>
                <a:cs typeface="Times New Roman" panose="02020603050405020304" pitchFamily="18" charset="0"/>
              </a:rPr>
              <a:t>ngắn</a:t>
            </a:r>
            <a:r>
              <a:rPr kumimoji="0" lang="en-US" altLang="en-US" sz="2600" b="0" i="0" u="none" strike="noStrike" cap="none" normalizeH="0" baseline="0">
                <a:ln>
                  <a:noFill/>
                </a:ln>
                <a:effectLst/>
                <a:cs typeface="Times New Roman" panose="02020603050405020304" pitchFamily="18" charset="0"/>
              </a:rPr>
              <a:t> </a:t>
            </a:r>
            <a:r>
              <a:rPr kumimoji="0" lang="en-US" altLang="en-US" sz="2600" b="0" i="0" u="none" strike="noStrike" cap="none" normalizeH="0" baseline="0" err="1">
                <a:ln>
                  <a:noFill/>
                </a:ln>
                <a:effectLst/>
                <a:cs typeface="Times New Roman" panose="02020603050405020304" pitchFamily="18" charset="0"/>
              </a:rPr>
              <a:t>hạn</a:t>
            </a:r>
            <a:r>
              <a:rPr kumimoji="0" lang="en-US" altLang="en-US" sz="2600" b="0" i="0" u="none" strike="noStrike" cap="none" normalizeH="0" baseline="0">
                <a:ln>
                  <a:noFill/>
                </a:ln>
                <a:effectLst/>
                <a:cs typeface="Times New Roman" panose="02020603050405020304" pitchFamily="18" charset="0"/>
              </a:rPr>
              <a:t> </a:t>
            </a:r>
            <a:r>
              <a:rPr kumimoji="0" lang="en-US" altLang="en-US" sz="2600" b="0" i="0" u="none" strike="noStrike" cap="none" normalizeH="0" baseline="0" err="1">
                <a:ln>
                  <a:noFill/>
                </a:ln>
                <a:effectLst/>
                <a:cs typeface="Times New Roman" panose="02020603050405020304" pitchFamily="18" charset="0"/>
              </a:rPr>
              <a:t>và</a:t>
            </a:r>
            <a:r>
              <a:rPr kumimoji="0" lang="en-US" altLang="en-US" sz="2600" b="0" i="0" u="none" strike="noStrike" cap="none" normalizeH="0" baseline="0">
                <a:ln>
                  <a:noFill/>
                </a:ln>
                <a:effectLst/>
                <a:cs typeface="Times New Roman" panose="02020603050405020304" pitchFamily="18" charset="0"/>
              </a:rPr>
              <a:t> </a:t>
            </a:r>
            <a:r>
              <a:rPr kumimoji="0" lang="en-US" altLang="en-US" sz="2600" b="0" i="0" u="none" strike="noStrike" cap="none" normalizeH="0" baseline="0" err="1">
                <a:ln>
                  <a:noFill/>
                </a:ln>
                <a:effectLst/>
                <a:cs typeface="Times New Roman" panose="02020603050405020304" pitchFamily="18" charset="0"/>
              </a:rPr>
              <a:t>nợ</a:t>
            </a:r>
            <a:r>
              <a:rPr kumimoji="0" lang="en-US" altLang="en-US" sz="2600" b="0" i="0" u="none" strike="noStrike" cap="none" normalizeH="0" baseline="0">
                <a:ln>
                  <a:noFill/>
                </a:ln>
                <a:effectLst/>
                <a:cs typeface="Times New Roman" panose="02020603050405020304" pitchFamily="18" charset="0"/>
              </a:rPr>
              <a:t> </a:t>
            </a:r>
            <a:r>
              <a:rPr kumimoji="0" lang="en-US" altLang="en-US" sz="2600" b="0" i="0" u="none" strike="noStrike" cap="none" normalizeH="0" baseline="0" err="1">
                <a:ln>
                  <a:noFill/>
                </a:ln>
                <a:effectLst/>
                <a:cs typeface="Times New Roman" panose="02020603050405020304" pitchFamily="18" charset="0"/>
              </a:rPr>
              <a:t>dài</a:t>
            </a:r>
            <a:r>
              <a:rPr kumimoji="0" lang="en-US" altLang="en-US" sz="2600" b="0" i="0" u="none" strike="noStrike" cap="none" normalizeH="0" baseline="0">
                <a:ln>
                  <a:noFill/>
                </a:ln>
                <a:effectLst/>
                <a:cs typeface="Times New Roman" panose="02020603050405020304" pitchFamily="18" charset="0"/>
              </a:rPr>
              <a:t> </a:t>
            </a:r>
            <a:r>
              <a:rPr kumimoji="0" lang="en-US" altLang="en-US" sz="2600" b="0" i="0" u="none" strike="noStrike" cap="none" normalizeH="0" baseline="0" err="1">
                <a:ln>
                  <a:noFill/>
                </a:ln>
                <a:effectLst/>
                <a:cs typeface="Times New Roman" panose="02020603050405020304" pitchFamily="18" charset="0"/>
              </a:rPr>
              <a:t>hạn</a:t>
            </a:r>
            <a:r>
              <a:rPr kumimoji="0" lang="en-US" altLang="en-US" sz="2600" b="0" i="0" u="none" strike="noStrike" cap="none" normalizeH="0" baseline="0">
                <a:ln>
                  <a:noFill/>
                </a:ln>
                <a:effectLst/>
                <a:cs typeface="Times New Roman" panose="02020603050405020304" pitchFamily="18" charset="0"/>
              </a:rPr>
              <a:t>) </a:t>
            </a:r>
            <a:r>
              <a:rPr kumimoji="0" lang="en-US" altLang="en-US" sz="2600" b="0" i="0" u="none" strike="noStrike" cap="none" normalizeH="0" baseline="0" err="1">
                <a:ln>
                  <a:noFill/>
                </a:ln>
                <a:effectLst/>
                <a:cs typeface="Times New Roman" panose="02020603050405020304" pitchFamily="18" charset="0"/>
              </a:rPr>
              <a:t>và</a:t>
            </a:r>
            <a:r>
              <a:rPr kumimoji="0" lang="en-US" altLang="en-US" sz="2600" b="0" i="0" u="none" strike="noStrike" cap="none" normalizeH="0" baseline="0">
                <a:ln>
                  <a:noFill/>
                </a:ln>
                <a:effectLst/>
                <a:cs typeface="Times New Roman" panose="02020603050405020304" pitchFamily="18" charset="0"/>
              </a:rPr>
              <a:t> </a:t>
            </a:r>
            <a:r>
              <a:rPr kumimoji="0" lang="en-US" altLang="en-US" sz="2600" b="1" i="0" u="none" strike="noStrike" cap="none" normalizeH="0" baseline="0" err="1">
                <a:ln>
                  <a:noFill/>
                </a:ln>
                <a:effectLst/>
                <a:cs typeface="Times New Roman" panose="02020603050405020304" pitchFamily="18" charset="0"/>
              </a:rPr>
              <a:t>Vốn</a:t>
            </a:r>
            <a:r>
              <a:rPr kumimoji="0" lang="en-US" altLang="en-US" sz="2600" b="1" i="0" u="none" strike="noStrike" cap="none" normalizeH="0" baseline="0">
                <a:ln>
                  <a:noFill/>
                </a:ln>
                <a:effectLst/>
                <a:cs typeface="Times New Roman" panose="02020603050405020304" pitchFamily="18" charset="0"/>
              </a:rPr>
              <a:t> </a:t>
            </a:r>
            <a:r>
              <a:rPr kumimoji="0" lang="en-US" altLang="en-US" sz="2600" b="1" i="0" u="none" strike="noStrike" cap="none" normalizeH="0" baseline="0" err="1">
                <a:ln>
                  <a:noFill/>
                </a:ln>
                <a:effectLst/>
                <a:cs typeface="Times New Roman" panose="02020603050405020304" pitchFamily="18" charset="0"/>
              </a:rPr>
              <a:t>chủ</a:t>
            </a:r>
            <a:r>
              <a:rPr kumimoji="0" lang="en-US" altLang="en-US" sz="2600" b="1" i="0" u="none" strike="noStrike" cap="none" normalizeH="0" baseline="0">
                <a:ln>
                  <a:noFill/>
                </a:ln>
                <a:effectLst/>
                <a:cs typeface="Times New Roman" panose="02020603050405020304" pitchFamily="18" charset="0"/>
              </a:rPr>
              <a:t> </a:t>
            </a:r>
            <a:r>
              <a:rPr kumimoji="0" lang="en-US" altLang="en-US" sz="2600" b="1" i="0" u="none" strike="noStrike" cap="none" normalizeH="0" baseline="0" err="1">
                <a:ln>
                  <a:noFill/>
                </a:ln>
                <a:effectLst/>
                <a:cs typeface="Times New Roman" panose="02020603050405020304" pitchFamily="18" charset="0"/>
              </a:rPr>
              <a:t>sở</a:t>
            </a:r>
            <a:r>
              <a:rPr kumimoji="0" lang="en-US" altLang="en-US" sz="2600" b="1" i="0" u="none" strike="noStrike" cap="none" normalizeH="0" baseline="0">
                <a:ln>
                  <a:noFill/>
                </a:ln>
                <a:effectLst/>
                <a:cs typeface="Times New Roman" panose="02020603050405020304" pitchFamily="18" charset="0"/>
              </a:rPr>
              <a:t> </a:t>
            </a:r>
            <a:r>
              <a:rPr kumimoji="0" lang="en-US" altLang="en-US" sz="2600" b="1" i="0" u="none" strike="noStrike" cap="none" normalizeH="0" baseline="0" err="1">
                <a:ln>
                  <a:noFill/>
                </a:ln>
                <a:effectLst/>
                <a:cs typeface="Times New Roman" panose="02020603050405020304" pitchFamily="18" charset="0"/>
              </a:rPr>
              <a:t>hữu</a:t>
            </a:r>
            <a:r>
              <a:rPr kumimoji="0" lang="en-US" altLang="en-US" sz="2600" b="0" i="0" u="none" strike="noStrike" cap="none" normalizeH="0" baseline="0">
                <a:ln>
                  <a:noFill/>
                </a:ln>
                <a:effectLst/>
                <a:cs typeface="Times New Roman" panose="02020603050405020304" pitchFamily="18" charset="0"/>
              </a:rPr>
              <a:t>.</a:t>
            </a:r>
          </a:p>
          <a:p>
            <a:pPr marR="0" lvl="0" defTabSz="914400" rtl="0" eaLnBrk="0" fontAlgn="base" latinLnBrk="0" hangingPunct="0">
              <a:spcBef>
                <a:spcPct val="0"/>
              </a:spcBef>
              <a:spcAft>
                <a:spcPts val="600"/>
              </a:spcAft>
              <a:buClrTx/>
              <a:buSzTx/>
              <a:buFont typeface="Wingdings" panose="05000000000000000000" pitchFamily="2" charset="2"/>
              <a:buChar char="ü"/>
              <a:tabLst/>
            </a:pPr>
            <a:r>
              <a:rPr kumimoji="0" lang="en-US" altLang="en-US" sz="2600" b="0" i="0" u="none" strike="noStrike" cap="none" normalizeH="0" baseline="0" err="1">
                <a:ln>
                  <a:noFill/>
                </a:ln>
                <a:effectLst/>
                <a:cs typeface="Times New Roman" panose="02020603050405020304" pitchFamily="18" charset="0"/>
              </a:rPr>
              <a:t>Tại</a:t>
            </a:r>
            <a:r>
              <a:rPr kumimoji="0" lang="en-US" altLang="en-US" sz="2600" b="0" i="0" u="none" strike="noStrike" cap="none" normalizeH="0" baseline="0">
                <a:ln>
                  <a:noFill/>
                </a:ln>
                <a:effectLst/>
                <a:cs typeface="Times New Roman" panose="02020603050405020304" pitchFamily="18" charset="0"/>
              </a:rPr>
              <a:t> </a:t>
            </a:r>
            <a:r>
              <a:rPr kumimoji="0" lang="en-US" altLang="en-US" sz="2600" b="0" i="0" u="none" strike="noStrike" cap="none" normalizeH="0" baseline="0" err="1">
                <a:ln>
                  <a:noFill/>
                </a:ln>
                <a:effectLst/>
                <a:cs typeface="Times New Roman" panose="02020603050405020304" pitchFamily="18" charset="0"/>
              </a:rPr>
              <a:t>bất</a:t>
            </a:r>
            <a:r>
              <a:rPr kumimoji="0" lang="en-US" altLang="en-US" sz="2600" b="0" i="0" u="none" strike="noStrike" cap="none" normalizeH="0" baseline="0">
                <a:ln>
                  <a:noFill/>
                </a:ln>
                <a:effectLst/>
                <a:cs typeface="Times New Roman" panose="02020603050405020304" pitchFamily="18" charset="0"/>
              </a:rPr>
              <a:t> </a:t>
            </a:r>
            <a:r>
              <a:rPr kumimoji="0" lang="en-US" altLang="en-US" sz="2600" b="0" i="0" u="none" strike="noStrike" cap="none" normalizeH="0" baseline="0" err="1">
                <a:ln>
                  <a:noFill/>
                </a:ln>
                <a:effectLst/>
                <a:cs typeface="Times New Roman" panose="02020603050405020304" pitchFamily="18" charset="0"/>
              </a:rPr>
              <a:t>kỳ</a:t>
            </a:r>
            <a:r>
              <a:rPr kumimoji="0" lang="en-US" altLang="en-US" sz="2600" b="0" i="0" u="none" strike="noStrike" cap="none" normalizeH="0" baseline="0">
                <a:ln>
                  <a:noFill/>
                </a:ln>
                <a:effectLst/>
                <a:cs typeface="Times New Roman" panose="02020603050405020304" pitchFamily="18" charset="0"/>
              </a:rPr>
              <a:t> </a:t>
            </a:r>
            <a:r>
              <a:rPr kumimoji="0" lang="en-US" altLang="en-US" sz="2600" b="0" i="0" u="none" strike="noStrike" cap="none" normalizeH="0" baseline="0" err="1">
                <a:ln>
                  <a:noFill/>
                </a:ln>
                <a:effectLst/>
                <a:cs typeface="Times New Roman" panose="02020603050405020304" pitchFamily="18" charset="0"/>
              </a:rPr>
              <a:t>thời</a:t>
            </a:r>
            <a:r>
              <a:rPr kumimoji="0" lang="en-US" altLang="en-US" sz="2600" b="0" i="0" u="none" strike="noStrike" cap="none" normalizeH="0" baseline="0">
                <a:ln>
                  <a:noFill/>
                </a:ln>
                <a:effectLst/>
                <a:cs typeface="Times New Roman" panose="02020603050405020304" pitchFamily="18" charset="0"/>
              </a:rPr>
              <a:t> </a:t>
            </a:r>
            <a:r>
              <a:rPr kumimoji="0" lang="en-US" altLang="en-US" sz="2600" b="0" i="0" u="none" strike="noStrike" cap="none" normalizeH="0" baseline="0" err="1">
                <a:ln>
                  <a:noFill/>
                </a:ln>
                <a:effectLst/>
                <a:cs typeface="Times New Roman" panose="02020603050405020304" pitchFamily="18" charset="0"/>
              </a:rPr>
              <a:t>điểm</a:t>
            </a:r>
            <a:r>
              <a:rPr kumimoji="0" lang="en-US" altLang="en-US" sz="2600" b="0" i="0" u="none" strike="noStrike" cap="none" normalizeH="0" baseline="0">
                <a:ln>
                  <a:noFill/>
                </a:ln>
                <a:effectLst/>
                <a:cs typeface="Times New Roman" panose="02020603050405020304" pitchFamily="18" charset="0"/>
              </a:rPr>
              <a:t> </a:t>
            </a:r>
            <a:r>
              <a:rPr kumimoji="0" lang="en-US" altLang="en-US" sz="2600" b="0" i="0" u="none" strike="noStrike" cap="none" normalizeH="0" baseline="0" err="1">
                <a:ln>
                  <a:noFill/>
                </a:ln>
                <a:effectLst/>
                <a:cs typeface="Times New Roman" panose="02020603050405020304" pitchFamily="18" charset="0"/>
              </a:rPr>
              <a:t>cụ</a:t>
            </a:r>
            <a:r>
              <a:rPr kumimoji="0" lang="en-US" altLang="en-US" sz="2600" b="0" i="0" u="none" strike="noStrike" cap="none" normalizeH="0" baseline="0">
                <a:ln>
                  <a:noFill/>
                </a:ln>
                <a:effectLst/>
                <a:cs typeface="Times New Roman" panose="02020603050405020304" pitchFamily="18" charset="0"/>
              </a:rPr>
              <a:t> </a:t>
            </a:r>
            <a:r>
              <a:rPr kumimoji="0" lang="en-US" altLang="en-US" sz="2600" b="0" i="0" u="none" strike="noStrike" cap="none" normalizeH="0" baseline="0" err="1">
                <a:ln>
                  <a:noFill/>
                </a:ln>
                <a:effectLst/>
                <a:cs typeface="Times New Roman" panose="02020603050405020304" pitchFamily="18" charset="0"/>
              </a:rPr>
              <a:t>thể</a:t>
            </a:r>
            <a:r>
              <a:rPr kumimoji="0" lang="en-US" altLang="en-US" sz="2600" b="0" i="0" u="none" strike="noStrike" cap="none" normalizeH="0" baseline="0">
                <a:ln>
                  <a:noFill/>
                </a:ln>
                <a:effectLst/>
                <a:cs typeface="Times New Roman" panose="02020603050405020304" pitchFamily="18" charset="0"/>
              </a:rPr>
              <a:t> </a:t>
            </a:r>
            <a:r>
              <a:rPr kumimoji="0" lang="en-US" altLang="en-US" sz="2600" b="0" i="0" u="none" strike="noStrike" cap="none" normalizeH="0" baseline="0" err="1">
                <a:ln>
                  <a:noFill/>
                </a:ln>
                <a:effectLst/>
                <a:cs typeface="Times New Roman" panose="02020603050405020304" pitchFamily="18" charset="0"/>
              </a:rPr>
              <a:t>nào</a:t>
            </a:r>
            <a:r>
              <a:rPr kumimoji="0" lang="en-US" altLang="en-US" sz="2600" b="0" i="0" u="none" strike="noStrike" cap="none" normalizeH="0" baseline="0">
                <a:ln>
                  <a:noFill/>
                </a:ln>
                <a:effectLst/>
                <a:cs typeface="Times New Roman" panose="02020603050405020304" pitchFamily="18" charset="0"/>
              </a:rPr>
              <a:t>, </a:t>
            </a:r>
            <a:r>
              <a:rPr kumimoji="0" lang="en-US" altLang="en-US" sz="2600" b="1" i="0" u="none" strike="noStrike" cap="none" normalizeH="0" baseline="0" err="1">
                <a:ln>
                  <a:noFill/>
                </a:ln>
                <a:effectLst/>
                <a:cs typeface="Times New Roman" panose="02020603050405020304" pitchFamily="18" charset="0"/>
              </a:rPr>
              <a:t>tổng</a:t>
            </a:r>
            <a:r>
              <a:rPr kumimoji="0" lang="en-US" altLang="en-US" sz="2600" b="1" i="0" u="none" strike="noStrike" cap="none" normalizeH="0" baseline="0">
                <a:ln>
                  <a:noFill/>
                </a:ln>
                <a:effectLst/>
                <a:cs typeface="Times New Roman" panose="02020603050405020304" pitchFamily="18" charset="0"/>
              </a:rPr>
              <a:t> </a:t>
            </a:r>
            <a:r>
              <a:rPr kumimoji="0" lang="en-US" altLang="en-US" sz="2600" b="1" i="0" u="none" strike="noStrike" cap="none" normalizeH="0" baseline="0" err="1">
                <a:ln>
                  <a:noFill/>
                </a:ln>
                <a:effectLst/>
                <a:cs typeface="Times New Roman" panose="02020603050405020304" pitchFamily="18" charset="0"/>
              </a:rPr>
              <a:t>tài</a:t>
            </a:r>
            <a:r>
              <a:rPr kumimoji="0" lang="en-US" altLang="en-US" sz="2600" b="1" i="0" u="none" strike="noStrike" cap="none" normalizeH="0" baseline="0">
                <a:ln>
                  <a:noFill/>
                </a:ln>
                <a:effectLst/>
                <a:cs typeface="Times New Roman" panose="02020603050405020304" pitchFamily="18" charset="0"/>
              </a:rPr>
              <a:t> </a:t>
            </a:r>
            <a:r>
              <a:rPr kumimoji="0" lang="en-US" altLang="en-US" sz="2600" b="1" i="0" u="none" strike="noStrike" cap="none" normalizeH="0" baseline="0" err="1">
                <a:ln>
                  <a:noFill/>
                </a:ln>
                <a:effectLst/>
                <a:cs typeface="Times New Roman" panose="02020603050405020304" pitchFamily="18" charset="0"/>
              </a:rPr>
              <a:t>sản</a:t>
            </a:r>
            <a:r>
              <a:rPr kumimoji="0" lang="en-US" altLang="en-US" sz="2600" b="0" i="0" u="none" strike="noStrike" cap="none" normalizeH="0" baseline="0">
                <a:ln>
                  <a:noFill/>
                </a:ln>
                <a:effectLst/>
                <a:cs typeface="Times New Roman" panose="02020603050405020304" pitchFamily="18" charset="0"/>
              </a:rPr>
              <a:t> </a:t>
            </a:r>
            <a:r>
              <a:rPr kumimoji="0" lang="en-US" altLang="en-US" sz="2600" b="0" i="0" u="none" strike="noStrike" cap="none" normalizeH="0" baseline="0" err="1">
                <a:ln>
                  <a:noFill/>
                </a:ln>
                <a:effectLst/>
                <a:cs typeface="Times New Roman" panose="02020603050405020304" pitchFamily="18" charset="0"/>
              </a:rPr>
              <a:t>của</a:t>
            </a:r>
            <a:r>
              <a:rPr kumimoji="0" lang="en-US" altLang="en-US" sz="2600" b="0" i="0" u="none" strike="noStrike" cap="none" normalizeH="0" baseline="0">
                <a:ln>
                  <a:noFill/>
                </a:ln>
                <a:effectLst/>
                <a:cs typeface="Times New Roman" panose="02020603050405020304" pitchFamily="18" charset="0"/>
              </a:rPr>
              <a:t> </a:t>
            </a:r>
            <a:r>
              <a:rPr kumimoji="0" lang="en-US" altLang="en-US" sz="2600" b="0" i="0" u="none" strike="noStrike" cap="none" normalizeH="0" baseline="0" err="1">
                <a:ln>
                  <a:noFill/>
                </a:ln>
                <a:effectLst/>
                <a:cs typeface="Times New Roman" panose="02020603050405020304" pitchFamily="18" charset="0"/>
              </a:rPr>
              <a:t>doanh</a:t>
            </a:r>
            <a:r>
              <a:rPr kumimoji="0" lang="en-US" altLang="en-US" sz="2600" b="0" i="0" u="none" strike="noStrike" cap="none" normalizeH="0" baseline="0">
                <a:ln>
                  <a:noFill/>
                </a:ln>
                <a:effectLst/>
                <a:cs typeface="Times New Roman" panose="02020603050405020304" pitchFamily="18" charset="0"/>
              </a:rPr>
              <a:t> </a:t>
            </a:r>
            <a:r>
              <a:rPr kumimoji="0" lang="en-US" altLang="en-US" sz="2600" b="0" i="0" u="none" strike="noStrike" cap="none" normalizeH="0" baseline="0" err="1">
                <a:ln>
                  <a:noFill/>
                </a:ln>
                <a:effectLst/>
                <a:cs typeface="Times New Roman" panose="02020603050405020304" pitchFamily="18" charset="0"/>
              </a:rPr>
              <a:t>nghiệp</a:t>
            </a:r>
            <a:r>
              <a:rPr kumimoji="0" lang="en-US" altLang="en-US" sz="2600" b="0" i="0" u="none" strike="noStrike" cap="none" normalizeH="0" baseline="0">
                <a:ln>
                  <a:noFill/>
                </a:ln>
                <a:effectLst/>
                <a:cs typeface="Times New Roman" panose="02020603050405020304" pitchFamily="18" charset="0"/>
              </a:rPr>
              <a:t> </a:t>
            </a:r>
            <a:r>
              <a:rPr kumimoji="0" lang="en-US" altLang="en-US" sz="2600" b="0" i="0" u="none" strike="noStrike" cap="none" normalizeH="0" baseline="0" err="1">
                <a:ln>
                  <a:noFill/>
                </a:ln>
                <a:effectLst/>
                <a:cs typeface="Times New Roman" panose="02020603050405020304" pitchFamily="18" charset="0"/>
              </a:rPr>
              <a:t>luôn</a:t>
            </a:r>
            <a:r>
              <a:rPr kumimoji="0" lang="en-US" altLang="en-US" sz="2600" b="0" i="0" u="none" strike="noStrike" cap="none" normalizeH="0" baseline="0">
                <a:ln>
                  <a:noFill/>
                </a:ln>
                <a:effectLst/>
                <a:cs typeface="Times New Roman" panose="02020603050405020304" pitchFamily="18" charset="0"/>
              </a:rPr>
              <a:t> </a:t>
            </a:r>
            <a:r>
              <a:rPr kumimoji="0" lang="en-US" altLang="en-US" sz="2600" b="0" i="0" u="none" strike="noStrike" cap="none" normalizeH="0" baseline="0" err="1">
                <a:ln>
                  <a:noFill/>
                </a:ln>
                <a:effectLst/>
                <a:cs typeface="Times New Roman" panose="02020603050405020304" pitchFamily="18" charset="0"/>
              </a:rPr>
              <a:t>bằng</a:t>
            </a:r>
            <a:r>
              <a:rPr kumimoji="0" lang="en-US" altLang="en-US" sz="2600" b="0" i="0" u="none" strike="noStrike" cap="none" normalizeH="0" baseline="0">
                <a:ln>
                  <a:noFill/>
                </a:ln>
                <a:effectLst/>
                <a:cs typeface="Times New Roman" panose="02020603050405020304" pitchFamily="18" charset="0"/>
              </a:rPr>
              <a:t> </a:t>
            </a:r>
            <a:r>
              <a:rPr kumimoji="0" lang="en-US" altLang="en-US" sz="2600" b="1" i="0" u="none" strike="noStrike" cap="none" normalizeH="0" baseline="0" err="1">
                <a:ln>
                  <a:noFill/>
                </a:ln>
                <a:effectLst/>
                <a:cs typeface="Times New Roman" panose="02020603050405020304" pitchFamily="18" charset="0"/>
              </a:rPr>
              <a:t>tổng</a:t>
            </a:r>
            <a:r>
              <a:rPr kumimoji="0" lang="en-US" altLang="en-US" sz="2600" b="1" i="0" u="none" strike="noStrike" cap="none" normalizeH="0" baseline="0">
                <a:ln>
                  <a:noFill/>
                </a:ln>
                <a:effectLst/>
                <a:cs typeface="Times New Roman" panose="02020603050405020304" pitchFamily="18" charset="0"/>
              </a:rPr>
              <a:t> </a:t>
            </a:r>
            <a:r>
              <a:rPr kumimoji="0" lang="en-US" altLang="en-US" sz="2600" b="1" i="0" u="none" strike="noStrike" cap="none" normalizeH="0" baseline="0" err="1">
                <a:ln>
                  <a:noFill/>
                </a:ln>
                <a:effectLst/>
                <a:cs typeface="Times New Roman" panose="02020603050405020304" pitchFamily="18" charset="0"/>
              </a:rPr>
              <a:t>nguồn</a:t>
            </a:r>
            <a:r>
              <a:rPr kumimoji="0" lang="en-US" altLang="en-US" sz="2600" b="1" i="0" u="none" strike="noStrike" cap="none" normalizeH="0" baseline="0">
                <a:ln>
                  <a:noFill/>
                </a:ln>
                <a:effectLst/>
                <a:cs typeface="Times New Roman" panose="02020603050405020304" pitchFamily="18" charset="0"/>
              </a:rPr>
              <a:t> </a:t>
            </a:r>
            <a:r>
              <a:rPr kumimoji="0" lang="en-US" altLang="en-US" sz="2600" b="1" i="0" u="none" strike="noStrike" cap="none" normalizeH="0" baseline="0" err="1">
                <a:ln>
                  <a:noFill/>
                </a:ln>
                <a:effectLst/>
                <a:cs typeface="Times New Roman" panose="02020603050405020304" pitchFamily="18" charset="0"/>
              </a:rPr>
              <a:t>vốn</a:t>
            </a:r>
            <a:r>
              <a:rPr kumimoji="0" lang="en-US" altLang="en-US" sz="2600" b="0" i="0" u="none" strike="noStrike" cap="none" normalizeH="0" baseline="0">
                <a:ln>
                  <a:noFill/>
                </a:ln>
                <a:effectLst/>
                <a:cs typeface="Times New Roman" panose="02020603050405020304" pitchFamily="18" charset="0"/>
              </a:rPr>
              <a:t>, </a:t>
            </a:r>
            <a:r>
              <a:rPr kumimoji="0" lang="en-US" altLang="en-US" sz="2600" b="0" i="0" u="none" strike="noStrike" cap="none" normalizeH="0" baseline="0" err="1">
                <a:ln>
                  <a:noFill/>
                </a:ln>
                <a:effectLst/>
                <a:cs typeface="Times New Roman" panose="02020603050405020304" pitchFamily="18" charset="0"/>
              </a:rPr>
              <a:t>thể</a:t>
            </a:r>
            <a:r>
              <a:rPr kumimoji="0" lang="en-US" altLang="en-US" sz="2600" b="0" i="0" u="none" strike="noStrike" cap="none" normalizeH="0" baseline="0">
                <a:ln>
                  <a:noFill/>
                </a:ln>
                <a:effectLst/>
                <a:cs typeface="Times New Roman" panose="02020603050405020304" pitchFamily="18" charset="0"/>
              </a:rPr>
              <a:t> </a:t>
            </a:r>
            <a:r>
              <a:rPr kumimoji="0" lang="en-US" altLang="en-US" sz="2600" b="0" i="0" u="none" strike="noStrike" cap="none" normalizeH="0" baseline="0" err="1">
                <a:ln>
                  <a:noFill/>
                </a:ln>
                <a:effectLst/>
                <a:cs typeface="Times New Roman" panose="02020603050405020304" pitchFamily="18" charset="0"/>
              </a:rPr>
              <a:t>hiện</a:t>
            </a:r>
            <a:r>
              <a:rPr kumimoji="0" lang="en-US" altLang="en-US" sz="2600" b="0" i="0" u="none" strike="noStrike" cap="none" normalizeH="0" baseline="0">
                <a:ln>
                  <a:noFill/>
                </a:ln>
                <a:effectLst/>
                <a:cs typeface="Times New Roman" panose="02020603050405020304" pitchFamily="18" charset="0"/>
              </a:rPr>
              <a:t> </a:t>
            </a:r>
            <a:r>
              <a:rPr kumimoji="0" lang="en-US" altLang="en-US" sz="2600" b="0" i="0" u="none" strike="noStrike" cap="none" normalizeH="0" baseline="0" err="1">
                <a:ln>
                  <a:noFill/>
                </a:ln>
                <a:effectLst/>
                <a:cs typeface="Times New Roman" panose="02020603050405020304" pitchFamily="18" charset="0"/>
              </a:rPr>
              <a:t>phương</a:t>
            </a:r>
            <a:r>
              <a:rPr kumimoji="0" lang="en-US" altLang="en-US" sz="2600" b="0" i="0" u="none" strike="noStrike" cap="none" normalizeH="0" baseline="0">
                <a:ln>
                  <a:noFill/>
                </a:ln>
                <a:effectLst/>
                <a:cs typeface="Times New Roman" panose="02020603050405020304" pitchFamily="18" charset="0"/>
              </a:rPr>
              <a:t> </a:t>
            </a:r>
            <a:r>
              <a:rPr kumimoji="0" lang="en-US" altLang="en-US" sz="2600" b="0" i="0" u="none" strike="noStrike" cap="none" normalizeH="0" baseline="0" err="1">
                <a:ln>
                  <a:noFill/>
                </a:ln>
                <a:effectLst/>
                <a:cs typeface="Times New Roman" panose="02020603050405020304" pitchFamily="18" charset="0"/>
              </a:rPr>
              <a:t>trình</a:t>
            </a:r>
            <a:r>
              <a:rPr kumimoji="0" lang="en-US" altLang="en-US" sz="2600" b="0" i="0" u="none" strike="noStrike" cap="none" normalizeH="0" baseline="0">
                <a:ln>
                  <a:noFill/>
                </a:ln>
                <a:effectLst/>
                <a:cs typeface="Times New Roman" panose="02020603050405020304" pitchFamily="18" charset="0"/>
              </a:rPr>
              <a:t> </a:t>
            </a:r>
            <a:r>
              <a:rPr kumimoji="0" lang="en-US" altLang="en-US" sz="2600" b="0" i="0" u="none" strike="noStrike" cap="none" normalizeH="0" baseline="0" err="1">
                <a:ln>
                  <a:noFill/>
                </a:ln>
                <a:effectLst/>
                <a:cs typeface="Times New Roman" panose="02020603050405020304" pitchFamily="18" charset="0"/>
              </a:rPr>
              <a:t>cân</a:t>
            </a:r>
            <a:r>
              <a:rPr kumimoji="0" lang="en-US" altLang="en-US" sz="2600" b="0" i="0" u="none" strike="noStrike" cap="none" normalizeH="0" baseline="0">
                <a:ln>
                  <a:noFill/>
                </a:ln>
                <a:effectLst/>
                <a:cs typeface="Times New Roman" panose="02020603050405020304" pitchFamily="18" charset="0"/>
              </a:rPr>
              <a:t> </a:t>
            </a:r>
            <a:r>
              <a:rPr kumimoji="0" lang="en-US" altLang="en-US" sz="2600" b="0" i="0" u="none" strike="noStrike" cap="none" normalizeH="0" baseline="0" err="1">
                <a:ln>
                  <a:noFill/>
                </a:ln>
                <a:effectLst/>
                <a:cs typeface="Times New Roman" panose="02020603050405020304" pitchFamily="18" charset="0"/>
              </a:rPr>
              <a:t>đối</a:t>
            </a:r>
            <a:r>
              <a:rPr kumimoji="0" lang="en-US" altLang="en-US" sz="2600" b="0" i="0" u="none" strike="noStrike" cap="none" normalizeH="0" baseline="0">
                <a:ln>
                  <a:noFill/>
                </a:ln>
                <a:effectLst/>
                <a:cs typeface="Times New Roman" panose="02020603050405020304" pitchFamily="18" charset="0"/>
              </a:rPr>
              <a:t> </a:t>
            </a:r>
            <a:r>
              <a:rPr kumimoji="0" lang="en-US" altLang="en-US" sz="2600" b="0" i="0" u="none" strike="noStrike" cap="none" normalizeH="0" baseline="0" err="1">
                <a:ln>
                  <a:noFill/>
                </a:ln>
                <a:effectLst/>
                <a:cs typeface="Times New Roman" panose="02020603050405020304" pitchFamily="18" charset="0"/>
              </a:rPr>
              <a:t>kế</a:t>
            </a:r>
            <a:r>
              <a:rPr kumimoji="0" lang="en-US" altLang="en-US" sz="2600" b="0" i="0" u="none" strike="noStrike" cap="none" normalizeH="0" baseline="0">
                <a:ln>
                  <a:noFill/>
                </a:ln>
                <a:effectLst/>
                <a:cs typeface="Times New Roman" panose="02020603050405020304" pitchFamily="18" charset="0"/>
              </a:rPr>
              <a:t> </a:t>
            </a:r>
            <a:r>
              <a:rPr kumimoji="0" lang="en-US" altLang="en-US" sz="2600" b="0" i="0" u="none" strike="noStrike" cap="none" normalizeH="0" baseline="0" err="1">
                <a:ln>
                  <a:noFill/>
                </a:ln>
                <a:effectLst/>
                <a:cs typeface="Times New Roman" panose="02020603050405020304" pitchFamily="18" charset="0"/>
              </a:rPr>
              <a:t>toán</a:t>
            </a:r>
            <a:r>
              <a:rPr kumimoji="0" lang="en-US" altLang="en-US" sz="2600" b="0" i="0" u="none" strike="noStrike" cap="none" normalizeH="0" baseline="0">
                <a:ln>
                  <a:noFill/>
                </a:ln>
                <a:effectLst/>
                <a:cs typeface="Times New Roman" panose="02020603050405020304" pitchFamily="18" charset="0"/>
              </a:rPr>
              <a:t>:</a:t>
            </a:r>
            <a:br>
              <a:rPr kumimoji="0" lang="en-US" altLang="en-US" sz="2600" b="0" i="0" u="none" strike="noStrike" cap="none" normalizeH="0" baseline="0">
                <a:ln>
                  <a:noFill/>
                </a:ln>
                <a:effectLst/>
                <a:cs typeface="Times New Roman" panose="02020603050405020304" pitchFamily="18" charset="0"/>
              </a:rPr>
            </a:br>
            <a:r>
              <a:rPr kumimoji="0" lang="en-US" altLang="en-US" sz="2600" b="0" i="0" u="none" strike="noStrike" cap="none" normalizeH="0" baseline="0">
                <a:ln>
                  <a:noFill/>
                </a:ln>
                <a:effectLst/>
                <a:cs typeface="Times New Roman" panose="02020603050405020304" pitchFamily="18" charset="0"/>
              </a:rPr>
              <a:t>    </a:t>
            </a:r>
            <a:r>
              <a:rPr kumimoji="0" lang="en-US" altLang="en-US" sz="2600" b="1" i="0" u="none" strike="noStrike" cap="none" normalizeH="0" baseline="0" err="1">
                <a:ln>
                  <a:noFill/>
                </a:ln>
                <a:effectLst/>
                <a:cs typeface="Times New Roman" panose="02020603050405020304" pitchFamily="18" charset="0"/>
              </a:rPr>
              <a:t>Tổng</a:t>
            </a:r>
            <a:r>
              <a:rPr kumimoji="0" lang="en-US" altLang="en-US" sz="2600" b="1" i="0" u="none" strike="noStrike" cap="none" normalizeH="0" baseline="0">
                <a:ln>
                  <a:noFill/>
                </a:ln>
                <a:effectLst/>
                <a:cs typeface="Times New Roman" panose="02020603050405020304" pitchFamily="18" charset="0"/>
              </a:rPr>
              <a:t> </a:t>
            </a:r>
            <a:r>
              <a:rPr kumimoji="0" lang="en-US" altLang="en-US" sz="2600" b="1" i="0" u="none" strike="noStrike" cap="none" normalizeH="0" baseline="0" err="1">
                <a:ln>
                  <a:noFill/>
                </a:ln>
                <a:effectLst/>
                <a:cs typeface="Times New Roman" panose="02020603050405020304" pitchFamily="18" charset="0"/>
              </a:rPr>
              <a:t>tài</a:t>
            </a:r>
            <a:r>
              <a:rPr kumimoji="0" lang="en-US" altLang="en-US" sz="2600" b="1" i="0" u="none" strike="noStrike" cap="none" normalizeH="0" baseline="0">
                <a:ln>
                  <a:noFill/>
                </a:ln>
                <a:effectLst/>
                <a:cs typeface="Times New Roman" panose="02020603050405020304" pitchFamily="18" charset="0"/>
              </a:rPr>
              <a:t> </a:t>
            </a:r>
            <a:r>
              <a:rPr kumimoji="0" lang="en-US" altLang="en-US" sz="2600" b="1" i="0" u="none" strike="noStrike" cap="none" normalizeH="0" baseline="0" err="1">
                <a:ln>
                  <a:noFill/>
                </a:ln>
                <a:effectLst/>
                <a:cs typeface="Times New Roman" panose="02020603050405020304" pitchFamily="18" charset="0"/>
              </a:rPr>
              <a:t>sản</a:t>
            </a:r>
            <a:r>
              <a:rPr kumimoji="0" lang="en-US" altLang="en-US" sz="2600" b="1" i="0" u="none" strike="noStrike" cap="none" normalizeH="0" baseline="0">
                <a:ln>
                  <a:noFill/>
                </a:ln>
                <a:effectLst/>
                <a:cs typeface="Times New Roman" panose="02020603050405020304" pitchFamily="18" charset="0"/>
              </a:rPr>
              <a:t> = </a:t>
            </a:r>
            <a:r>
              <a:rPr kumimoji="0" lang="en-US" altLang="en-US" sz="2600" b="1" i="0" u="none" strike="noStrike" cap="none" normalizeH="0" baseline="0" err="1">
                <a:ln>
                  <a:noFill/>
                </a:ln>
                <a:effectLst/>
                <a:cs typeface="Times New Roman" panose="02020603050405020304" pitchFamily="18" charset="0"/>
              </a:rPr>
              <a:t>Nợ</a:t>
            </a:r>
            <a:r>
              <a:rPr kumimoji="0" lang="en-US" altLang="en-US" sz="2600" b="1" i="0" u="none" strike="noStrike" cap="none" normalizeH="0" baseline="0">
                <a:ln>
                  <a:noFill/>
                </a:ln>
                <a:effectLst/>
                <a:cs typeface="Times New Roman" panose="02020603050405020304" pitchFamily="18" charset="0"/>
              </a:rPr>
              <a:t> </a:t>
            </a:r>
            <a:r>
              <a:rPr kumimoji="0" lang="en-US" altLang="en-US" sz="2600" b="1" i="0" u="none" strike="noStrike" cap="none" normalizeH="0" baseline="0" err="1">
                <a:ln>
                  <a:noFill/>
                </a:ln>
                <a:effectLst/>
                <a:cs typeface="Times New Roman" panose="02020603050405020304" pitchFamily="18" charset="0"/>
              </a:rPr>
              <a:t>phải</a:t>
            </a:r>
            <a:r>
              <a:rPr kumimoji="0" lang="en-US" altLang="en-US" sz="2600" b="1" i="0" u="none" strike="noStrike" cap="none" normalizeH="0" baseline="0">
                <a:ln>
                  <a:noFill/>
                </a:ln>
                <a:effectLst/>
                <a:cs typeface="Times New Roman" panose="02020603050405020304" pitchFamily="18" charset="0"/>
              </a:rPr>
              <a:t> </a:t>
            </a:r>
            <a:r>
              <a:rPr kumimoji="0" lang="en-US" altLang="en-US" sz="2600" b="1" i="0" u="none" strike="noStrike" cap="none" normalizeH="0" baseline="0" err="1">
                <a:ln>
                  <a:noFill/>
                </a:ln>
                <a:effectLst/>
                <a:cs typeface="Times New Roman" panose="02020603050405020304" pitchFamily="18" charset="0"/>
              </a:rPr>
              <a:t>trả</a:t>
            </a:r>
            <a:r>
              <a:rPr kumimoji="0" lang="en-US" altLang="en-US" sz="2600" b="1" i="0" u="none" strike="noStrike" cap="none" normalizeH="0" baseline="0">
                <a:ln>
                  <a:noFill/>
                </a:ln>
                <a:effectLst/>
                <a:cs typeface="Times New Roman" panose="02020603050405020304" pitchFamily="18" charset="0"/>
              </a:rPr>
              <a:t> + </a:t>
            </a:r>
            <a:r>
              <a:rPr kumimoji="0" lang="en-US" altLang="en-US" sz="2600" b="1" i="0" u="none" strike="noStrike" cap="none" normalizeH="0" baseline="0" err="1">
                <a:ln>
                  <a:noFill/>
                </a:ln>
                <a:effectLst/>
                <a:cs typeface="Times New Roman" panose="02020603050405020304" pitchFamily="18" charset="0"/>
              </a:rPr>
              <a:t>Vốn</a:t>
            </a:r>
            <a:r>
              <a:rPr kumimoji="0" lang="en-US" altLang="en-US" sz="2600" b="1" i="0" u="none" strike="noStrike" cap="none" normalizeH="0" baseline="0">
                <a:ln>
                  <a:noFill/>
                </a:ln>
                <a:effectLst/>
                <a:cs typeface="Times New Roman" panose="02020603050405020304" pitchFamily="18" charset="0"/>
              </a:rPr>
              <a:t> </a:t>
            </a:r>
            <a:r>
              <a:rPr kumimoji="0" lang="en-US" altLang="en-US" sz="2600" b="1" i="0" u="none" strike="noStrike" cap="none" normalizeH="0" baseline="0" err="1">
                <a:ln>
                  <a:noFill/>
                </a:ln>
                <a:effectLst/>
                <a:cs typeface="Times New Roman" panose="02020603050405020304" pitchFamily="18" charset="0"/>
              </a:rPr>
              <a:t>chủ</a:t>
            </a:r>
            <a:r>
              <a:rPr kumimoji="0" lang="en-US" altLang="en-US" sz="2600" b="1" i="0" u="none" strike="noStrike" cap="none" normalizeH="0" baseline="0">
                <a:ln>
                  <a:noFill/>
                </a:ln>
                <a:effectLst/>
                <a:cs typeface="Times New Roman" panose="02020603050405020304" pitchFamily="18" charset="0"/>
              </a:rPr>
              <a:t> </a:t>
            </a:r>
            <a:r>
              <a:rPr kumimoji="0" lang="en-US" altLang="en-US" sz="2600" b="1" i="0" u="none" strike="noStrike" cap="none" normalizeH="0" baseline="0" err="1">
                <a:ln>
                  <a:noFill/>
                </a:ln>
                <a:effectLst/>
                <a:cs typeface="Times New Roman" panose="02020603050405020304" pitchFamily="18" charset="0"/>
              </a:rPr>
              <a:t>sở</a:t>
            </a:r>
            <a:r>
              <a:rPr kumimoji="0" lang="en-US" altLang="en-US" sz="2600" b="1" i="0" u="none" strike="noStrike" cap="none" normalizeH="0" baseline="0">
                <a:ln>
                  <a:noFill/>
                </a:ln>
                <a:effectLst/>
                <a:cs typeface="Times New Roman" panose="02020603050405020304" pitchFamily="18" charset="0"/>
              </a:rPr>
              <a:t> </a:t>
            </a:r>
            <a:r>
              <a:rPr kumimoji="0" lang="en-US" altLang="en-US" sz="2600" b="1" i="0" u="none" strike="noStrike" cap="none" normalizeH="0" baseline="0" err="1">
                <a:ln>
                  <a:noFill/>
                </a:ln>
                <a:effectLst/>
                <a:cs typeface="Times New Roman" panose="02020603050405020304" pitchFamily="18" charset="0"/>
              </a:rPr>
              <a:t>hữu</a:t>
            </a:r>
            <a:r>
              <a:rPr kumimoji="0" lang="en-US" altLang="en-US" sz="2600" b="0" i="0" u="none" strike="noStrike" cap="none" normalizeH="0" baseline="0">
                <a:ln>
                  <a:noFill/>
                </a:ln>
                <a:effectLst/>
                <a:cs typeface="Times New Roman" panose="02020603050405020304" pitchFamily="18" charset="0"/>
              </a:rPr>
              <a:t>.</a:t>
            </a:r>
          </a:p>
        </p:txBody>
      </p:sp>
      <p:sp>
        <p:nvSpPr>
          <p:cNvPr id="5" name="Chỗ dành sẵn cho Số hiệu Bản chiếu 4">
            <a:extLst>
              <a:ext uri="{FF2B5EF4-FFF2-40B4-BE49-F238E27FC236}">
                <a16:creationId xmlns:a16="http://schemas.microsoft.com/office/drawing/2014/main" id="{7CAD27E2-EFB4-8C9F-7B1B-21A80C038C6C}"/>
              </a:ext>
            </a:extLst>
          </p:cNvPr>
          <p:cNvSpPr>
            <a:spLocks noGrp="1"/>
          </p:cNvSpPr>
          <p:nvPr>
            <p:ph type="sldNum" sz="quarter" idx="12"/>
          </p:nvPr>
        </p:nvSpPr>
        <p:spPr>
          <a:xfrm>
            <a:off x="9541564" y="6356350"/>
            <a:ext cx="1812235" cy="365125"/>
          </a:xfrm>
        </p:spPr>
        <p:txBody>
          <a:bodyPr>
            <a:normAutofit/>
          </a:bodyPr>
          <a:lstStyle/>
          <a:p>
            <a:pPr>
              <a:spcAft>
                <a:spcPts val="600"/>
              </a:spcAft>
            </a:pPr>
            <a:fld id="{C1511C3C-B706-4A5C-8A5A-E74C99A89F93}" type="slidenum">
              <a:rPr lang="en-US" smtClean="0"/>
              <a:pPr>
                <a:spcAft>
                  <a:spcPts val="600"/>
                </a:spcAft>
              </a:pPr>
              <a:t>9</a:t>
            </a:fld>
            <a:endParaRPr lang="en-US"/>
          </a:p>
        </p:txBody>
      </p:sp>
      <p:sp>
        <p:nvSpPr>
          <p:cNvPr id="3" name="Chỗ dành sẵn cho Chân trang 2">
            <a:extLst>
              <a:ext uri="{FF2B5EF4-FFF2-40B4-BE49-F238E27FC236}">
                <a16:creationId xmlns:a16="http://schemas.microsoft.com/office/drawing/2014/main" id="{9CB49B73-4B2D-9BE7-3986-BD6CD16D644F}"/>
              </a:ext>
            </a:extLst>
          </p:cNvPr>
          <p:cNvSpPr>
            <a:spLocks noGrp="1"/>
          </p:cNvSpPr>
          <p:nvPr>
            <p:ph type="ftr" sz="quarter" idx="11"/>
          </p:nvPr>
        </p:nvSpPr>
        <p:spPr/>
        <p:txBody>
          <a:bodyPr/>
          <a:lstStyle/>
          <a:p>
            <a:r>
              <a:rPr lang="en-US"/>
              <a:t>TS. Nguyễn Tuấn Anh - ĐH KTQD</a:t>
            </a:r>
          </a:p>
        </p:txBody>
      </p:sp>
    </p:spTree>
    <p:extLst>
      <p:ext uri="{BB962C8B-B14F-4D97-AF65-F5344CB8AC3E}">
        <p14:creationId xmlns:p14="http://schemas.microsoft.com/office/powerpoint/2010/main" val="178955970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7" name="Rectangle 36">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Freeform: Shape 38">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êu đề 1">
            <a:extLst>
              <a:ext uri="{FF2B5EF4-FFF2-40B4-BE49-F238E27FC236}">
                <a16:creationId xmlns:a16="http://schemas.microsoft.com/office/drawing/2014/main" id="{99215044-3C6E-42A7-03F2-7CA0FE05D7B6}"/>
              </a:ext>
            </a:extLst>
          </p:cNvPr>
          <p:cNvSpPr>
            <a:spLocks noGrp="1"/>
          </p:cNvSpPr>
          <p:nvPr>
            <p:ph type="title"/>
          </p:nvPr>
        </p:nvSpPr>
        <p:spPr>
          <a:xfrm>
            <a:off x="686834" y="1153572"/>
            <a:ext cx="3200400" cy="4461163"/>
          </a:xfrm>
        </p:spPr>
        <p:txBody>
          <a:bodyPr>
            <a:normAutofit/>
          </a:bodyPr>
          <a:lstStyle/>
          <a:p>
            <a:r>
              <a:rPr lang="en-US" b="1">
                <a:solidFill>
                  <a:srgbClr val="FFFFFF"/>
                </a:solidFill>
              </a:rPr>
              <a:t>Vốn </a:t>
            </a:r>
            <a:br>
              <a:rPr lang="en-US" b="1">
                <a:solidFill>
                  <a:srgbClr val="FFFFFF"/>
                </a:solidFill>
              </a:rPr>
            </a:br>
            <a:r>
              <a:rPr lang="en-US" b="1">
                <a:solidFill>
                  <a:srgbClr val="FFFFFF"/>
                </a:solidFill>
              </a:rPr>
              <a:t>lưu động ròng</a:t>
            </a:r>
            <a:br>
              <a:rPr lang="en-US">
                <a:solidFill>
                  <a:srgbClr val="FFFFFF"/>
                </a:solidFill>
              </a:rPr>
            </a:br>
            <a:endParaRPr lang="en-US">
              <a:solidFill>
                <a:srgbClr val="FFFFFF"/>
              </a:solidFill>
            </a:endParaRPr>
          </a:p>
        </p:txBody>
      </p:sp>
      <p:sp>
        <p:nvSpPr>
          <p:cNvPr id="41" name="Arc 40">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2" name="Chỗ dành sẵn cho Nội dung 2">
            <a:extLst>
              <a:ext uri="{FF2B5EF4-FFF2-40B4-BE49-F238E27FC236}">
                <a16:creationId xmlns:a16="http://schemas.microsoft.com/office/drawing/2014/main" id="{2286EF50-505B-C412-87E4-8CA4A0C0AC1A}"/>
              </a:ext>
            </a:extLst>
          </p:cNvPr>
          <p:cNvSpPr>
            <a:spLocks noGrp="1"/>
          </p:cNvSpPr>
          <p:nvPr>
            <p:ph idx="1"/>
          </p:nvPr>
        </p:nvSpPr>
        <p:spPr>
          <a:xfrm>
            <a:off x="4167272" y="591344"/>
            <a:ext cx="8021680" cy="5585619"/>
          </a:xfrm>
        </p:spPr>
        <p:txBody>
          <a:bodyPr anchor="ctr">
            <a:normAutofit/>
          </a:bodyPr>
          <a:lstStyle/>
          <a:p>
            <a:pPr lvl="0"/>
            <a:r>
              <a:rPr lang="en-US" b="1"/>
              <a:t>Khái niệm</a:t>
            </a:r>
            <a:r>
              <a:rPr lang="en-US"/>
              <a:t>: Vốn lưu động ròng là phần chênh lệch giữa tài sản ngắn hạn và nợ ngắn hạn.</a:t>
            </a:r>
          </a:p>
          <a:p>
            <a:pPr lvl="0"/>
            <a:endParaRPr lang="en-US"/>
          </a:p>
          <a:p>
            <a:pPr lvl="0"/>
            <a:r>
              <a:rPr lang="en-US" b="1"/>
              <a:t>Công thức</a:t>
            </a:r>
            <a:r>
              <a:rPr lang="en-US"/>
              <a:t>:</a:t>
            </a:r>
            <a:br>
              <a:rPr lang="en-US"/>
            </a:br>
            <a:r>
              <a:rPr lang="en-US"/>
              <a:t>Vốn lưu động ròng = Tài sản ngắn hạn – Nợ ngắn hạn</a:t>
            </a:r>
          </a:p>
          <a:p>
            <a:pPr lvl="0"/>
            <a:endParaRPr lang="en-US"/>
          </a:p>
          <a:p>
            <a:pPr lvl="0"/>
            <a:r>
              <a:rPr lang="en-US" b="1"/>
              <a:t>Ý nghĩa</a:t>
            </a:r>
            <a:r>
              <a:rPr lang="en-US"/>
              <a:t>: Thể hiện khả năng thanh toán ngắn hạn và mức độ an toàn tài chính của doanh nghiệp.</a:t>
            </a:r>
          </a:p>
          <a:p>
            <a:endParaRPr lang="en-US"/>
          </a:p>
        </p:txBody>
      </p:sp>
      <p:sp>
        <p:nvSpPr>
          <p:cNvPr id="3" name="Chỗ dành sẵn cho Chân trang 2">
            <a:extLst>
              <a:ext uri="{FF2B5EF4-FFF2-40B4-BE49-F238E27FC236}">
                <a16:creationId xmlns:a16="http://schemas.microsoft.com/office/drawing/2014/main" id="{2AA903F8-303D-B25F-76C7-04B8CDC976B5}"/>
              </a:ext>
            </a:extLst>
          </p:cNvPr>
          <p:cNvSpPr>
            <a:spLocks noGrp="1"/>
          </p:cNvSpPr>
          <p:nvPr>
            <p:ph type="ftr" sz="quarter" idx="11"/>
          </p:nvPr>
        </p:nvSpPr>
        <p:spPr/>
        <p:txBody>
          <a:bodyPr/>
          <a:lstStyle/>
          <a:p>
            <a:r>
              <a:rPr lang="en-US"/>
              <a:t>TS. Nguyễn Tuấn Anh - ĐH KTQD</a:t>
            </a:r>
          </a:p>
        </p:txBody>
      </p:sp>
      <p:sp>
        <p:nvSpPr>
          <p:cNvPr id="4" name="Chỗ dành sẵn cho Số hiệu Bản chiếu 3">
            <a:extLst>
              <a:ext uri="{FF2B5EF4-FFF2-40B4-BE49-F238E27FC236}">
                <a16:creationId xmlns:a16="http://schemas.microsoft.com/office/drawing/2014/main" id="{D15C7D82-4593-DE97-45DA-75D07498E5EE}"/>
              </a:ext>
            </a:extLst>
          </p:cNvPr>
          <p:cNvSpPr>
            <a:spLocks noGrp="1"/>
          </p:cNvSpPr>
          <p:nvPr>
            <p:ph type="sldNum" sz="quarter" idx="12"/>
          </p:nvPr>
        </p:nvSpPr>
        <p:spPr/>
        <p:txBody>
          <a:bodyPr/>
          <a:lstStyle/>
          <a:p>
            <a:fld id="{3D7499AE-8711-4CFC-9ECF-460794017F84}" type="slidenum">
              <a:rPr lang="en-US" smtClean="0"/>
              <a:t>10</a:t>
            </a:fld>
            <a:endParaRPr lang="en-US"/>
          </a:p>
        </p:txBody>
      </p:sp>
    </p:spTree>
    <p:extLst>
      <p:ext uri="{BB962C8B-B14F-4D97-AF65-F5344CB8AC3E}">
        <p14:creationId xmlns:p14="http://schemas.microsoft.com/office/powerpoint/2010/main" val="32296059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5">
            <a:extLst>
              <a:ext uri="{FF2B5EF4-FFF2-40B4-BE49-F238E27FC236}">
                <a16:creationId xmlns:a16="http://schemas.microsoft.com/office/drawing/2014/main" id="{A8384FB5-9ADC-4DDC-881B-597D56F5B1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17">
            <a:extLst>
              <a:ext uri="{FF2B5EF4-FFF2-40B4-BE49-F238E27FC236}">
                <a16:creationId xmlns:a16="http://schemas.microsoft.com/office/drawing/2014/main" id="{1199E1B1-A8C0-4FE8-A5A8-1CB41D69F8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 y="0"/>
            <a:ext cx="12191998" cy="1575955"/>
          </a:xfrm>
          <a:prstGeom prst="rect">
            <a:avLst/>
          </a:prstGeom>
          <a:gradFill>
            <a:gsLst>
              <a:gs pos="0">
                <a:srgbClr val="000000">
                  <a:alpha val="96000"/>
                </a:srgbClr>
              </a:gs>
              <a:gs pos="100000">
                <a:schemeClr val="accent1">
                  <a:lumMod val="75000"/>
                </a:schemeClr>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84A8DE83-DE75-4B41-9DB4-A7EC0B0DEC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8128856" cy="1575461"/>
          </a:xfrm>
          <a:prstGeom prst="rect">
            <a:avLst/>
          </a:prstGeom>
          <a:gradFill>
            <a:gsLst>
              <a:gs pos="0">
                <a:schemeClr val="accent1">
                  <a:alpha val="41000"/>
                </a:schemeClr>
              </a:gs>
              <a:gs pos="74000">
                <a:schemeClr val="accent1">
                  <a:lumMod val="60000"/>
                  <a:lumOff val="40000"/>
                  <a:alpha val="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1">
            <a:extLst>
              <a:ext uri="{FF2B5EF4-FFF2-40B4-BE49-F238E27FC236}">
                <a16:creationId xmlns:a16="http://schemas.microsoft.com/office/drawing/2014/main" id="{A7009A0A-BEF5-4EAC-AF15-E4F9F002E2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 y="-1"/>
            <a:ext cx="12192002" cy="1574311"/>
          </a:xfrm>
          <a:prstGeom prst="rect">
            <a:avLst/>
          </a:prstGeom>
          <a:gradFill>
            <a:gsLst>
              <a:gs pos="0">
                <a:srgbClr val="000000">
                  <a:alpha val="63000"/>
                </a:srgbClr>
              </a:gs>
              <a:gs pos="78000">
                <a:schemeClr val="accent1">
                  <a:alpha val="15000"/>
                </a:schemeClr>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êu đề 1">
            <a:extLst>
              <a:ext uri="{FF2B5EF4-FFF2-40B4-BE49-F238E27FC236}">
                <a16:creationId xmlns:a16="http://schemas.microsoft.com/office/drawing/2014/main" id="{5F6FDE3E-AEFF-E74B-523A-6CE441B7C2A4}"/>
              </a:ext>
            </a:extLst>
          </p:cNvPr>
          <p:cNvSpPr>
            <a:spLocks noGrp="1"/>
          </p:cNvSpPr>
          <p:nvPr>
            <p:ph type="title"/>
          </p:nvPr>
        </p:nvSpPr>
        <p:spPr>
          <a:xfrm>
            <a:off x="699713" y="248038"/>
            <a:ext cx="7529887" cy="1159200"/>
          </a:xfrm>
        </p:spPr>
        <p:txBody>
          <a:bodyPr vert="horz" lIns="91440" tIns="45720" rIns="91440" bIns="45720" rtlCol="0" anchor="ctr">
            <a:normAutofit/>
          </a:bodyPr>
          <a:lstStyle/>
          <a:p>
            <a:r>
              <a:rPr lang="en-US" sz="3700" b="1" kern="1200">
                <a:solidFill>
                  <a:srgbClr val="FFFFFF"/>
                </a:solidFill>
                <a:latin typeface="+mj-lt"/>
                <a:ea typeface="+mj-ea"/>
                <a:cs typeface="+mj-cs"/>
              </a:rPr>
              <a:t>Ví dụ minh họa tính vốn lưu động ròng từ bảng cân đối kế toán</a:t>
            </a:r>
            <a:endParaRPr lang="en-US" sz="3700" kern="1200">
              <a:solidFill>
                <a:srgbClr val="FFFFFF"/>
              </a:solidFill>
              <a:latin typeface="+mj-lt"/>
              <a:ea typeface="+mj-ea"/>
              <a:cs typeface="+mj-cs"/>
            </a:endParaRPr>
          </a:p>
        </p:txBody>
      </p:sp>
      <p:pic>
        <p:nvPicPr>
          <p:cNvPr id="11" name="Hình ảnh 10">
            <a:extLst>
              <a:ext uri="{FF2B5EF4-FFF2-40B4-BE49-F238E27FC236}">
                <a16:creationId xmlns:a16="http://schemas.microsoft.com/office/drawing/2014/main" id="{4CB11C6E-90DB-7DF6-DFF3-662720B34C93}"/>
              </a:ext>
            </a:extLst>
          </p:cNvPr>
          <p:cNvPicPr>
            <a:picLocks noChangeAspect="1"/>
          </p:cNvPicPr>
          <p:nvPr/>
        </p:nvPicPr>
        <p:blipFill>
          <a:blip r:embed="rId2"/>
          <a:stretch>
            <a:fillRect/>
          </a:stretch>
        </p:blipFill>
        <p:spPr>
          <a:xfrm>
            <a:off x="530797" y="1966293"/>
            <a:ext cx="11130404" cy="4452160"/>
          </a:xfrm>
          <a:prstGeom prst="rect">
            <a:avLst/>
          </a:prstGeom>
        </p:spPr>
      </p:pic>
      <p:sp>
        <p:nvSpPr>
          <p:cNvPr id="3" name="Chỗ dành sẵn cho Chân trang 2">
            <a:extLst>
              <a:ext uri="{FF2B5EF4-FFF2-40B4-BE49-F238E27FC236}">
                <a16:creationId xmlns:a16="http://schemas.microsoft.com/office/drawing/2014/main" id="{37E490E8-83D7-429F-F9B2-02C0D7D7C407}"/>
              </a:ext>
            </a:extLst>
          </p:cNvPr>
          <p:cNvSpPr>
            <a:spLocks noGrp="1"/>
          </p:cNvSpPr>
          <p:nvPr>
            <p:ph type="ftr" sz="quarter" idx="11"/>
          </p:nvPr>
        </p:nvSpPr>
        <p:spPr/>
        <p:txBody>
          <a:bodyPr/>
          <a:lstStyle/>
          <a:p>
            <a:r>
              <a:rPr lang="en-US"/>
              <a:t>TS. Nguyễn Tuấn Anh - ĐH KTQD</a:t>
            </a:r>
          </a:p>
        </p:txBody>
      </p:sp>
      <p:sp>
        <p:nvSpPr>
          <p:cNvPr id="4" name="Chỗ dành sẵn cho Số hiệu Bản chiếu 3">
            <a:extLst>
              <a:ext uri="{FF2B5EF4-FFF2-40B4-BE49-F238E27FC236}">
                <a16:creationId xmlns:a16="http://schemas.microsoft.com/office/drawing/2014/main" id="{9427DD7C-0ACF-9EDC-10E3-E44D5694B640}"/>
              </a:ext>
            </a:extLst>
          </p:cNvPr>
          <p:cNvSpPr>
            <a:spLocks noGrp="1"/>
          </p:cNvSpPr>
          <p:nvPr>
            <p:ph type="sldNum" sz="quarter" idx="12"/>
          </p:nvPr>
        </p:nvSpPr>
        <p:spPr/>
        <p:txBody>
          <a:bodyPr/>
          <a:lstStyle/>
          <a:p>
            <a:fld id="{3D7499AE-8711-4CFC-9ECF-460794017F84}" type="slidenum">
              <a:rPr lang="en-US" smtClean="0"/>
              <a:t>11</a:t>
            </a:fld>
            <a:endParaRPr lang="en-US"/>
          </a:p>
        </p:txBody>
      </p:sp>
    </p:spTree>
    <p:extLst>
      <p:ext uri="{BB962C8B-B14F-4D97-AF65-F5344CB8AC3E}">
        <p14:creationId xmlns:p14="http://schemas.microsoft.com/office/powerpoint/2010/main" val="63796193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êu đề 1">
            <a:extLst>
              <a:ext uri="{FF2B5EF4-FFF2-40B4-BE49-F238E27FC236}">
                <a16:creationId xmlns:a16="http://schemas.microsoft.com/office/drawing/2014/main" id="{82844540-E7EA-EC91-4609-93525281AA67}"/>
              </a:ext>
            </a:extLst>
          </p:cNvPr>
          <p:cNvSpPr>
            <a:spLocks noGrp="1"/>
          </p:cNvSpPr>
          <p:nvPr>
            <p:ph type="title"/>
          </p:nvPr>
        </p:nvSpPr>
        <p:spPr>
          <a:xfrm>
            <a:off x="686834" y="1153572"/>
            <a:ext cx="3200400" cy="4461163"/>
          </a:xfrm>
        </p:spPr>
        <p:txBody>
          <a:bodyPr>
            <a:normAutofit/>
          </a:bodyPr>
          <a:lstStyle/>
          <a:p>
            <a:r>
              <a:rPr lang="en-US" b="1">
                <a:solidFill>
                  <a:srgbClr val="FFFFFF"/>
                </a:solidFill>
              </a:rPr>
              <a:t>Tính Vốn lưu động ròng</a:t>
            </a:r>
            <a:endParaRPr lang="en-US">
              <a:solidFill>
                <a:srgbClr val="FFFFFF"/>
              </a:solidFill>
            </a:endParaRP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hỗ dành sẵn cho Nội dung 2">
            <a:extLst>
              <a:ext uri="{FF2B5EF4-FFF2-40B4-BE49-F238E27FC236}">
                <a16:creationId xmlns:a16="http://schemas.microsoft.com/office/drawing/2014/main" id="{7B2A48F0-7C59-D9FC-6409-84CC482FF896}"/>
              </a:ext>
            </a:extLst>
          </p:cNvPr>
          <p:cNvSpPr>
            <a:spLocks noGrp="1"/>
          </p:cNvSpPr>
          <p:nvPr>
            <p:ph idx="1"/>
          </p:nvPr>
        </p:nvSpPr>
        <p:spPr>
          <a:xfrm>
            <a:off x="4851058" y="421223"/>
            <a:ext cx="6906491" cy="6351716"/>
          </a:xfrm>
        </p:spPr>
        <p:txBody>
          <a:bodyPr anchor="ctr">
            <a:normAutofit fontScale="77500" lnSpcReduction="20000"/>
          </a:bodyPr>
          <a:lstStyle/>
          <a:p>
            <a:pPr marL="0" indent="0">
              <a:lnSpc>
                <a:spcPct val="120000"/>
              </a:lnSpc>
              <a:buNone/>
            </a:pPr>
            <a:r>
              <a:rPr lang="en-US" sz="3600" b="1">
                <a:latin typeface="Times New Roman" panose="02020603050405020304" pitchFamily="18" charset="0"/>
                <a:cs typeface="Times New Roman" panose="02020603050405020304" pitchFamily="18" charset="0"/>
              </a:rPr>
              <a:t>Tài sản ngắn hạn (TSNH):</a:t>
            </a:r>
            <a:endParaRPr lang="en-US" sz="3600">
              <a:latin typeface="Times New Roman" panose="02020603050405020304" pitchFamily="18" charset="0"/>
              <a:cs typeface="Times New Roman" panose="02020603050405020304" pitchFamily="18" charset="0"/>
            </a:endParaRPr>
          </a:p>
          <a:p>
            <a:pPr lvl="0">
              <a:lnSpc>
                <a:spcPct val="120000"/>
              </a:lnSpc>
            </a:pPr>
            <a:r>
              <a:rPr lang="en-US" sz="3600">
                <a:latin typeface="Times New Roman" panose="02020603050405020304" pitchFamily="18" charset="0"/>
                <a:cs typeface="Times New Roman" panose="02020603050405020304" pitchFamily="18" charset="0"/>
              </a:rPr>
              <a:t>Tiền: 360</a:t>
            </a:r>
          </a:p>
          <a:p>
            <a:pPr lvl="0">
              <a:lnSpc>
                <a:spcPct val="120000"/>
              </a:lnSpc>
            </a:pPr>
            <a:r>
              <a:rPr lang="en-US" sz="3600">
                <a:latin typeface="Times New Roman" panose="02020603050405020304" pitchFamily="18" charset="0"/>
                <a:cs typeface="Times New Roman" panose="02020603050405020304" pitchFamily="18" charset="0"/>
              </a:rPr>
              <a:t>Phải thu khách hàng: 300</a:t>
            </a:r>
          </a:p>
          <a:p>
            <a:pPr lvl="0">
              <a:lnSpc>
                <a:spcPct val="120000"/>
              </a:lnSpc>
            </a:pPr>
            <a:r>
              <a:rPr lang="en-US" sz="3600">
                <a:latin typeface="Times New Roman" panose="02020603050405020304" pitchFamily="18" charset="0"/>
                <a:cs typeface="Times New Roman" panose="02020603050405020304" pitchFamily="18" charset="0"/>
              </a:rPr>
              <a:t>Hàng tồn kho: 150</a:t>
            </a:r>
            <a:br>
              <a:rPr lang="en-US" sz="3600">
                <a:latin typeface="Times New Roman" panose="02020603050405020304" pitchFamily="18" charset="0"/>
                <a:cs typeface="Times New Roman" panose="02020603050405020304" pitchFamily="18" charset="0"/>
              </a:rPr>
            </a:br>
            <a:r>
              <a:rPr lang="en-US" sz="3600">
                <a:latin typeface="Times New Roman" panose="02020603050405020304" pitchFamily="18" charset="0"/>
                <a:cs typeface="Times New Roman" panose="02020603050405020304" pitchFamily="18" charset="0"/>
              </a:rPr>
              <a:t>→ </a:t>
            </a:r>
            <a:r>
              <a:rPr lang="en-US" sz="3600" b="1">
                <a:latin typeface="Times New Roman" panose="02020603050405020304" pitchFamily="18" charset="0"/>
                <a:cs typeface="Times New Roman" panose="02020603050405020304" pitchFamily="18" charset="0"/>
              </a:rPr>
              <a:t>Tổng TSNH = 810</a:t>
            </a:r>
            <a:endParaRPr lang="en-US" sz="3600">
              <a:latin typeface="Times New Roman" panose="02020603050405020304" pitchFamily="18" charset="0"/>
              <a:cs typeface="Times New Roman" panose="02020603050405020304" pitchFamily="18" charset="0"/>
            </a:endParaRPr>
          </a:p>
          <a:p>
            <a:pPr marL="0" indent="0">
              <a:lnSpc>
                <a:spcPct val="120000"/>
              </a:lnSpc>
              <a:buNone/>
            </a:pPr>
            <a:r>
              <a:rPr lang="en-US" sz="3600" b="1">
                <a:latin typeface="Times New Roman" panose="02020603050405020304" pitchFamily="18" charset="0"/>
                <a:cs typeface="Times New Roman" panose="02020603050405020304" pitchFamily="18" charset="0"/>
              </a:rPr>
              <a:t>Nợ ngắn hạn (NNH):</a:t>
            </a:r>
            <a:endParaRPr lang="en-US" sz="3600">
              <a:latin typeface="Times New Roman" panose="02020603050405020304" pitchFamily="18" charset="0"/>
              <a:cs typeface="Times New Roman" panose="02020603050405020304" pitchFamily="18" charset="0"/>
            </a:endParaRPr>
          </a:p>
          <a:p>
            <a:pPr lvl="0">
              <a:lnSpc>
                <a:spcPct val="120000"/>
              </a:lnSpc>
            </a:pPr>
            <a:r>
              <a:rPr lang="en-US" sz="3600">
                <a:latin typeface="Times New Roman" panose="02020603050405020304" pitchFamily="18" charset="0"/>
                <a:cs typeface="Times New Roman" panose="02020603050405020304" pitchFamily="18" charset="0"/>
              </a:rPr>
              <a:t>Phải nộp ngân sách nhà nước: 60</a:t>
            </a:r>
          </a:p>
          <a:p>
            <a:pPr lvl="0">
              <a:lnSpc>
                <a:spcPct val="120000"/>
              </a:lnSpc>
            </a:pPr>
            <a:r>
              <a:rPr lang="en-US" sz="3600">
                <a:latin typeface="Times New Roman" panose="02020603050405020304" pitchFamily="18" charset="0"/>
                <a:cs typeface="Times New Roman" panose="02020603050405020304" pitchFamily="18" charset="0"/>
              </a:rPr>
              <a:t>Phải trả người bán: 100</a:t>
            </a:r>
          </a:p>
          <a:p>
            <a:pPr lvl="0">
              <a:lnSpc>
                <a:spcPct val="120000"/>
              </a:lnSpc>
            </a:pPr>
            <a:r>
              <a:rPr lang="en-US" sz="3600">
                <a:latin typeface="Times New Roman" panose="02020603050405020304" pitchFamily="18" charset="0"/>
                <a:cs typeface="Times New Roman" panose="02020603050405020304" pitchFamily="18" charset="0"/>
              </a:rPr>
              <a:t>Vay ngắn hạn: 200</a:t>
            </a:r>
            <a:br>
              <a:rPr lang="en-US" sz="3600">
                <a:latin typeface="Times New Roman" panose="02020603050405020304" pitchFamily="18" charset="0"/>
                <a:cs typeface="Times New Roman" panose="02020603050405020304" pitchFamily="18" charset="0"/>
              </a:rPr>
            </a:br>
            <a:r>
              <a:rPr lang="en-US" sz="3600">
                <a:latin typeface="Times New Roman" panose="02020603050405020304" pitchFamily="18" charset="0"/>
                <a:cs typeface="Times New Roman" panose="02020603050405020304" pitchFamily="18" charset="0"/>
              </a:rPr>
              <a:t>→ </a:t>
            </a:r>
            <a:r>
              <a:rPr lang="en-US" sz="3600" b="1">
                <a:latin typeface="Times New Roman" panose="02020603050405020304" pitchFamily="18" charset="0"/>
                <a:cs typeface="Times New Roman" panose="02020603050405020304" pitchFamily="18" charset="0"/>
              </a:rPr>
              <a:t>Tổng NNH = 360</a:t>
            </a:r>
            <a:endParaRPr lang="en-US" sz="3600">
              <a:latin typeface="Times New Roman" panose="02020603050405020304" pitchFamily="18" charset="0"/>
              <a:cs typeface="Times New Roman" panose="02020603050405020304" pitchFamily="18" charset="0"/>
            </a:endParaRPr>
          </a:p>
          <a:p>
            <a:pPr marL="0" indent="0">
              <a:lnSpc>
                <a:spcPct val="120000"/>
              </a:lnSpc>
              <a:buNone/>
            </a:pPr>
            <a:r>
              <a:rPr lang="en-US" sz="3600" b="1">
                <a:latin typeface="Times New Roman" panose="02020603050405020304" pitchFamily="18" charset="0"/>
                <a:cs typeface="Times New Roman" panose="02020603050405020304" pitchFamily="18" charset="0"/>
              </a:rPr>
              <a:t>Vốn lưu động ròng:</a:t>
            </a:r>
            <a:br>
              <a:rPr lang="en-US" sz="3600">
                <a:latin typeface="Times New Roman" panose="02020603050405020304" pitchFamily="18" charset="0"/>
                <a:cs typeface="Times New Roman" panose="02020603050405020304" pitchFamily="18" charset="0"/>
              </a:rPr>
            </a:br>
            <a:r>
              <a:rPr lang="en-US" sz="3600">
                <a:latin typeface="Times New Roman" panose="02020603050405020304" pitchFamily="18" charset="0"/>
                <a:cs typeface="Times New Roman" panose="02020603050405020304" pitchFamily="18" charset="0"/>
              </a:rPr>
              <a:t>810 – 360 = </a:t>
            </a:r>
            <a:r>
              <a:rPr lang="en-US" sz="3600" b="1">
                <a:latin typeface="Times New Roman" panose="02020603050405020304" pitchFamily="18" charset="0"/>
                <a:cs typeface="Times New Roman" panose="02020603050405020304" pitchFamily="18" charset="0"/>
              </a:rPr>
              <a:t>450</a:t>
            </a:r>
            <a:endParaRPr lang="en-US" sz="3600">
              <a:latin typeface="Times New Roman" panose="02020603050405020304" pitchFamily="18" charset="0"/>
              <a:cs typeface="Times New Roman" panose="02020603050405020304" pitchFamily="18" charset="0"/>
            </a:endParaRPr>
          </a:p>
          <a:p>
            <a:endParaRPr lang="en-US" sz="2600"/>
          </a:p>
        </p:txBody>
      </p:sp>
      <p:sp>
        <p:nvSpPr>
          <p:cNvPr id="4" name="Chỗ dành sẵn cho Chân trang 3">
            <a:extLst>
              <a:ext uri="{FF2B5EF4-FFF2-40B4-BE49-F238E27FC236}">
                <a16:creationId xmlns:a16="http://schemas.microsoft.com/office/drawing/2014/main" id="{BE9BFD1F-A101-F514-5EC1-C04BEC4FB884}"/>
              </a:ext>
            </a:extLst>
          </p:cNvPr>
          <p:cNvSpPr>
            <a:spLocks noGrp="1"/>
          </p:cNvSpPr>
          <p:nvPr>
            <p:ph type="ftr" sz="quarter" idx="11"/>
          </p:nvPr>
        </p:nvSpPr>
        <p:spPr/>
        <p:txBody>
          <a:bodyPr/>
          <a:lstStyle/>
          <a:p>
            <a:r>
              <a:rPr lang="en-US"/>
              <a:t>TS. Nguyễn Tuấn Anh - ĐH KTQD</a:t>
            </a:r>
          </a:p>
        </p:txBody>
      </p:sp>
      <p:sp>
        <p:nvSpPr>
          <p:cNvPr id="5" name="Chỗ dành sẵn cho Số hiệu Bản chiếu 4">
            <a:extLst>
              <a:ext uri="{FF2B5EF4-FFF2-40B4-BE49-F238E27FC236}">
                <a16:creationId xmlns:a16="http://schemas.microsoft.com/office/drawing/2014/main" id="{CDB454B4-F1D9-BC3B-9F93-E4C35431E071}"/>
              </a:ext>
            </a:extLst>
          </p:cNvPr>
          <p:cNvSpPr>
            <a:spLocks noGrp="1"/>
          </p:cNvSpPr>
          <p:nvPr>
            <p:ph type="sldNum" sz="quarter" idx="12"/>
          </p:nvPr>
        </p:nvSpPr>
        <p:spPr/>
        <p:txBody>
          <a:bodyPr/>
          <a:lstStyle/>
          <a:p>
            <a:fld id="{3D7499AE-8711-4CFC-9ECF-460794017F84}" type="slidenum">
              <a:rPr lang="en-US" smtClean="0"/>
              <a:t>12</a:t>
            </a:fld>
            <a:endParaRPr lang="en-US"/>
          </a:p>
        </p:txBody>
      </p:sp>
    </p:spTree>
    <p:extLst>
      <p:ext uri="{BB962C8B-B14F-4D97-AF65-F5344CB8AC3E}">
        <p14:creationId xmlns:p14="http://schemas.microsoft.com/office/powerpoint/2010/main" val="58805576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Shape 11">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êu đề 1">
            <a:extLst>
              <a:ext uri="{FF2B5EF4-FFF2-40B4-BE49-F238E27FC236}">
                <a16:creationId xmlns:a16="http://schemas.microsoft.com/office/drawing/2014/main" id="{9EF5FBD1-A955-B02D-63D8-D930DBE76F15}"/>
              </a:ext>
            </a:extLst>
          </p:cNvPr>
          <p:cNvSpPr>
            <a:spLocks noGrp="1"/>
          </p:cNvSpPr>
          <p:nvPr>
            <p:ph type="title"/>
          </p:nvPr>
        </p:nvSpPr>
        <p:spPr>
          <a:xfrm>
            <a:off x="686834" y="1153572"/>
            <a:ext cx="3200400" cy="4461163"/>
          </a:xfrm>
        </p:spPr>
        <p:txBody>
          <a:bodyPr>
            <a:normAutofit/>
          </a:bodyPr>
          <a:lstStyle/>
          <a:p>
            <a:r>
              <a:rPr lang="vi-VN" b="1">
                <a:solidFill>
                  <a:srgbClr val="FFFFFF"/>
                </a:solidFill>
              </a:rPr>
              <a:t>Báo cáo</a:t>
            </a:r>
            <a:br>
              <a:rPr lang="en-US" b="1">
                <a:solidFill>
                  <a:srgbClr val="FFFFFF"/>
                </a:solidFill>
              </a:rPr>
            </a:br>
            <a:r>
              <a:rPr lang="vi-VN" b="1">
                <a:solidFill>
                  <a:srgbClr val="FFFFFF"/>
                </a:solidFill>
              </a:rPr>
              <a:t>kết quả </a:t>
            </a:r>
            <a:br>
              <a:rPr lang="en-US" b="1">
                <a:solidFill>
                  <a:srgbClr val="FFFFFF"/>
                </a:solidFill>
              </a:rPr>
            </a:br>
            <a:r>
              <a:rPr lang="vi-VN" b="1">
                <a:solidFill>
                  <a:srgbClr val="FFFFFF"/>
                </a:solidFill>
              </a:rPr>
              <a:t>kinh doanh</a:t>
            </a:r>
            <a:endParaRPr lang="en-US" b="1">
              <a:solidFill>
                <a:srgbClr val="FFFFFF"/>
              </a:solidFill>
            </a:endParaRPr>
          </a:p>
        </p:txBody>
      </p:sp>
      <p:sp>
        <p:nvSpPr>
          <p:cNvPr id="14" name="Arc 13">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hỗ dành sẵn cho Nội dung 2">
            <a:extLst>
              <a:ext uri="{FF2B5EF4-FFF2-40B4-BE49-F238E27FC236}">
                <a16:creationId xmlns:a16="http://schemas.microsoft.com/office/drawing/2014/main" id="{FFA40A79-BB7E-56C3-296C-920300BB13D9}"/>
              </a:ext>
            </a:extLst>
          </p:cNvPr>
          <p:cNvSpPr>
            <a:spLocks noGrp="1"/>
          </p:cNvSpPr>
          <p:nvPr>
            <p:ph idx="1"/>
          </p:nvPr>
        </p:nvSpPr>
        <p:spPr>
          <a:xfrm>
            <a:off x="4447308" y="591344"/>
            <a:ext cx="6906491" cy="5585619"/>
          </a:xfrm>
        </p:spPr>
        <p:txBody>
          <a:bodyPr anchor="ctr">
            <a:normAutofit/>
          </a:bodyPr>
          <a:lstStyle/>
          <a:p>
            <a:r>
              <a:rPr lang="en-US" sz="2000" err="1"/>
              <a:t>Là</a:t>
            </a:r>
            <a:r>
              <a:rPr lang="en-US" sz="2000"/>
              <a:t> </a:t>
            </a:r>
            <a:r>
              <a:rPr lang="en-US" sz="2000" err="1"/>
              <a:t>một</a:t>
            </a:r>
            <a:r>
              <a:rPr lang="en-US" sz="2000"/>
              <a:t> </a:t>
            </a:r>
            <a:r>
              <a:rPr lang="en-US" sz="2000" err="1"/>
              <a:t>trong</a:t>
            </a:r>
            <a:r>
              <a:rPr lang="en-US" sz="2000"/>
              <a:t> </a:t>
            </a:r>
            <a:r>
              <a:rPr lang="en-US" sz="2000" err="1"/>
              <a:t>những</a:t>
            </a:r>
            <a:r>
              <a:rPr lang="en-US" sz="2000"/>
              <a:t> </a:t>
            </a:r>
            <a:r>
              <a:rPr lang="en-US" sz="2000" err="1"/>
              <a:t>báo</a:t>
            </a:r>
            <a:r>
              <a:rPr lang="en-US" sz="2000"/>
              <a:t> </a:t>
            </a:r>
            <a:r>
              <a:rPr lang="en-US" sz="2000" err="1"/>
              <a:t>cáo</a:t>
            </a:r>
            <a:r>
              <a:rPr lang="en-US" sz="2000"/>
              <a:t> </a:t>
            </a:r>
            <a:r>
              <a:rPr lang="en-US" sz="2000" err="1"/>
              <a:t>tài</a:t>
            </a:r>
            <a:r>
              <a:rPr lang="en-US" sz="2000"/>
              <a:t> </a:t>
            </a:r>
            <a:r>
              <a:rPr lang="en-US" sz="2000" err="1"/>
              <a:t>chính</a:t>
            </a:r>
            <a:r>
              <a:rPr lang="en-US" sz="2000"/>
              <a:t> </a:t>
            </a:r>
            <a:r>
              <a:rPr lang="en-US" sz="2000" err="1"/>
              <a:t>quan</a:t>
            </a:r>
            <a:r>
              <a:rPr lang="en-US" sz="2000"/>
              <a:t> </a:t>
            </a:r>
            <a:r>
              <a:rPr lang="en-US" sz="2000" err="1"/>
              <a:t>trọng</a:t>
            </a:r>
            <a:r>
              <a:rPr lang="en-US" sz="2000"/>
              <a:t>, </a:t>
            </a:r>
            <a:r>
              <a:rPr lang="en-US" sz="2000" err="1"/>
              <a:t>phản</a:t>
            </a:r>
            <a:r>
              <a:rPr lang="en-US" sz="2000"/>
              <a:t> </a:t>
            </a:r>
            <a:r>
              <a:rPr lang="en-US" sz="2000" err="1"/>
              <a:t>ánh</a:t>
            </a:r>
            <a:r>
              <a:rPr lang="en-US" sz="2000"/>
              <a:t> </a:t>
            </a:r>
            <a:r>
              <a:rPr lang="en-US" sz="2000" err="1"/>
              <a:t>tình</a:t>
            </a:r>
            <a:r>
              <a:rPr lang="en-US" sz="2000"/>
              <a:t> </a:t>
            </a:r>
            <a:r>
              <a:rPr lang="en-US" sz="2000" err="1"/>
              <a:t>hình</a:t>
            </a:r>
            <a:r>
              <a:rPr lang="en-US" sz="2000"/>
              <a:t> </a:t>
            </a:r>
            <a:r>
              <a:rPr lang="en-US" sz="2000" err="1"/>
              <a:t>và</a:t>
            </a:r>
            <a:r>
              <a:rPr lang="en-US" sz="2000"/>
              <a:t> </a:t>
            </a:r>
            <a:r>
              <a:rPr lang="en-US" sz="2000" err="1"/>
              <a:t>kết</a:t>
            </a:r>
            <a:r>
              <a:rPr lang="en-US" sz="2000"/>
              <a:t> </a:t>
            </a:r>
            <a:r>
              <a:rPr lang="en-US" sz="2000" err="1"/>
              <a:t>quả</a:t>
            </a:r>
            <a:r>
              <a:rPr lang="en-US" sz="2000"/>
              <a:t> </a:t>
            </a:r>
            <a:r>
              <a:rPr lang="en-US" sz="2000" err="1"/>
              <a:t>kinh</a:t>
            </a:r>
            <a:r>
              <a:rPr lang="en-US" sz="2000"/>
              <a:t> </a:t>
            </a:r>
            <a:r>
              <a:rPr lang="en-US" sz="2000" err="1"/>
              <a:t>doanh</a:t>
            </a:r>
            <a:r>
              <a:rPr lang="en-US" sz="2000"/>
              <a:t> </a:t>
            </a:r>
            <a:r>
              <a:rPr lang="en-US" sz="2000" err="1"/>
              <a:t>của</a:t>
            </a:r>
            <a:r>
              <a:rPr lang="en-US" sz="2000"/>
              <a:t> </a:t>
            </a:r>
            <a:r>
              <a:rPr lang="en-US" sz="2000" err="1"/>
              <a:t>doanh</a:t>
            </a:r>
            <a:r>
              <a:rPr lang="en-US" sz="2000"/>
              <a:t> </a:t>
            </a:r>
            <a:r>
              <a:rPr lang="en-US" sz="2000" err="1"/>
              <a:t>nghiệp</a:t>
            </a:r>
            <a:r>
              <a:rPr lang="en-US" sz="2000"/>
              <a:t> </a:t>
            </a:r>
            <a:r>
              <a:rPr lang="en-US" sz="2000" err="1"/>
              <a:t>trong</a:t>
            </a:r>
            <a:r>
              <a:rPr lang="en-US" sz="2000"/>
              <a:t> </a:t>
            </a:r>
            <a:r>
              <a:rPr lang="en-US" sz="2000" err="1"/>
              <a:t>một</a:t>
            </a:r>
            <a:r>
              <a:rPr lang="en-US" sz="2000"/>
              <a:t> </a:t>
            </a:r>
            <a:r>
              <a:rPr lang="en-US" sz="2000" err="1"/>
              <a:t>thời</a:t>
            </a:r>
            <a:r>
              <a:rPr lang="en-US" sz="2000"/>
              <a:t> </a:t>
            </a:r>
            <a:r>
              <a:rPr lang="en-US" sz="2000" err="1"/>
              <a:t>kỳ</a:t>
            </a:r>
            <a:r>
              <a:rPr lang="en-US" sz="2000"/>
              <a:t> </a:t>
            </a:r>
            <a:r>
              <a:rPr lang="en-US" sz="2000" err="1"/>
              <a:t>nhất</a:t>
            </a:r>
            <a:r>
              <a:rPr lang="en-US" sz="2000"/>
              <a:t> </a:t>
            </a:r>
            <a:r>
              <a:rPr lang="en-US" sz="2000" err="1"/>
              <a:t>định</a:t>
            </a:r>
            <a:r>
              <a:rPr lang="en-US" sz="2000"/>
              <a:t>. </a:t>
            </a:r>
            <a:r>
              <a:rPr lang="en-US" sz="2000" err="1"/>
              <a:t>Khác</a:t>
            </a:r>
            <a:r>
              <a:rPr lang="en-US" sz="2000"/>
              <a:t> </a:t>
            </a:r>
            <a:r>
              <a:rPr lang="en-US" sz="2000" err="1"/>
              <a:t>với</a:t>
            </a:r>
            <a:r>
              <a:rPr lang="en-US" sz="2000"/>
              <a:t> </a:t>
            </a:r>
            <a:r>
              <a:rPr lang="en-US" sz="2000" err="1"/>
              <a:t>bảng</a:t>
            </a:r>
            <a:r>
              <a:rPr lang="en-US" sz="2000"/>
              <a:t> </a:t>
            </a:r>
            <a:r>
              <a:rPr lang="en-US" sz="2000" err="1"/>
              <a:t>cân</a:t>
            </a:r>
            <a:r>
              <a:rPr lang="en-US" sz="2000"/>
              <a:t> </a:t>
            </a:r>
            <a:r>
              <a:rPr lang="en-US" sz="2000" err="1"/>
              <a:t>đối</a:t>
            </a:r>
            <a:r>
              <a:rPr lang="en-US" sz="2000"/>
              <a:t> </a:t>
            </a:r>
            <a:r>
              <a:rPr lang="en-US" sz="2000" err="1"/>
              <a:t>kế</a:t>
            </a:r>
            <a:r>
              <a:rPr lang="en-US" sz="2000"/>
              <a:t> </a:t>
            </a:r>
            <a:r>
              <a:rPr lang="en-US" sz="2000" err="1"/>
              <a:t>toán</a:t>
            </a:r>
            <a:r>
              <a:rPr lang="en-US" sz="2000"/>
              <a:t> </a:t>
            </a:r>
            <a:r>
              <a:rPr lang="en-US" sz="2000" err="1"/>
              <a:t>chỉ</a:t>
            </a:r>
            <a:r>
              <a:rPr lang="en-US" sz="2000"/>
              <a:t> </a:t>
            </a:r>
            <a:r>
              <a:rPr lang="en-US" sz="2000" err="1"/>
              <a:t>chụp</a:t>
            </a:r>
            <a:r>
              <a:rPr lang="en-US" sz="2000"/>
              <a:t> </a:t>
            </a:r>
            <a:r>
              <a:rPr lang="en-US" sz="2000" err="1"/>
              <a:t>lại</a:t>
            </a:r>
            <a:r>
              <a:rPr lang="en-US" sz="2000"/>
              <a:t> “</a:t>
            </a:r>
            <a:r>
              <a:rPr lang="en-US" sz="2000" err="1"/>
              <a:t>bức</a:t>
            </a:r>
            <a:r>
              <a:rPr lang="en-US" sz="2000"/>
              <a:t> </a:t>
            </a:r>
            <a:r>
              <a:rPr lang="en-US" sz="2000" err="1"/>
              <a:t>tranh</a:t>
            </a:r>
            <a:r>
              <a:rPr lang="en-US" sz="2000"/>
              <a:t> </a:t>
            </a:r>
            <a:r>
              <a:rPr lang="en-US" sz="2000" err="1"/>
              <a:t>tài</a:t>
            </a:r>
            <a:r>
              <a:rPr lang="en-US" sz="2000"/>
              <a:t> </a:t>
            </a:r>
            <a:r>
              <a:rPr lang="en-US" sz="2000" err="1"/>
              <a:t>sản</a:t>
            </a:r>
            <a:r>
              <a:rPr lang="en-US" sz="2000"/>
              <a:t> </a:t>
            </a:r>
            <a:r>
              <a:rPr lang="en-US" sz="2000" err="1"/>
              <a:t>và</a:t>
            </a:r>
            <a:r>
              <a:rPr lang="en-US" sz="2000"/>
              <a:t> </a:t>
            </a:r>
            <a:r>
              <a:rPr lang="en-US" sz="2000" err="1"/>
              <a:t>nguồn</a:t>
            </a:r>
            <a:r>
              <a:rPr lang="en-US" sz="2000"/>
              <a:t> </a:t>
            </a:r>
            <a:r>
              <a:rPr lang="en-US" sz="2000" err="1"/>
              <a:t>vốn</a:t>
            </a:r>
            <a:r>
              <a:rPr lang="en-US" sz="2000"/>
              <a:t>” </a:t>
            </a:r>
            <a:r>
              <a:rPr lang="en-US" sz="2000" err="1"/>
              <a:t>tại</a:t>
            </a:r>
            <a:r>
              <a:rPr lang="en-US" sz="2000"/>
              <a:t> </a:t>
            </a:r>
            <a:r>
              <a:rPr lang="en-US" sz="2000" err="1"/>
              <a:t>một</a:t>
            </a:r>
            <a:r>
              <a:rPr lang="en-US" sz="2000"/>
              <a:t> </a:t>
            </a:r>
            <a:r>
              <a:rPr lang="en-US" sz="2000" err="1"/>
              <a:t>thời</a:t>
            </a:r>
            <a:r>
              <a:rPr lang="en-US" sz="2000"/>
              <a:t> </a:t>
            </a:r>
            <a:r>
              <a:rPr lang="en-US" sz="2000" err="1"/>
              <a:t>điểm</a:t>
            </a:r>
            <a:r>
              <a:rPr lang="en-US" sz="2000"/>
              <a:t>, </a:t>
            </a:r>
            <a:r>
              <a:rPr lang="en-US" sz="2000" err="1"/>
              <a:t>báo</a:t>
            </a:r>
            <a:r>
              <a:rPr lang="en-US" sz="2000"/>
              <a:t> </a:t>
            </a:r>
            <a:r>
              <a:rPr lang="en-US" sz="2000" err="1"/>
              <a:t>cáo</a:t>
            </a:r>
            <a:r>
              <a:rPr lang="en-US" sz="2000"/>
              <a:t> </a:t>
            </a:r>
            <a:r>
              <a:rPr lang="en-US" sz="2000" err="1"/>
              <a:t>kết</a:t>
            </a:r>
            <a:r>
              <a:rPr lang="en-US" sz="2000"/>
              <a:t> </a:t>
            </a:r>
            <a:r>
              <a:rPr lang="en-US" sz="2000" err="1"/>
              <a:t>quả</a:t>
            </a:r>
            <a:r>
              <a:rPr lang="en-US" sz="2000"/>
              <a:t> </a:t>
            </a:r>
            <a:r>
              <a:rPr lang="en-US" sz="2000" err="1"/>
              <a:t>kinh</a:t>
            </a:r>
            <a:r>
              <a:rPr lang="en-US" sz="2000"/>
              <a:t> </a:t>
            </a:r>
            <a:r>
              <a:rPr lang="en-US" sz="2000" err="1"/>
              <a:t>doanh</a:t>
            </a:r>
            <a:r>
              <a:rPr lang="en-US" sz="2000"/>
              <a:t> </a:t>
            </a:r>
            <a:r>
              <a:rPr lang="en-US" sz="2000" err="1"/>
              <a:t>cho</a:t>
            </a:r>
            <a:r>
              <a:rPr lang="en-US" sz="2000"/>
              <a:t> </a:t>
            </a:r>
            <a:r>
              <a:rPr lang="en-US" sz="2000" err="1"/>
              <a:t>thấy</a:t>
            </a:r>
            <a:r>
              <a:rPr lang="en-US" sz="2000"/>
              <a:t> </a:t>
            </a:r>
            <a:r>
              <a:rPr lang="en-US" sz="2000" err="1"/>
              <a:t>quá</a:t>
            </a:r>
            <a:r>
              <a:rPr lang="en-US" sz="2000"/>
              <a:t> </a:t>
            </a:r>
            <a:r>
              <a:rPr lang="en-US" sz="2000" err="1"/>
              <a:t>trình</a:t>
            </a:r>
            <a:r>
              <a:rPr lang="en-US" sz="2000"/>
              <a:t> </a:t>
            </a:r>
            <a:r>
              <a:rPr lang="en-US" sz="2000" err="1"/>
              <a:t>vận</a:t>
            </a:r>
            <a:r>
              <a:rPr lang="en-US" sz="2000"/>
              <a:t> </a:t>
            </a:r>
            <a:r>
              <a:rPr lang="en-US" sz="2000" err="1"/>
              <a:t>động</a:t>
            </a:r>
            <a:r>
              <a:rPr lang="en-US" sz="2000"/>
              <a:t> – </a:t>
            </a:r>
            <a:r>
              <a:rPr lang="en-US" sz="2000" err="1"/>
              <a:t>doanh</a:t>
            </a:r>
            <a:r>
              <a:rPr lang="en-US" sz="2000"/>
              <a:t> </a:t>
            </a:r>
            <a:r>
              <a:rPr lang="en-US" sz="2000" err="1"/>
              <a:t>nghiệp</a:t>
            </a:r>
            <a:r>
              <a:rPr lang="en-US" sz="2000"/>
              <a:t> </a:t>
            </a:r>
            <a:r>
              <a:rPr lang="en-US" sz="2000" err="1"/>
              <a:t>đã</a:t>
            </a:r>
            <a:r>
              <a:rPr lang="en-US" sz="2000"/>
              <a:t> </a:t>
            </a:r>
            <a:r>
              <a:rPr lang="en-US" sz="2000" err="1"/>
              <a:t>tạo</a:t>
            </a:r>
            <a:r>
              <a:rPr lang="en-US" sz="2000"/>
              <a:t> </a:t>
            </a:r>
            <a:r>
              <a:rPr lang="en-US" sz="2000" err="1"/>
              <a:t>ra</a:t>
            </a:r>
            <a:r>
              <a:rPr lang="en-US" sz="2000"/>
              <a:t> bao </a:t>
            </a:r>
            <a:r>
              <a:rPr lang="en-US" sz="2000" err="1"/>
              <a:t>nhiêu</a:t>
            </a:r>
            <a:r>
              <a:rPr lang="en-US" sz="2000"/>
              <a:t> </a:t>
            </a:r>
            <a:r>
              <a:rPr lang="en-US" sz="2000" err="1"/>
              <a:t>doanh</a:t>
            </a:r>
            <a:r>
              <a:rPr lang="en-US" sz="2000"/>
              <a:t> </a:t>
            </a:r>
            <a:r>
              <a:rPr lang="en-US" sz="2000" err="1"/>
              <a:t>thu</a:t>
            </a:r>
            <a:r>
              <a:rPr lang="en-US" sz="2000"/>
              <a:t>, chi </a:t>
            </a:r>
            <a:r>
              <a:rPr lang="en-US" sz="2000" err="1"/>
              <a:t>phí</a:t>
            </a:r>
            <a:r>
              <a:rPr lang="en-US" sz="2000"/>
              <a:t> </a:t>
            </a:r>
            <a:r>
              <a:rPr lang="en-US" sz="2000" err="1"/>
              <a:t>bỏ</a:t>
            </a:r>
            <a:r>
              <a:rPr lang="en-US" sz="2000"/>
              <a:t> </a:t>
            </a:r>
            <a:r>
              <a:rPr lang="en-US" sz="2000" err="1"/>
              <a:t>ra</a:t>
            </a:r>
            <a:r>
              <a:rPr lang="en-US" sz="2000"/>
              <a:t> </a:t>
            </a:r>
            <a:r>
              <a:rPr lang="en-US" sz="2000" err="1"/>
              <a:t>như</a:t>
            </a:r>
            <a:r>
              <a:rPr lang="en-US" sz="2000"/>
              <a:t> </a:t>
            </a:r>
            <a:r>
              <a:rPr lang="en-US" sz="2000" err="1"/>
              <a:t>thế</a:t>
            </a:r>
            <a:r>
              <a:rPr lang="en-US" sz="2000"/>
              <a:t> </a:t>
            </a:r>
            <a:r>
              <a:rPr lang="en-US" sz="2000" err="1"/>
              <a:t>nào</a:t>
            </a:r>
            <a:r>
              <a:rPr lang="en-US" sz="2000"/>
              <a:t> </a:t>
            </a:r>
            <a:r>
              <a:rPr lang="en-US" sz="2000" err="1"/>
              <a:t>và</a:t>
            </a:r>
            <a:r>
              <a:rPr lang="en-US" sz="2000"/>
              <a:t> </a:t>
            </a:r>
            <a:r>
              <a:rPr lang="en-US" sz="2000" err="1"/>
              <a:t>cuối</a:t>
            </a:r>
            <a:r>
              <a:rPr lang="en-US" sz="2000"/>
              <a:t> </a:t>
            </a:r>
            <a:r>
              <a:rPr lang="en-US" sz="2000" err="1"/>
              <a:t>cùng</a:t>
            </a:r>
            <a:r>
              <a:rPr lang="en-US" sz="2000"/>
              <a:t> </a:t>
            </a:r>
            <a:r>
              <a:rPr lang="en-US" sz="2000" err="1"/>
              <a:t>lợi</a:t>
            </a:r>
            <a:r>
              <a:rPr lang="en-US" sz="2000"/>
              <a:t> </a:t>
            </a:r>
            <a:r>
              <a:rPr lang="en-US" sz="2000" err="1"/>
              <a:t>nhuận</a:t>
            </a:r>
            <a:r>
              <a:rPr lang="en-US" sz="2000"/>
              <a:t> </a:t>
            </a:r>
            <a:r>
              <a:rPr lang="en-US" sz="2000" err="1"/>
              <a:t>thu</a:t>
            </a:r>
            <a:r>
              <a:rPr lang="en-US" sz="2000"/>
              <a:t> </a:t>
            </a:r>
            <a:r>
              <a:rPr lang="en-US" sz="2000" err="1"/>
              <a:t>được</a:t>
            </a:r>
            <a:r>
              <a:rPr lang="en-US" sz="2000"/>
              <a:t> </a:t>
            </a:r>
            <a:r>
              <a:rPr lang="en-US" sz="2000" err="1"/>
              <a:t>ra</a:t>
            </a:r>
            <a:r>
              <a:rPr lang="en-US" sz="2000"/>
              <a:t> </a:t>
            </a:r>
            <a:r>
              <a:rPr lang="en-US" sz="2000" err="1"/>
              <a:t>sao</a:t>
            </a:r>
            <a:r>
              <a:rPr lang="en-US" sz="2000"/>
              <a:t>.</a:t>
            </a:r>
          </a:p>
          <a:p>
            <a:r>
              <a:rPr lang="en-US" sz="2000"/>
              <a:t>Các </a:t>
            </a:r>
            <a:r>
              <a:rPr lang="en-US" sz="2000" err="1"/>
              <a:t>chỉ</a:t>
            </a:r>
            <a:r>
              <a:rPr lang="en-US" sz="2000"/>
              <a:t> </a:t>
            </a:r>
            <a:r>
              <a:rPr lang="en-US" sz="2000" err="1"/>
              <a:t>tiêu</a:t>
            </a:r>
            <a:r>
              <a:rPr lang="en-US" sz="2000"/>
              <a:t> </a:t>
            </a:r>
            <a:r>
              <a:rPr lang="en-US" sz="2000" err="1"/>
              <a:t>lợi</a:t>
            </a:r>
            <a:r>
              <a:rPr lang="en-US" sz="2000"/>
              <a:t> </a:t>
            </a:r>
            <a:r>
              <a:rPr lang="en-US" sz="2000" err="1"/>
              <a:t>nhuận</a:t>
            </a:r>
            <a:r>
              <a:rPr lang="en-US" sz="2000"/>
              <a:t> </a:t>
            </a:r>
            <a:r>
              <a:rPr lang="en-US" sz="2000" err="1"/>
              <a:t>chính</a:t>
            </a:r>
            <a:r>
              <a:rPr lang="en-US" sz="2000"/>
              <a:t>: </a:t>
            </a:r>
            <a:r>
              <a:rPr lang="en-US" sz="2000" err="1"/>
              <a:t>Lãi</a:t>
            </a:r>
            <a:r>
              <a:rPr lang="en-US" sz="2000"/>
              <a:t> </a:t>
            </a:r>
            <a:r>
              <a:rPr lang="en-US" sz="2000" err="1"/>
              <a:t>gộp</a:t>
            </a:r>
            <a:r>
              <a:rPr lang="en-US" sz="2000"/>
              <a:t>, </a:t>
            </a:r>
            <a:r>
              <a:rPr lang="en-US" sz="2000" err="1"/>
              <a:t>Lãi</a:t>
            </a:r>
            <a:r>
              <a:rPr lang="en-US" sz="2000"/>
              <a:t>/(</a:t>
            </a:r>
            <a:r>
              <a:rPr lang="en-US" sz="2000" err="1"/>
              <a:t>lỗ</a:t>
            </a:r>
            <a:r>
              <a:rPr lang="en-US" sz="2000"/>
              <a:t>) </a:t>
            </a:r>
            <a:r>
              <a:rPr lang="en-US" sz="2000" err="1"/>
              <a:t>từ</a:t>
            </a:r>
            <a:r>
              <a:rPr lang="en-US" sz="2000"/>
              <a:t> </a:t>
            </a:r>
            <a:r>
              <a:rPr lang="en-US" sz="2000" err="1"/>
              <a:t>hoạt</a:t>
            </a:r>
            <a:r>
              <a:rPr lang="en-US" sz="2000"/>
              <a:t> </a:t>
            </a:r>
            <a:r>
              <a:rPr lang="en-US" sz="2000" err="1"/>
              <a:t>động</a:t>
            </a:r>
            <a:r>
              <a:rPr lang="en-US" sz="2000"/>
              <a:t> </a:t>
            </a:r>
            <a:r>
              <a:rPr lang="en-US" sz="2000" err="1"/>
              <a:t>kinh</a:t>
            </a:r>
            <a:r>
              <a:rPr lang="en-US" sz="2000"/>
              <a:t> </a:t>
            </a:r>
            <a:r>
              <a:rPr lang="en-US" sz="2000" err="1"/>
              <a:t>doanh</a:t>
            </a:r>
            <a:r>
              <a:rPr lang="en-US" sz="2000"/>
              <a:t>, </a:t>
            </a:r>
            <a:r>
              <a:rPr lang="en-US" sz="2000" err="1"/>
              <a:t>Lãi</a:t>
            </a:r>
            <a:r>
              <a:rPr lang="en-US" sz="2000"/>
              <a:t>/(</a:t>
            </a:r>
            <a:r>
              <a:rPr lang="en-US" sz="2000" err="1"/>
              <a:t>lỗ</a:t>
            </a:r>
            <a:r>
              <a:rPr lang="en-US" sz="2000"/>
              <a:t>) </a:t>
            </a:r>
            <a:r>
              <a:rPr lang="en-US" sz="2000" err="1"/>
              <a:t>ròng</a:t>
            </a:r>
            <a:r>
              <a:rPr lang="en-US" sz="2000"/>
              <a:t> </a:t>
            </a:r>
            <a:r>
              <a:rPr lang="en-US" sz="2000" err="1"/>
              <a:t>trước</a:t>
            </a:r>
            <a:r>
              <a:rPr lang="en-US" sz="2000"/>
              <a:t> </a:t>
            </a:r>
            <a:r>
              <a:rPr lang="en-US" sz="2000" err="1"/>
              <a:t>thuế</a:t>
            </a:r>
            <a:r>
              <a:rPr lang="en-US" sz="2000"/>
              <a:t>, </a:t>
            </a:r>
            <a:r>
              <a:rPr lang="en-US" sz="2000" err="1"/>
              <a:t>Lãi</a:t>
            </a:r>
            <a:r>
              <a:rPr lang="en-US" sz="2000"/>
              <a:t>/(</a:t>
            </a:r>
            <a:r>
              <a:rPr lang="en-US" sz="2000" err="1"/>
              <a:t>lỗ</a:t>
            </a:r>
            <a:r>
              <a:rPr lang="en-US" sz="2000"/>
              <a:t>) </a:t>
            </a:r>
            <a:r>
              <a:rPr lang="en-US" sz="2000" err="1"/>
              <a:t>thuần</a:t>
            </a:r>
            <a:r>
              <a:rPr lang="en-US" sz="2000"/>
              <a:t> </a:t>
            </a:r>
            <a:r>
              <a:rPr lang="en-US" sz="2000" err="1"/>
              <a:t>sau</a:t>
            </a:r>
            <a:r>
              <a:rPr lang="en-US" sz="2000"/>
              <a:t> </a:t>
            </a:r>
            <a:r>
              <a:rPr lang="en-US" sz="2000" err="1"/>
              <a:t>thuế</a:t>
            </a:r>
            <a:r>
              <a:rPr lang="en-US" sz="2000"/>
              <a:t>, </a:t>
            </a:r>
            <a:r>
              <a:rPr lang="en-US" sz="2000" err="1"/>
              <a:t>Lãi</a:t>
            </a:r>
            <a:r>
              <a:rPr lang="en-US" sz="2000"/>
              <a:t> </a:t>
            </a:r>
            <a:r>
              <a:rPr lang="en-US" sz="2000" err="1"/>
              <a:t>cơ</a:t>
            </a:r>
            <a:r>
              <a:rPr lang="en-US" sz="2000"/>
              <a:t> </a:t>
            </a:r>
            <a:r>
              <a:rPr lang="en-US" sz="2000" err="1"/>
              <a:t>bản</a:t>
            </a:r>
            <a:r>
              <a:rPr lang="en-US" sz="2000"/>
              <a:t> </a:t>
            </a:r>
            <a:r>
              <a:rPr lang="en-US" sz="2000" err="1"/>
              <a:t>trên</a:t>
            </a:r>
            <a:r>
              <a:rPr lang="en-US" sz="2000"/>
              <a:t> </a:t>
            </a:r>
            <a:r>
              <a:rPr lang="en-US" sz="2000" err="1"/>
              <a:t>cổ</a:t>
            </a:r>
            <a:r>
              <a:rPr lang="en-US" sz="2000"/>
              <a:t> </a:t>
            </a:r>
            <a:r>
              <a:rPr lang="en-US" sz="2000" err="1"/>
              <a:t>phiếu</a:t>
            </a:r>
            <a:r>
              <a:rPr lang="en-US" sz="2000"/>
              <a:t> (EPS: Cho </a:t>
            </a:r>
            <a:r>
              <a:rPr lang="en-US" sz="2000" err="1"/>
              <a:t>biết</a:t>
            </a:r>
            <a:r>
              <a:rPr lang="en-US" sz="2000"/>
              <a:t> </a:t>
            </a:r>
            <a:r>
              <a:rPr lang="en-US" sz="2000" err="1"/>
              <a:t>mỗi</a:t>
            </a:r>
            <a:r>
              <a:rPr lang="en-US" sz="2000"/>
              <a:t> </a:t>
            </a:r>
            <a:r>
              <a:rPr lang="en-US" sz="2000" err="1"/>
              <a:t>cổ</a:t>
            </a:r>
            <a:r>
              <a:rPr lang="en-US" sz="2000"/>
              <a:t> </a:t>
            </a:r>
            <a:r>
              <a:rPr lang="en-US" sz="2000" err="1"/>
              <a:t>phiếu</a:t>
            </a:r>
            <a:r>
              <a:rPr lang="en-US" sz="2000"/>
              <a:t> </a:t>
            </a:r>
            <a:r>
              <a:rPr lang="en-US" sz="2000" err="1"/>
              <a:t>thường</a:t>
            </a:r>
            <a:r>
              <a:rPr lang="en-US" sz="2000"/>
              <a:t> </a:t>
            </a:r>
            <a:r>
              <a:rPr lang="en-US" sz="2000" err="1"/>
              <a:t>được</a:t>
            </a:r>
            <a:r>
              <a:rPr lang="en-US" sz="2000"/>
              <a:t> </a:t>
            </a:r>
            <a:r>
              <a:rPr lang="en-US" sz="2000" err="1"/>
              <a:t>hưởng</a:t>
            </a:r>
            <a:r>
              <a:rPr lang="en-US" sz="2000"/>
              <a:t> bao </a:t>
            </a:r>
            <a:r>
              <a:rPr lang="en-US" sz="2000" err="1"/>
              <a:t>nhiêu</a:t>
            </a:r>
            <a:r>
              <a:rPr lang="en-US" sz="2000"/>
              <a:t> </a:t>
            </a:r>
            <a:r>
              <a:rPr lang="en-US" sz="2000" err="1"/>
              <a:t>đồng</a:t>
            </a:r>
            <a:r>
              <a:rPr lang="en-US" sz="2000"/>
              <a:t> </a:t>
            </a:r>
            <a:r>
              <a:rPr lang="en-US" sz="2000" err="1"/>
              <a:t>lợi</a:t>
            </a:r>
            <a:r>
              <a:rPr lang="en-US" sz="2000"/>
              <a:t> </a:t>
            </a:r>
            <a:r>
              <a:rPr lang="en-US" sz="2000" err="1"/>
              <a:t>nhuận</a:t>
            </a:r>
            <a:r>
              <a:rPr lang="en-US" sz="2000"/>
              <a:t> → </a:t>
            </a:r>
            <a:r>
              <a:rPr lang="en-US" sz="2000" err="1"/>
              <a:t>chỉ</a:t>
            </a:r>
            <a:r>
              <a:rPr lang="en-US" sz="2000"/>
              <a:t> </a:t>
            </a:r>
            <a:r>
              <a:rPr lang="en-US" sz="2000" err="1"/>
              <a:t>tiêu</a:t>
            </a:r>
            <a:r>
              <a:rPr lang="en-US" sz="2000"/>
              <a:t> </a:t>
            </a:r>
            <a:r>
              <a:rPr lang="en-US" sz="2000" err="1"/>
              <a:t>quan</a:t>
            </a:r>
            <a:r>
              <a:rPr lang="en-US" sz="2000"/>
              <a:t> </a:t>
            </a:r>
            <a:r>
              <a:rPr lang="en-US" sz="2000" err="1"/>
              <a:t>trọng</a:t>
            </a:r>
            <a:r>
              <a:rPr lang="en-US" sz="2000"/>
              <a:t> </a:t>
            </a:r>
            <a:r>
              <a:rPr lang="en-US" sz="2000" err="1"/>
              <a:t>nhất</a:t>
            </a:r>
            <a:r>
              <a:rPr lang="en-US" sz="2000"/>
              <a:t> </a:t>
            </a:r>
            <a:r>
              <a:rPr lang="en-US" sz="2000" err="1"/>
              <a:t>với</a:t>
            </a:r>
            <a:r>
              <a:rPr lang="en-US" sz="2000"/>
              <a:t> </a:t>
            </a:r>
            <a:r>
              <a:rPr lang="en-US" sz="2000" err="1"/>
              <a:t>nhà</a:t>
            </a:r>
            <a:r>
              <a:rPr lang="en-US" sz="2000"/>
              <a:t> </a:t>
            </a:r>
            <a:r>
              <a:rPr lang="en-US" sz="2000" err="1"/>
              <a:t>đầu</a:t>
            </a:r>
            <a:r>
              <a:rPr lang="en-US" sz="2000"/>
              <a:t> tư).</a:t>
            </a:r>
          </a:p>
          <a:p>
            <a:r>
              <a:rPr lang="en-US" sz="2000"/>
              <a:t>👉 </a:t>
            </a:r>
            <a:r>
              <a:rPr lang="en-US" sz="2000" err="1"/>
              <a:t>Mỗi</a:t>
            </a:r>
            <a:r>
              <a:rPr lang="en-US" sz="2000"/>
              <a:t> </a:t>
            </a:r>
            <a:r>
              <a:rPr lang="en-US" sz="2000" err="1"/>
              <a:t>chỉ</a:t>
            </a:r>
            <a:r>
              <a:rPr lang="en-US" sz="2000"/>
              <a:t> </a:t>
            </a:r>
            <a:r>
              <a:rPr lang="en-US" sz="2000" err="1"/>
              <a:t>tiêu</a:t>
            </a:r>
            <a:r>
              <a:rPr lang="en-US" sz="2000"/>
              <a:t> </a:t>
            </a:r>
            <a:r>
              <a:rPr lang="en-US" sz="2000" err="1"/>
              <a:t>phản</a:t>
            </a:r>
            <a:r>
              <a:rPr lang="en-US" sz="2000"/>
              <a:t> </a:t>
            </a:r>
            <a:r>
              <a:rPr lang="en-US" sz="2000" err="1"/>
              <a:t>ánh</a:t>
            </a:r>
            <a:r>
              <a:rPr lang="en-US" sz="2000"/>
              <a:t> </a:t>
            </a:r>
            <a:r>
              <a:rPr lang="en-US" sz="2000" err="1"/>
              <a:t>một</a:t>
            </a:r>
            <a:r>
              <a:rPr lang="en-US" sz="2000"/>
              <a:t> </a:t>
            </a:r>
            <a:r>
              <a:rPr lang="en-US" sz="2000" err="1"/>
              <a:t>khía</a:t>
            </a:r>
            <a:r>
              <a:rPr lang="en-US" sz="2000"/>
              <a:t> </a:t>
            </a:r>
            <a:r>
              <a:rPr lang="en-US" sz="2000" err="1"/>
              <a:t>cạnh</a:t>
            </a:r>
            <a:r>
              <a:rPr lang="en-US" sz="2000"/>
              <a:t>: </a:t>
            </a:r>
            <a:r>
              <a:rPr lang="en-US" sz="2000" err="1"/>
              <a:t>từ</a:t>
            </a:r>
            <a:r>
              <a:rPr lang="en-US" sz="2000"/>
              <a:t> </a:t>
            </a:r>
            <a:r>
              <a:rPr lang="en-US" sz="2000" err="1"/>
              <a:t>hiệu</a:t>
            </a:r>
            <a:r>
              <a:rPr lang="en-US" sz="2000"/>
              <a:t> </a:t>
            </a:r>
            <a:r>
              <a:rPr lang="en-US" sz="2000" err="1"/>
              <a:t>quả</a:t>
            </a:r>
            <a:r>
              <a:rPr lang="en-US" sz="2000"/>
              <a:t> </a:t>
            </a:r>
            <a:r>
              <a:rPr lang="en-US" sz="2000" err="1"/>
              <a:t>sản</a:t>
            </a:r>
            <a:r>
              <a:rPr lang="en-US" sz="2000"/>
              <a:t> </a:t>
            </a:r>
            <a:r>
              <a:rPr lang="en-US" sz="2000" err="1"/>
              <a:t>xuất</a:t>
            </a:r>
            <a:r>
              <a:rPr lang="en-US" sz="2000"/>
              <a:t> – </a:t>
            </a:r>
            <a:r>
              <a:rPr lang="en-US" sz="2000" err="1"/>
              <a:t>kinh</a:t>
            </a:r>
            <a:r>
              <a:rPr lang="en-US" sz="2000"/>
              <a:t> </a:t>
            </a:r>
            <a:r>
              <a:rPr lang="en-US" sz="2000" err="1"/>
              <a:t>doanh</a:t>
            </a:r>
            <a:r>
              <a:rPr lang="en-US" sz="2000"/>
              <a:t>, </a:t>
            </a:r>
            <a:r>
              <a:rPr lang="en-US" sz="2000" err="1"/>
              <a:t>đến</a:t>
            </a:r>
            <a:r>
              <a:rPr lang="en-US" sz="2000"/>
              <a:t> </a:t>
            </a:r>
            <a:r>
              <a:rPr lang="en-US" sz="2000" err="1"/>
              <a:t>tác</a:t>
            </a:r>
            <a:r>
              <a:rPr lang="en-US" sz="2000"/>
              <a:t> </a:t>
            </a:r>
            <a:r>
              <a:rPr lang="en-US" sz="2000" err="1"/>
              <a:t>động</a:t>
            </a:r>
            <a:r>
              <a:rPr lang="en-US" sz="2000"/>
              <a:t> chi </a:t>
            </a:r>
            <a:r>
              <a:rPr lang="en-US" sz="2000" err="1"/>
              <a:t>phí</a:t>
            </a:r>
            <a:r>
              <a:rPr lang="en-US" sz="2000"/>
              <a:t> </a:t>
            </a:r>
            <a:r>
              <a:rPr lang="en-US" sz="2000" err="1"/>
              <a:t>tài</a:t>
            </a:r>
            <a:r>
              <a:rPr lang="en-US" sz="2000"/>
              <a:t> </a:t>
            </a:r>
            <a:r>
              <a:rPr lang="en-US" sz="2000" err="1"/>
              <a:t>chính</a:t>
            </a:r>
            <a:r>
              <a:rPr lang="en-US" sz="2000"/>
              <a:t>, </a:t>
            </a:r>
            <a:r>
              <a:rPr lang="en-US" sz="2000" err="1"/>
              <a:t>cho</a:t>
            </a:r>
            <a:r>
              <a:rPr lang="en-US" sz="2000"/>
              <a:t> </a:t>
            </a:r>
            <a:r>
              <a:rPr lang="en-US" sz="2000" err="1"/>
              <a:t>đến</a:t>
            </a:r>
            <a:r>
              <a:rPr lang="en-US" sz="2000"/>
              <a:t> </a:t>
            </a:r>
            <a:r>
              <a:rPr lang="en-US" sz="2000" err="1"/>
              <a:t>lợi</a:t>
            </a:r>
            <a:r>
              <a:rPr lang="en-US" sz="2000"/>
              <a:t> </a:t>
            </a:r>
            <a:r>
              <a:rPr lang="en-US" sz="2000" err="1"/>
              <a:t>ích</a:t>
            </a:r>
            <a:r>
              <a:rPr lang="en-US" sz="2000"/>
              <a:t> </a:t>
            </a:r>
            <a:r>
              <a:rPr lang="en-US" sz="2000" err="1"/>
              <a:t>dành</a:t>
            </a:r>
            <a:r>
              <a:rPr lang="en-US" sz="2000"/>
              <a:t> </a:t>
            </a:r>
            <a:r>
              <a:rPr lang="en-US" sz="2000" err="1"/>
              <a:t>cho</a:t>
            </a:r>
            <a:r>
              <a:rPr lang="en-US" sz="2000"/>
              <a:t> </a:t>
            </a:r>
            <a:r>
              <a:rPr lang="en-US" sz="2000" err="1"/>
              <a:t>cổ</a:t>
            </a:r>
            <a:r>
              <a:rPr lang="en-US" sz="2000"/>
              <a:t> </a:t>
            </a:r>
            <a:r>
              <a:rPr lang="en-US" sz="2000" err="1"/>
              <a:t>đông</a:t>
            </a:r>
            <a:r>
              <a:rPr lang="en-US" sz="2000"/>
              <a:t>. </a:t>
            </a:r>
            <a:r>
              <a:rPr lang="en-US" sz="2000" err="1"/>
              <a:t>Phân</a:t>
            </a:r>
            <a:r>
              <a:rPr lang="en-US" sz="2000"/>
              <a:t> </a:t>
            </a:r>
            <a:r>
              <a:rPr lang="en-US" sz="2000" err="1"/>
              <a:t>tích</a:t>
            </a:r>
            <a:r>
              <a:rPr lang="en-US" sz="2000"/>
              <a:t> </a:t>
            </a:r>
            <a:r>
              <a:rPr lang="en-US" sz="2000" err="1"/>
              <a:t>đầy</a:t>
            </a:r>
            <a:r>
              <a:rPr lang="en-US" sz="2000"/>
              <a:t> </a:t>
            </a:r>
            <a:r>
              <a:rPr lang="en-US" sz="2000" err="1"/>
              <a:t>đủ</a:t>
            </a:r>
            <a:r>
              <a:rPr lang="en-US" sz="2000"/>
              <a:t> </a:t>
            </a:r>
            <a:r>
              <a:rPr lang="en-US" sz="2000" err="1"/>
              <a:t>giúp</a:t>
            </a:r>
            <a:r>
              <a:rPr lang="en-US" sz="2000"/>
              <a:t> </a:t>
            </a:r>
            <a:r>
              <a:rPr lang="en-US" sz="2000" err="1"/>
              <a:t>đánh</a:t>
            </a:r>
            <a:r>
              <a:rPr lang="en-US" sz="2000"/>
              <a:t> </a:t>
            </a:r>
            <a:r>
              <a:rPr lang="en-US" sz="2000" err="1"/>
              <a:t>giá</a:t>
            </a:r>
            <a:r>
              <a:rPr lang="en-US" sz="2000"/>
              <a:t> </a:t>
            </a:r>
            <a:r>
              <a:rPr lang="en-US" sz="2000" err="1"/>
              <a:t>toàn</a:t>
            </a:r>
            <a:r>
              <a:rPr lang="en-US" sz="2000"/>
              <a:t> </a:t>
            </a:r>
            <a:r>
              <a:rPr lang="en-US" sz="2000" err="1"/>
              <a:t>diện</a:t>
            </a:r>
            <a:r>
              <a:rPr lang="en-US" sz="2000"/>
              <a:t> </a:t>
            </a:r>
            <a:r>
              <a:rPr lang="en-US" sz="2000" err="1"/>
              <a:t>sức</a:t>
            </a:r>
            <a:r>
              <a:rPr lang="en-US" sz="2000"/>
              <a:t> </a:t>
            </a:r>
            <a:r>
              <a:rPr lang="en-US" sz="2000" err="1"/>
              <a:t>khỏe</a:t>
            </a:r>
            <a:r>
              <a:rPr lang="en-US" sz="2000"/>
              <a:t> </a:t>
            </a:r>
            <a:r>
              <a:rPr lang="en-US" sz="2000" err="1"/>
              <a:t>tài</a:t>
            </a:r>
            <a:r>
              <a:rPr lang="en-US" sz="2000"/>
              <a:t> </a:t>
            </a:r>
            <a:r>
              <a:rPr lang="en-US" sz="2000" err="1"/>
              <a:t>chính</a:t>
            </a:r>
            <a:r>
              <a:rPr lang="en-US" sz="2000"/>
              <a:t> </a:t>
            </a:r>
            <a:r>
              <a:rPr lang="en-US" sz="2000" err="1"/>
              <a:t>và</a:t>
            </a:r>
            <a:r>
              <a:rPr lang="en-US" sz="2000"/>
              <a:t> </a:t>
            </a:r>
            <a:r>
              <a:rPr lang="en-US" sz="2000" err="1"/>
              <a:t>triển</a:t>
            </a:r>
            <a:r>
              <a:rPr lang="en-US" sz="2000"/>
              <a:t> </a:t>
            </a:r>
            <a:r>
              <a:rPr lang="en-US" sz="2000" err="1"/>
              <a:t>vọng</a:t>
            </a:r>
            <a:r>
              <a:rPr lang="en-US" sz="2000"/>
              <a:t> </a:t>
            </a:r>
            <a:r>
              <a:rPr lang="en-US" sz="2000" err="1"/>
              <a:t>phát</a:t>
            </a:r>
            <a:r>
              <a:rPr lang="en-US" sz="2000"/>
              <a:t> </a:t>
            </a:r>
            <a:r>
              <a:rPr lang="en-US" sz="2000" err="1"/>
              <a:t>triển</a:t>
            </a:r>
            <a:r>
              <a:rPr lang="en-US" sz="2000"/>
              <a:t> </a:t>
            </a:r>
            <a:r>
              <a:rPr lang="en-US" sz="2000" err="1"/>
              <a:t>của</a:t>
            </a:r>
            <a:r>
              <a:rPr lang="en-US" sz="2000"/>
              <a:t> </a:t>
            </a:r>
            <a:r>
              <a:rPr lang="en-US" sz="2000" err="1"/>
              <a:t>doanh</a:t>
            </a:r>
            <a:r>
              <a:rPr lang="en-US" sz="2000"/>
              <a:t> </a:t>
            </a:r>
            <a:r>
              <a:rPr lang="en-US" sz="2000" err="1"/>
              <a:t>nghiệp</a:t>
            </a:r>
            <a:r>
              <a:rPr lang="en-US" sz="2000"/>
              <a:t>.</a:t>
            </a:r>
          </a:p>
        </p:txBody>
      </p:sp>
      <p:sp>
        <p:nvSpPr>
          <p:cNvPr id="5" name="Chỗ dành sẵn cho Số hiệu Bản chiếu 4">
            <a:extLst>
              <a:ext uri="{FF2B5EF4-FFF2-40B4-BE49-F238E27FC236}">
                <a16:creationId xmlns:a16="http://schemas.microsoft.com/office/drawing/2014/main" id="{54A5716F-EFAA-C641-CBA2-26785BCA86BF}"/>
              </a:ext>
            </a:extLst>
          </p:cNvPr>
          <p:cNvSpPr>
            <a:spLocks noGrp="1"/>
          </p:cNvSpPr>
          <p:nvPr>
            <p:ph type="sldNum" sz="quarter" idx="12"/>
          </p:nvPr>
        </p:nvSpPr>
        <p:spPr>
          <a:xfrm>
            <a:off x="9541564" y="6356350"/>
            <a:ext cx="1812235" cy="365125"/>
          </a:xfrm>
        </p:spPr>
        <p:txBody>
          <a:bodyPr>
            <a:normAutofit/>
          </a:bodyPr>
          <a:lstStyle/>
          <a:p>
            <a:pPr>
              <a:spcAft>
                <a:spcPts val="600"/>
              </a:spcAft>
            </a:pPr>
            <a:fld id="{C1511C3C-B706-4A5C-8A5A-E74C99A89F93}" type="slidenum">
              <a:rPr lang="en-US" smtClean="0"/>
              <a:pPr>
                <a:spcAft>
                  <a:spcPts val="600"/>
                </a:spcAft>
              </a:pPr>
              <a:t>13</a:t>
            </a:fld>
            <a:endParaRPr lang="en-US"/>
          </a:p>
        </p:txBody>
      </p:sp>
      <p:sp>
        <p:nvSpPr>
          <p:cNvPr id="4" name="Chỗ dành sẵn cho Chân trang 3">
            <a:extLst>
              <a:ext uri="{FF2B5EF4-FFF2-40B4-BE49-F238E27FC236}">
                <a16:creationId xmlns:a16="http://schemas.microsoft.com/office/drawing/2014/main" id="{B44B5C76-634E-AE31-10DB-60419DA89E23}"/>
              </a:ext>
            </a:extLst>
          </p:cNvPr>
          <p:cNvSpPr>
            <a:spLocks noGrp="1"/>
          </p:cNvSpPr>
          <p:nvPr>
            <p:ph type="ftr" sz="quarter" idx="11"/>
          </p:nvPr>
        </p:nvSpPr>
        <p:spPr/>
        <p:txBody>
          <a:bodyPr/>
          <a:lstStyle/>
          <a:p>
            <a:r>
              <a:rPr lang="en-US"/>
              <a:t>TS. Nguyễn Tuấn Anh - ĐH KTQD</a:t>
            </a:r>
          </a:p>
        </p:txBody>
      </p:sp>
    </p:spTree>
    <p:extLst>
      <p:ext uri="{BB962C8B-B14F-4D97-AF65-F5344CB8AC3E}">
        <p14:creationId xmlns:p14="http://schemas.microsoft.com/office/powerpoint/2010/main" val="286044745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Shape 11">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êu đề 1">
            <a:extLst>
              <a:ext uri="{FF2B5EF4-FFF2-40B4-BE49-F238E27FC236}">
                <a16:creationId xmlns:a16="http://schemas.microsoft.com/office/drawing/2014/main" id="{1313F23C-D6D4-81F2-29C3-E2915556DF04}"/>
              </a:ext>
            </a:extLst>
          </p:cNvPr>
          <p:cNvSpPr>
            <a:spLocks noGrp="1"/>
          </p:cNvSpPr>
          <p:nvPr>
            <p:ph type="title"/>
          </p:nvPr>
        </p:nvSpPr>
        <p:spPr>
          <a:xfrm>
            <a:off x="686834" y="1153572"/>
            <a:ext cx="3200400" cy="4461163"/>
          </a:xfrm>
        </p:spPr>
        <p:txBody>
          <a:bodyPr>
            <a:normAutofit/>
          </a:bodyPr>
          <a:lstStyle/>
          <a:p>
            <a:r>
              <a:rPr lang="en-US" b="1">
                <a:solidFill>
                  <a:srgbClr val="FFFFFF"/>
                </a:solidFill>
              </a:rPr>
              <a:t>Các khoản mục làm tăng lợi nhuận trên Báo cáo kết quả kinh doanh</a:t>
            </a:r>
          </a:p>
        </p:txBody>
      </p:sp>
      <p:sp>
        <p:nvSpPr>
          <p:cNvPr id="14" name="Arc 13">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hỗ dành sẵn cho Nội dung 2">
            <a:extLst>
              <a:ext uri="{FF2B5EF4-FFF2-40B4-BE49-F238E27FC236}">
                <a16:creationId xmlns:a16="http://schemas.microsoft.com/office/drawing/2014/main" id="{CDC5A4A6-438F-F464-2768-64C8B675FB5A}"/>
              </a:ext>
            </a:extLst>
          </p:cNvPr>
          <p:cNvSpPr>
            <a:spLocks noGrp="1"/>
          </p:cNvSpPr>
          <p:nvPr>
            <p:ph idx="1"/>
          </p:nvPr>
        </p:nvSpPr>
        <p:spPr>
          <a:xfrm>
            <a:off x="4447308" y="591344"/>
            <a:ext cx="6906491" cy="5585619"/>
          </a:xfrm>
        </p:spPr>
        <p:txBody>
          <a:bodyPr anchor="ctr">
            <a:normAutofit/>
          </a:bodyPr>
          <a:lstStyle/>
          <a:p>
            <a:pPr marL="0" indent="0">
              <a:buNone/>
            </a:pPr>
            <a:r>
              <a:rPr lang="en-US" sz="2000"/>
              <a:t>📌 1. Doanh </a:t>
            </a:r>
            <a:r>
              <a:rPr lang="en-US" sz="2000" err="1"/>
              <a:t>thu</a:t>
            </a:r>
            <a:r>
              <a:rPr lang="en-US" sz="2000"/>
              <a:t> </a:t>
            </a:r>
            <a:r>
              <a:rPr lang="en-US" sz="2000" err="1"/>
              <a:t>thuần</a:t>
            </a:r>
            <a:endParaRPr lang="en-US" sz="2000"/>
          </a:p>
          <a:p>
            <a:pPr>
              <a:buFont typeface="Wingdings" panose="05000000000000000000" pitchFamily="2" charset="2"/>
              <a:buChar char="Ø"/>
            </a:pPr>
            <a:r>
              <a:rPr lang="en-US" sz="2000"/>
              <a:t>Doanh thu bán hàng &amp; dịch vụ sau khi trừ chiết khấu, giảm giá, hàng trả lại.</a:t>
            </a:r>
          </a:p>
          <a:p>
            <a:pPr>
              <a:buFont typeface="Wingdings" panose="05000000000000000000" pitchFamily="2" charset="2"/>
              <a:buChar char="Ø"/>
            </a:pPr>
            <a:r>
              <a:rPr lang="en-US" sz="2000"/>
              <a:t>Nguồn </a:t>
            </a:r>
            <a:r>
              <a:rPr lang="en-US" sz="2000" err="1"/>
              <a:t>chính</a:t>
            </a:r>
            <a:r>
              <a:rPr lang="en-US" sz="2000"/>
              <a:t>, </a:t>
            </a:r>
            <a:r>
              <a:rPr lang="en-US" sz="2000" err="1"/>
              <a:t>bền</a:t>
            </a:r>
            <a:r>
              <a:rPr lang="en-US" sz="2000"/>
              <a:t> </a:t>
            </a:r>
            <a:r>
              <a:rPr lang="en-US" sz="2000" err="1"/>
              <a:t>vững</a:t>
            </a:r>
            <a:r>
              <a:rPr lang="en-US" sz="2000"/>
              <a:t> </a:t>
            </a:r>
            <a:r>
              <a:rPr lang="en-US" sz="2000" err="1"/>
              <a:t>nhất</a:t>
            </a:r>
            <a:r>
              <a:rPr lang="en-US" sz="2000"/>
              <a:t>.</a:t>
            </a:r>
          </a:p>
          <a:p>
            <a:pPr>
              <a:buFont typeface="Wingdings" panose="05000000000000000000" pitchFamily="2" charset="2"/>
              <a:buChar char="Ø"/>
            </a:pPr>
            <a:r>
              <a:rPr lang="en-US" sz="2000"/>
              <a:t>Cơ </a:t>
            </a:r>
            <a:r>
              <a:rPr lang="en-US" sz="2000" err="1"/>
              <a:t>sở</a:t>
            </a:r>
            <a:r>
              <a:rPr lang="en-US" sz="2000"/>
              <a:t> </a:t>
            </a:r>
            <a:r>
              <a:rPr lang="en-US" sz="2000" err="1"/>
              <a:t>để</a:t>
            </a:r>
            <a:r>
              <a:rPr lang="en-US" sz="2000"/>
              <a:t> </a:t>
            </a:r>
            <a:r>
              <a:rPr lang="en-US" sz="2000" err="1"/>
              <a:t>tính</a:t>
            </a:r>
            <a:r>
              <a:rPr lang="en-US" sz="2000"/>
              <a:t> </a:t>
            </a:r>
            <a:r>
              <a:rPr lang="en-US" sz="2000" err="1"/>
              <a:t>lãi</a:t>
            </a:r>
            <a:r>
              <a:rPr lang="en-US" sz="2000"/>
              <a:t> </a:t>
            </a:r>
            <a:r>
              <a:rPr lang="en-US" sz="2000" err="1"/>
              <a:t>gộp</a:t>
            </a:r>
            <a:r>
              <a:rPr lang="en-US" sz="2000"/>
              <a:t>, </a:t>
            </a:r>
            <a:r>
              <a:rPr lang="en-US" sz="2000" err="1"/>
              <a:t>phản</a:t>
            </a:r>
            <a:r>
              <a:rPr lang="en-US" sz="2000"/>
              <a:t> </a:t>
            </a:r>
            <a:r>
              <a:rPr lang="en-US" sz="2000" err="1"/>
              <a:t>ánh</a:t>
            </a:r>
            <a:r>
              <a:rPr lang="en-US" sz="2000"/>
              <a:t> </a:t>
            </a:r>
            <a:r>
              <a:rPr lang="en-US" sz="2000" err="1"/>
              <a:t>sức</a:t>
            </a:r>
            <a:r>
              <a:rPr lang="en-US" sz="2000"/>
              <a:t> </a:t>
            </a:r>
            <a:r>
              <a:rPr lang="en-US" sz="2000" err="1"/>
              <a:t>mạnh</a:t>
            </a:r>
            <a:r>
              <a:rPr lang="en-US" sz="2000"/>
              <a:t> </a:t>
            </a:r>
            <a:r>
              <a:rPr lang="en-US" sz="2000" err="1"/>
              <a:t>cốt</a:t>
            </a:r>
            <a:r>
              <a:rPr lang="en-US" sz="2000"/>
              <a:t> </a:t>
            </a:r>
            <a:r>
              <a:rPr lang="en-US" sz="2000" err="1"/>
              <a:t>lõi</a:t>
            </a:r>
            <a:r>
              <a:rPr lang="en-US" sz="2000"/>
              <a:t>.</a:t>
            </a:r>
          </a:p>
          <a:p>
            <a:pPr marL="0" indent="0">
              <a:buNone/>
            </a:pPr>
            <a:r>
              <a:rPr lang="en-US" sz="2000"/>
              <a:t>📌 2. Doanh </a:t>
            </a:r>
            <a:r>
              <a:rPr lang="en-US" sz="2000" err="1"/>
              <a:t>thu</a:t>
            </a:r>
            <a:r>
              <a:rPr lang="en-US" sz="2000"/>
              <a:t> </a:t>
            </a:r>
            <a:r>
              <a:rPr lang="en-US" sz="2000" err="1"/>
              <a:t>hoạt</a:t>
            </a:r>
            <a:r>
              <a:rPr lang="en-US" sz="2000"/>
              <a:t> </a:t>
            </a:r>
            <a:r>
              <a:rPr lang="en-US" sz="2000" err="1"/>
              <a:t>động</a:t>
            </a:r>
            <a:r>
              <a:rPr lang="en-US" sz="2000"/>
              <a:t> </a:t>
            </a:r>
            <a:r>
              <a:rPr lang="en-US" sz="2000" err="1"/>
              <a:t>tài</a:t>
            </a:r>
            <a:r>
              <a:rPr lang="en-US" sz="2000"/>
              <a:t> </a:t>
            </a:r>
            <a:r>
              <a:rPr lang="en-US" sz="2000" err="1"/>
              <a:t>chính</a:t>
            </a:r>
            <a:endParaRPr lang="en-US" sz="2000"/>
          </a:p>
          <a:p>
            <a:pPr lvl="0">
              <a:buFont typeface="Wingdings" panose="05000000000000000000" pitchFamily="2" charset="2"/>
              <a:buChar char="Ø"/>
            </a:pPr>
            <a:r>
              <a:rPr lang="en-US" sz="2000"/>
              <a:t>Thu </a:t>
            </a:r>
            <a:r>
              <a:rPr lang="en-US" sz="2000" err="1"/>
              <a:t>nhập</a:t>
            </a:r>
            <a:r>
              <a:rPr lang="en-US" sz="2000"/>
              <a:t> </a:t>
            </a:r>
            <a:r>
              <a:rPr lang="en-US" sz="2000" err="1"/>
              <a:t>từ</a:t>
            </a:r>
            <a:r>
              <a:rPr lang="en-US" sz="2000"/>
              <a:t> </a:t>
            </a:r>
            <a:r>
              <a:rPr lang="en-US" sz="2000" err="1"/>
              <a:t>lãi</a:t>
            </a:r>
            <a:r>
              <a:rPr lang="en-US" sz="2000"/>
              <a:t> </a:t>
            </a:r>
            <a:r>
              <a:rPr lang="en-US" sz="2000" err="1"/>
              <a:t>tiền</a:t>
            </a:r>
            <a:r>
              <a:rPr lang="en-US" sz="2000"/>
              <a:t> </a:t>
            </a:r>
            <a:r>
              <a:rPr lang="en-US" sz="2000" err="1"/>
              <a:t>gửi</a:t>
            </a:r>
            <a:r>
              <a:rPr lang="en-US" sz="2000"/>
              <a:t>, </a:t>
            </a:r>
            <a:r>
              <a:rPr lang="en-US" sz="2000" err="1"/>
              <a:t>lãi</a:t>
            </a:r>
            <a:r>
              <a:rPr lang="en-US" sz="2000"/>
              <a:t> </a:t>
            </a:r>
            <a:r>
              <a:rPr lang="en-US" sz="2000" err="1"/>
              <a:t>cho</a:t>
            </a:r>
            <a:r>
              <a:rPr lang="en-US" sz="2000"/>
              <a:t> </a:t>
            </a:r>
            <a:r>
              <a:rPr lang="en-US" sz="2000" err="1"/>
              <a:t>vay</a:t>
            </a:r>
            <a:r>
              <a:rPr lang="en-US" sz="2000"/>
              <a:t>, </a:t>
            </a:r>
            <a:r>
              <a:rPr lang="en-US" sz="2000" err="1"/>
              <a:t>cổ</a:t>
            </a:r>
            <a:r>
              <a:rPr lang="en-US" sz="2000"/>
              <a:t> </a:t>
            </a:r>
            <a:r>
              <a:rPr lang="en-US" sz="2000" err="1"/>
              <a:t>tức</a:t>
            </a:r>
            <a:r>
              <a:rPr lang="en-US" sz="2000"/>
              <a:t>, </a:t>
            </a:r>
            <a:r>
              <a:rPr lang="en-US" sz="2000" err="1"/>
              <a:t>chứng</a:t>
            </a:r>
            <a:r>
              <a:rPr lang="en-US" sz="2000"/>
              <a:t> </a:t>
            </a:r>
            <a:r>
              <a:rPr lang="en-US" sz="2000" err="1"/>
              <a:t>khoán</a:t>
            </a:r>
            <a:r>
              <a:rPr lang="en-US" sz="2000"/>
              <a:t>, </a:t>
            </a:r>
            <a:r>
              <a:rPr lang="en-US" sz="2000" err="1"/>
              <a:t>chênh</a:t>
            </a:r>
            <a:r>
              <a:rPr lang="en-US" sz="2000"/>
              <a:t> </a:t>
            </a:r>
            <a:r>
              <a:rPr lang="en-US" sz="2000" err="1"/>
              <a:t>lệch</a:t>
            </a:r>
            <a:r>
              <a:rPr lang="en-US" sz="2000"/>
              <a:t> </a:t>
            </a:r>
            <a:r>
              <a:rPr lang="en-US" sz="2000" err="1"/>
              <a:t>tỷ</a:t>
            </a:r>
            <a:r>
              <a:rPr lang="en-US" sz="2000"/>
              <a:t> </a:t>
            </a:r>
            <a:r>
              <a:rPr lang="en-US" sz="2000" err="1"/>
              <a:t>giá</a:t>
            </a:r>
            <a:r>
              <a:rPr lang="en-US" sz="2000"/>
              <a:t>.</a:t>
            </a:r>
          </a:p>
          <a:p>
            <a:pPr lvl="0">
              <a:buFont typeface="Wingdings" panose="05000000000000000000" pitchFamily="2" charset="2"/>
              <a:buChar char="Ø"/>
            </a:pPr>
            <a:r>
              <a:rPr lang="en-US" sz="2000" err="1"/>
              <a:t>Không</a:t>
            </a:r>
            <a:r>
              <a:rPr lang="en-US" sz="2000"/>
              <a:t> </a:t>
            </a:r>
            <a:r>
              <a:rPr lang="en-US" sz="2000" err="1"/>
              <a:t>gắn</a:t>
            </a:r>
            <a:r>
              <a:rPr lang="en-US" sz="2000"/>
              <a:t> </a:t>
            </a:r>
            <a:r>
              <a:rPr lang="en-US" sz="2000" err="1"/>
              <a:t>với</a:t>
            </a:r>
            <a:r>
              <a:rPr lang="en-US" sz="2000"/>
              <a:t> </a:t>
            </a:r>
            <a:r>
              <a:rPr lang="en-US" sz="2000" err="1"/>
              <a:t>sản</a:t>
            </a:r>
            <a:r>
              <a:rPr lang="en-US" sz="2000"/>
              <a:t> </a:t>
            </a:r>
            <a:r>
              <a:rPr lang="en-US" sz="2000" err="1"/>
              <a:t>xuất</a:t>
            </a:r>
            <a:r>
              <a:rPr lang="en-US" sz="2000"/>
              <a:t> – </a:t>
            </a:r>
            <a:r>
              <a:rPr lang="en-US" sz="2000" err="1"/>
              <a:t>kinh</a:t>
            </a:r>
            <a:r>
              <a:rPr lang="en-US" sz="2000"/>
              <a:t> </a:t>
            </a:r>
            <a:r>
              <a:rPr lang="en-US" sz="2000" err="1"/>
              <a:t>doanh</a:t>
            </a:r>
            <a:r>
              <a:rPr lang="en-US" sz="2000"/>
              <a:t> </a:t>
            </a:r>
            <a:r>
              <a:rPr lang="en-US" sz="2000" err="1"/>
              <a:t>chính</a:t>
            </a:r>
            <a:r>
              <a:rPr lang="en-US" sz="2000"/>
              <a:t>, </a:t>
            </a:r>
            <a:r>
              <a:rPr lang="en-US" sz="2000" err="1"/>
              <a:t>nhưng</a:t>
            </a:r>
            <a:r>
              <a:rPr lang="en-US" sz="2000"/>
              <a:t> </a:t>
            </a:r>
            <a:r>
              <a:rPr lang="en-US" sz="2000" err="1"/>
              <a:t>có</a:t>
            </a:r>
            <a:r>
              <a:rPr lang="en-US" sz="2000"/>
              <a:t> </a:t>
            </a:r>
            <a:r>
              <a:rPr lang="en-US" sz="2000" err="1"/>
              <a:t>thể</a:t>
            </a:r>
            <a:r>
              <a:rPr lang="en-US" sz="2000"/>
              <a:t> </a:t>
            </a:r>
            <a:r>
              <a:rPr lang="en-US" sz="2000" err="1"/>
              <a:t>đóng</a:t>
            </a:r>
            <a:r>
              <a:rPr lang="en-US" sz="2000"/>
              <a:t> </a:t>
            </a:r>
            <a:r>
              <a:rPr lang="en-US" sz="2000" err="1"/>
              <a:t>góp</a:t>
            </a:r>
            <a:r>
              <a:rPr lang="en-US" sz="2000"/>
              <a:t> </a:t>
            </a:r>
            <a:r>
              <a:rPr lang="en-US" sz="2000" err="1"/>
              <a:t>đáng</a:t>
            </a:r>
            <a:r>
              <a:rPr lang="en-US" sz="2000"/>
              <a:t> </a:t>
            </a:r>
            <a:r>
              <a:rPr lang="en-US" sz="2000" err="1"/>
              <a:t>kể</a:t>
            </a:r>
            <a:r>
              <a:rPr lang="en-US" sz="2000"/>
              <a:t>.</a:t>
            </a:r>
          </a:p>
          <a:p>
            <a:pPr marL="0" indent="0">
              <a:buNone/>
            </a:pPr>
            <a:r>
              <a:rPr lang="en-US" sz="2000"/>
              <a:t>📌 3. Thu </a:t>
            </a:r>
            <a:r>
              <a:rPr lang="en-US" sz="2000" err="1"/>
              <a:t>nhập</a:t>
            </a:r>
            <a:r>
              <a:rPr lang="en-US" sz="2000"/>
              <a:t> </a:t>
            </a:r>
            <a:r>
              <a:rPr lang="en-US" sz="2000" err="1"/>
              <a:t>khác</a:t>
            </a:r>
            <a:endParaRPr lang="en-US" sz="2000"/>
          </a:p>
          <a:p>
            <a:pPr lvl="0">
              <a:buFont typeface="Wingdings" panose="05000000000000000000" pitchFamily="2" charset="2"/>
              <a:buChar char="Ø"/>
            </a:pPr>
            <a:r>
              <a:rPr lang="en-US" sz="2000"/>
              <a:t>Thanh </a:t>
            </a:r>
            <a:r>
              <a:rPr lang="en-US" sz="2000" err="1"/>
              <a:t>lý</a:t>
            </a:r>
            <a:r>
              <a:rPr lang="en-US" sz="2000"/>
              <a:t>, </a:t>
            </a:r>
            <a:r>
              <a:rPr lang="en-US" sz="2000" err="1"/>
              <a:t>nhượng</a:t>
            </a:r>
            <a:r>
              <a:rPr lang="en-US" sz="2000"/>
              <a:t> </a:t>
            </a:r>
            <a:r>
              <a:rPr lang="en-US" sz="2000" err="1"/>
              <a:t>bán</a:t>
            </a:r>
            <a:r>
              <a:rPr lang="en-US" sz="2000"/>
              <a:t> </a:t>
            </a:r>
            <a:r>
              <a:rPr lang="en-US" sz="2000" err="1"/>
              <a:t>TSCĐ</a:t>
            </a:r>
            <a:r>
              <a:rPr lang="en-US" sz="2000"/>
              <a:t>, </a:t>
            </a:r>
            <a:r>
              <a:rPr lang="en-US" sz="2000" err="1"/>
              <a:t>thu</a:t>
            </a:r>
            <a:r>
              <a:rPr lang="en-US" sz="2000"/>
              <a:t> </a:t>
            </a:r>
            <a:r>
              <a:rPr lang="en-US" sz="2000" err="1"/>
              <a:t>hồi</a:t>
            </a:r>
            <a:r>
              <a:rPr lang="en-US" sz="2000"/>
              <a:t> </a:t>
            </a:r>
            <a:r>
              <a:rPr lang="en-US" sz="2000" err="1"/>
              <a:t>nợ</a:t>
            </a:r>
            <a:r>
              <a:rPr lang="en-US" sz="2000"/>
              <a:t> </a:t>
            </a:r>
            <a:r>
              <a:rPr lang="en-US" sz="2000" err="1"/>
              <a:t>khó</a:t>
            </a:r>
            <a:r>
              <a:rPr lang="en-US" sz="2000"/>
              <a:t> </a:t>
            </a:r>
            <a:r>
              <a:rPr lang="en-US" sz="2000" err="1"/>
              <a:t>đòi</a:t>
            </a:r>
            <a:r>
              <a:rPr lang="en-US" sz="2000"/>
              <a:t>, </a:t>
            </a:r>
            <a:r>
              <a:rPr lang="en-US" sz="2000" err="1"/>
              <a:t>khoản</a:t>
            </a:r>
            <a:r>
              <a:rPr lang="en-US" sz="2000"/>
              <a:t> </a:t>
            </a:r>
            <a:r>
              <a:rPr lang="en-US" sz="2000" err="1"/>
              <a:t>thu</a:t>
            </a:r>
            <a:r>
              <a:rPr lang="en-US" sz="2000"/>
              <a:t> </a:t>
            </a:r>
            <a:r>
              <a:rPr lang="en-US" sz="2000" err="1"/>
              <a:t>bất</a:t>
            </a:r>
            <a:r>
              <a:rPr lang="en-US" sz="2000"/>
              <a:t> </a:t>
            </a:r>
            <a:r>
              <a:rPr lang="en-US" sz="2000" err="1"/>
              <a:t>thường</a:t>
            </a:r>
            <a:r>
              <a:rPr lang="en-US" sz="2000"/>
              <a:t>.</a:t>
            </a:r>
          </a:p>
          <a:p>
            <a:pPr lvl="0">
              <a:buFont typeface="Wingdings" panose="05000000000000000000" pitchFamily="2" charset="2"/>
              <a:buChar char="Ø"/>
            </a:pPr>
            <a:r>
              <a:rPr lang="en-US" sz="2000"/>
              <a:t>Mang </a:t>
            </a:r>
            <a:r>
              <a:rPr lang="en-US" sz="2000" err="1"/>
              <a:t>tính</a:t>
            </a:r>
            <a:r>
              <a:rPr lang="en-US" sz="2000"/>
              <a:t> </a:t>
            </a:r>
            <a:r>
              <a:rPr lang="en-US" sz="2000" err="1"/>
              <a:t>không</a:t>
            </a:r>
            <a:r>
              <a:rPr lang="en-US" sz="2000"/>
              <a:t> </a:t>
            </a:r>
            <a:r>
              <a:rPr lang="en-US" sz="2000" err="1"/>
              <a:t>thường</a:t>
            </a:r>
            <a:r>
              <a:rPr lang="en-US" sz="2000"/>
              <a:t> </a:t>
            </a:r>
            <a:r>
              <a:rPr lang="en-US" sz="2000" err="1"/>
              <a:t>xuyên</a:t>
            </a:r>
            <a:r>
              <a:rPr lang="en-US" sz="2000"/>
              <a:t>, </a:t>
            </a:r>
            <a:r>
              <a:rPr lang="en-US" sz="2000" err="1"/>
              <a:t>bổ</a:t>
            </a:r>
            <a:r>
              <a:rPr lang="en-US" sz="2000"/>
              <a:t> sung </a:t>
            </a:r>
            <a:r>
              <a:rPr lang="en-US" sz="2000" err="1"/>
              <a:t>vào</a:t>
            </a:r>
            <a:r>
              <a:rPr lang="en-US" sz="2000"/>
              <a:t> </a:t>
            </a:r>
            <a:r>
              <a:rPr lang="en-US" sz="2000" err="1"/>
              <a:t>lợi</a:t>
            </a:r>
            <a:r>
              <a:rPr lang="en-US" sz="2000"/>
              <a:t> </a:t>
            </a:r>
            <a:r>
              <a:rPr lang="en-US" sz="2000" err="1"/>
              <a:t>nhuận</a:t>
            </a:r>
            <a:r>
              <a:rPr lang="en-US" sz="2000"/>
              <a:t> </a:t>
            </a:r>
            <a:r>
              <a:rPr lang="en-US" sz="2000" err="1"/>
              <a:t>ròng</a:t>
            </a:r>
            <a:r>
              <a:rPr lang="en-US" sz="2000"/>
              <a:t>.</a:t>
            </a:r>
          </a:p>
        </p:txBody>
      </p:sp>
      <p:sp>
        <p:nvSpPr>
          <p:cNvPr id="5" name="Chỗ dành sẵn cho Số hiệu Bản chiếu 4">
            <a:extLst>
              <a:ext uri="{FF2B5EF4-FFF2-40B4-BE49-F238E27FC236}">
                <a16:creationId xmlns:a16="http://schemas.microsoft.com/office/drawing/2014/main" id="{91B1C3AE-C8C7-6CFE-7ECF-E7741CBE5B0A}"/>
              </a:ext>
            </a:extLst>
          </p:cNvPr>
          <p:cNvSpPr>
            <a:spLocks noGrp="1"/>
          </p:cNvSpPr>
          <p:nvPr>
            <p:ph type="sldNum" sz="quarter" idx="12"/>
          </p:nvPr>
        </p:nvSpPr>
        <p:spPr>
          <a:xfrm>
            <a:off x="9541564" y="6356350"/>
            <a:ext cx="1812235" cy="365125"/>
          </a:xfrm>
        </p:spPr>
        <p:txBody>
          <a:bodyPr>
            <a:normAutofit/>
          </a:bodyPr>
          <a:lstStyle/>
          <a:p>
            <a:pPr>
              <a:spcAft>
                <a:spcPts val="600"/>
              </a:spcAft>
            </a:pPr>
            <a:fld id="{C1511C3C-B706-4A5C-8A5A-E74C99A89F93}" type="slidenum">
              <a:rPr lang="en-US" smtClean="0"/>
              <a:pPr>
                <a:spcAft>
                  <a:spcPts val="600"/>
                </a:spcAft>
              </a:pPr>
              <a:t>14</a:t>
            </a:fld>
            <a:endParaRPr lang="en-US"/>
          </a:p>
        </p:txBody>
      </p:sp>
      <p:sp>
        <p:nvSpPr>
          <p:cNvPr id="4" name="Chỗ dành sẵn cho Chân trang 3">
            <a:extLst>
              <a:ext uri="{FF2B5EF4-FFF2-40B4-BE49-F238E27FC236}">
                <a16:creationId xmlns:a16="http://schemas.microsoft.com/office/drawing/2014/main" id="{FCC5C9EA-EA2D-1999-92CB-FD1E410EEEC1}"/>
              </a:ext>
            </a:extLst>
          </p:cNvPr>
          <p:cNvSpPr>
            <a:spLocks noGrp="1"/>
          </p:cNvSpPr>
          <p:nvPr>
            <p:ph type="ftr" sz="quarter" idx="11"/>
          </p:nvPr>
        </p:nvSpPr>
        <p:spPr/>
        <p:txBody>
          <a:bodyPr/>
          <a:lstStyle/>
          <a:p>
            <a:r>
              <a:rPr lang="en-US"/>
              <a:t>TS. Nguyễn Tuấn Anh - ĐH KTQD</a:t>
            </a:r>
          </a:p>
        </p:txBody>
      </p:sp>
    </p:spTree>
    <p:extLst>
      <p:ext uri="{BB962C8B-B14F-4D97-AF65-F5344CB8AC3E}">
        <p14:creationId xmlns:p14="http://schemas.microsoft.com/office/powerpoint/2010/main" val="126622084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Shape 11">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êu đề 1">
            <a:extLst>
              <a:ext uri="{FF2B5EF4-FFF2-40B4-BE49-F238E27FC236}">
                <a16:creationId xmlns:a16="http://schemas.microsoft.com/office/drawing/2014/main" id="{132E6672-F1C5-02AB-3FA5-B48677CF1B19}"/>
              </a:ext>
            </a:extLst>
          </p:cNvPr>
          <p:cNvSpPr>
            <a:spLocks noGrp="1"/>
          </p:cNvSpPr>
          <p:nvPr>
            <p:ph type="title"/>
          </p:nvPr>
        </p:nvSpPr>
        <p:spPr>
          <a:xfrm>
            <a:off x="686834" y="1153572"/>
            <a:ext cx="3200400" cy="4461163"/>
          </a:xfrm>
        </p:spPr>
        <p:txBody>
          <a:bodyPr>
            <a:normAutofit/>
          </a:bodyPr>
          <a:lstStyle/>
          <a:p>
            <a:r>
              <a:rPr lang="en-US" b="1">
                <a:solidFill>
                  <a:srgbClr val="FFFFFF"/>
                </a:solidFill>
              </a:rPr>
              <a:t>Các khoản mục làm giảm lợi nhuận trên Báo cáo kết quả kinh doanh</a:t>
            </a:r>
          </a:p>
        </p:txBody>
      </p:sp>
      <p:sp>
        <p:nvSpPr>
          <p:cNvPr id="14" name="Arc 13">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hỗ dành sẵn cho Nội dung 2">
            <a:extLst>
              <a:ext uri="{FF2B5EF4-FFF2-40B4-BE49-F238E27FC236}">
                <a16:creationId xmlns:a16="http://schemas.microsoft.com/office/drawing/2014/main" id="{34DB2368-EDBA-004F-F6D2-58CDD07DFFBB}"/>
              </a:ext>
            </a:extLst>
          </p:cNvPr>
          <p:cNvSpPr>
            <a:spLocks noGrp="1"/>
          </p:cNvSpPr>
          <p:nvPr>
            <p:ph idx="1"/>
          </p:nvPr>
        </p:nvSpPr>
        <p:spPr>
          <a:xfrm>
            <a:off x="4021082" y="363934"/>
            <a:ext cx="8007296" cy="6130131"/>
          </a:xfrm>
        </p:spPr>
        <p:txBody>
          <a:bodyPr anchor="ctr">
            <a:normAutofit lnSpcReduction="10000"/>
          </a:bodyPr>
          <a:lstStyle/>
          <a:p>
            <a:pPr marL="0" indent="0">
              <a:buNone/>
            </a:pPr>
            <a:r>
              <a:rPr lang="en-US" sz="2200">
                <a:latin typeface="Times New Roman" panose="02020603050405020304" pitchFamily="18" charset="0"/>
                <a:cs typeface="Times New Roman" panose="02020603050405020304" pitchFamily="18" charset="0"/>
              </a:rPr>
              <a:t> 1. </a:t>
            </a:r>
            <a:r>
              <a:rPr lang="en-US" sz="2200" err="1">
                <a:latin typeface="Times New Roman" panose="02020603050405020304" pitchFamily="18" charset="0"/>
                <a:cs typeface="Times New Roman" panose="02020603050405020304" pitchFamily="18" charset="0"/>
              </a:rPr>
              <a:t>Giá</a:t>
            </a:r>
            <a:r>
              <a:rPr lang="en-US" sz="2200">
                <a:latin typeface="Times New Roman" panose="02020603050405020304" pitchFamily="18" charset="0"/>
                <a:cs typeface="Times New Roman" panose="02020603050405020304" pitchFamily="18" charset="0"/>
              </a:rPr>
              <a:t> </a:t>
            </a:r>
            <a:r>
              <a:rPr lang="en-US" sz="2200" err="1">
                <a:latin typeface="Times New Roman" panose="02020603050405020304" pitchFamily="18" charset="0"/>
                <a:cs typeface="Times New Roman" panose="02020603050405020304" pitchFamily="18" charset="0"/>
              </a:rPr>
              <a:t>vốn</a:t>
            </a:r>
            <a:r>
              <a:rPr lang="en-US" sz="2200">
                <a:latin typeface="Times New Roman" panose="02020603050405020304" pitchFamily="18" charset="0"/>
                <a:cs typeface="Times New Roman" panose="02020603050405020304" pitchFamily="18" charset="0"/>
              </a:rPr>
              <a:t> </a:t>
            </a:r>
            <a:r>
              <a:rPr lang="en-US" sz="2200" err="1">
                <a:latin typeface="Times New Roman" panose="02020603050405020304" pitchFamily="18" charset="0"/>
                <a:cs typeface="Times New Roman" panose="02020603050405020304" pitchFamily="18" charset="0"/>
              </a:rPr>
              <a:t>hàng</a:t>
            </a:r>
            <a:r>
              <a:rPr lang="en-US" sz="2200">
                <a:latin typeface="Times New Roman" panose="02020603050405020304" pitchFamily="18" charset="0"/>
                <a:cs typeface="Times New Roman" panose="02020603050405020304" pitchFamily="18" charset="0"/>
              </a:rPr>
              <a:t> </a:t>
            </a:r>
            <a:r>
              <a:rPr lang="en-US" sz="2200" err="1">
                <a:latin typeface="Times New Roman" panose="02020603050405020304" pitchFamily="18" charset="0"/>
                <a:cs typeface="Times New Roman" panose="02020603050405020304" pitchFamily="18" charset="0"/>
              </a:rPr>
              <a:t>bán</a:t>
            </a:r>
            <a:r>
              <a:rPr lang="en-US" sz="2200">
                <a:latin typeface="Times New Roman" panose="02020603050405020304" pitchFamily="18" charset="0"/>
                <a:cs typeface="Times New Roman" panose="02020603050405020304" pitchFamily="18" charset="0"/>
              </a:rPr>
              <a:t>: </a:t>
            </a:r>
          </a:p>
          <a:p>
            <a:pPr marL="1147763" indent="-63500">
              <a:buFont typeface="Wingdings" panose="05000000000000000000" pitchFamily="2" charset="2"/>
              <a:buChar char="Ø"/>
            </a:pPr>
            <a:r>
              <a:rPr lang="en-US" sz="2200">
                <a:latin typeface="Times New Roman" panose="02020603050405020304" pitchFamily="18" charset="0"/>
                <a:cs typeface="Times New Roman" panose="02020603050405020304" pitchFamily="18" charset="0"/>
              </a:rPr>
              <a:t>Chi </a:t>
            </a:r>
            <a:r>
              <a:rPr lang="en-US" sz="2200" err="1">
                <a:latin typeface="Times New Roman" panose="02020603050405020304" pitchFamily="18" charset="0"/>
                <a:cs typeface="Times New Roman" panose="02020603050405020304" pitchFamily="18" charset="0"/>
              </a:rPr>
              <a:t>phí</a:t>
            </a:r>
            <a:r>
              <a:rPr lang="en-US" sz="2200">
                <a:latin typeface="Times New Roman" panose="02020603050405020304" pitchFamily="18" charset="0"/>
                <a:cs typeface="Times New Roman" panose="02020603050405020304" pitchFamily="18" charset="0"/>
              </a:rPr>
              <a:t> </a:t>
            </a:r>
            <a:r>
              <a:rPr lang="en-US" sz="2200" err="1">
                <a:latin typeface="Times New Roman" panose="02020603050405020304" pitchFamily="18" charset="0"/>
                <a:cs typeface="Times New Roman" panose="02020603050405020304" pitchFamily="18" charset="0"/>
              </a:rPr>
              <a:t>nguyên</a:t>
            </a:r>
            <a:r>
              <a:rPr lang="en-US" sz="2200">
                <a:latin typeface="Times New Roman" panose="02020603050405020304" pitchFamily="18" charset="0"/>
                <a:cs typeface="Times New Roman" panose="02020603050405020304" pitchFamily="18" charset="0"/>
              </a:rPr>
              <a:t> </a:t>
            </a:r>
            <a:r>
              <a:rPr lang="en-US" sz="2200" err="1">
                <a:latin typeface="Times New Roman" panose="02020603050405020304" pitchFamily="18" charset="0"/>
                <a:cs typeface="Times New Roman" panose="02020603050405020304" pitchFamily="18" charset="0"/>
              </a:rPr>
              <a:t>vật</a:t>
            </a:r>
            <a:r>
              <a:rPr lang="en-US" sz="2200">
                <a:latin typeface="Times New Roman" panose="02020603050405020304" pitchFamily="18" charset="0"/>
                <a:cs typeface="Times New Roman" panose="02020603050405020304" pitchFamily="18" charset="0"/>
              </a:rPr>
              <a:t> </a:t>
            </a:r>
            <a:r>
              <a:rPr lang="en-US" sz="2200" err="1">
                <a:latin typeface="Times New Roman" panose="02020603050405020304" pitchFamily="18" charset="0"/>
                <a:cs typeface="Times New Roman" panose="02020603050405020304" pitchFamily="18" charset="0"/>
              </a:rPr>
              <a:t>liệu</a:t>
            </a:r>
            <a:r>
              <a:rPr lang="en-US" sz="2200">
                <a:latin typeface="Times New Roman" panose="02020603050405020304" pitchFamily="18" charset="0"/>
                <a:cs typeface="Times New Roman" panose="02020603050405020304" pitchFamily="18" charset="0"/>
              </a:rPr>
              <a:t>, </a:t>
            </a:r>
            <a:r>
              <a:rPr lang="en-US" sz="2200" err="1">
                <a:latin typeface="Times New Roman" panose="02020603050405020304" pitchFamily="18" charset="0"/>
                <a:cs typeface="Times New Roman" panose="02020603050405020304" pitchFamily="18" charset="0"/>
              </a:rPr>
              <a:t>nhân</a:t>
            </a:r>
            <a:r>
              <a:rPr lang="en-US" sz="2200">
                <a:latin typeface="Times New Roman" panose="02020603050405020304" pitchFamily="18" charset="0"/>
                <a:cs typeface="Times New Roman" panose="02020603050405020304" pitchFamily="18" charset="0"/>
              </a:rPr>
              <a:t> </a:t>
            </a:r>
            <a:r>
              <a:rPr lang="en-US" sz="2200" err="1">
                <a:latin typeface="Times New Roman" panose="02020603050405020304" pitchFamily="18" charset="0"/>
                <a:cs typeface="Times New Roman" panose="02020603050405020304" pitchFamily="18" charset="0"/>
              </a:rPr>
              <a:t>công</a:t>
            </a:r>
            <a:r>
              <a:rPr lang="en-US" sz="2200">
                <a:latin typeface="Times New Roman" panose="02020603050405020304" pitchFamily="18" charset="0"/>
                <a:cs typeface="Times New Roman" panose="02020603050405020304" pitchFamily="18" charset="0"/>
              </a:rPr>
              <a:t>, </a:t>
            </a:r>
            <a:r>
              <a:rPr lang="en-US" sz="2200" err="1">
                <a:latin typeface="Times New Roman" panose="02020603050405020304" pitchFamily="18" charset="0"/>
                <a:cs typeface="Times New Roman" panose="02020603050405020304" pitchFamily="18" charset="0"/>
              </a:rPr>
              <a:t>sản</a:t>
            </a:r>
            <a:r>
              <a:rPr lang="en-US" sz="2200">
                <a:latin typeface="Times New Roman" panose="02020603050405020304" pitchFamily="18" charset="0"/>
                <a:cs typeface="Times New Roman" panose="02020603050405020304" pitchFamily="18" charset="0"/>
              </a:rPr>
              <a:t> </a:t>
            </a:r>
            <a:r>
              <a:rPr lang="en-US" sz="2200" err="1">
                <a:latin typeface="Times New Roman" panose="02020603050405020304" pitchFamily="18" charset="0"/>
                <a:cs typeface="Times New Roman" panose="02020603050405020304" pitchFamily="18" charset="0"/>
              </a:rPr>
              <a:t>xuất</a:t>
            </a:r>
            <a:r>
              <a:rPr lang="en-US" sz="2200">
                <a:latin typeface="Times New Roman" panose="02020603050405020304" pitchFamily="18" charset="0"/>
                <a:cs typeface="Times New Roman" panose="02020603050405020304" pitchFamily="18" charset="0"/>
              </a:rPr>
              <a:t> </a:t>
            </a:r>
            <a:r>
              <a:rPr lang="en-US" sz="2200" err="1">
                <a:latin typeface="Times New Roman" panose="02020603050405020304" pitchFamily="18" charset="0"/>
                <a:cs typeface="Times New Roman" panose="02020603050405020304" pitchFamily="18" charset="0"/>
              </a:rPr>
              <a:t>chung</a:t>
            </a:r>
            <a:r>
              <a:rPr lang="en-US" sz="2200">
                <a:latin typeface="Times New Roman" panose="02020603050405020304" pitchFamily="18" charset="0"/>
                <a:cs typeface="Times New Roman" panose="02020603050405020304" pitchFamily="18" charset="0"/>
              </a:rPr>
              <a:t>.</a:t>
            </a:r>
          </a:p>
          <a:p>
            <a:pPr marL="0" indent="0">
              <a:buNone/>
            </a:pPr>
            <a:r>
              <a:rPr lang="en-US" sz="2200">
                <a:latin typeface="Times New Roman" panose="02020603050405020304" pitchFamily="18" charset="0"/>
                <a:cs typeface="Times New Roman" panose="02020603050405020304" pitchFamily="18" charset="0"/>
              </a:rPr>
              <a:t> 2. Chi </a:t>
            </a:r>
            <a:r>
              <a:rPr lang="en-US" sz="2200" err="1">
                <a:latin typeface="Times New Roman" panose="02020603050405020304" pitchFamily="18" charset="0"/>
                <a:cs typeface="Times New Roman" panose="02020603050405020304" pitchFamily="18" charset="0"/>
              </a:rPr>
              <a:t>phí</a:t>
            </a:r>
            <a:r>
              <a:rPr lang="en-US" sz="2200">
                <a:latin typeface="Times New Roman" panose="02020603050405020304" pitchFamily="18" charset="0"/>
                <a:cs typeface="Times New Roman" panose="02020603050405020304" pitchFamily="18" charset="0"/>
              </a:rPr>
              <a:t> </a:t>
            </a:r>
            <a:r>
              <a:rPr lang="en-US" sz="2200" err="1">
                <a:latin typeface="Times New Roman" panose="02020603050405020304" pitchFamily="18" charset="0"/>
                <a:cs typeface="Times New Roman" panose="02020603050405020304" pitchFamily="18" charset="0"/>
              </a:rPr>
              <a:t>bán</a:t>
            </a:r>
            <a:r>
              <a:rPr lang="en-US" sz="2200">
                <a:latin typeface="Times New Roman" panose="02020603050405020304" pitchFamily="18" charset="0"/>
                <a:cs typeface="Times New Roman" panose="02020603050405020304" pitchFamily="18" charset="0"/>
              </a:rPr>
              <a:t> </a:t>
            </a:r>
            <a:r>
              <a:rPr lang="en-US" sz="2200" err="1">
                <a:latin typeface="Times New Roman" panose="02020603050405020304" pitchFamily="18" charset="0"/>
                <a:cs typeface="Times New Roman" panose="02020603050405020304" pitchFamily="18" charset="0"/>
              </a:rPr>
              <a:t>hàng</a:t>
            </a:r>
            <a:r>
              <a:rPr lang="en-US" sz="2200">
                <a:latin typeface="Times New Roman" panose="02020603050405020304" pitchFamily="18" charset="0"/>
                <a:cs typeface="Times New Roman" panose="02020603050405020304" pitchFamily="18" charset="0"/>
              </a:rPr>
              <a:t> &amp; </a:t>
            </a:r>
            <a:r>
              <a:rPr lang="en-US" sz="2200" err="1">
                <a:latin typeface="Times New Roman" panose="02020603050405020304" pitchFamily="18" charset="0"/>
                <a:cs typeface="Times New Roman" panose="02020603050405020304" pitchFamily="18" charset="0"/>
              </a:rPr>
              <a:t>quản</a:t>
            </a:r>
            <a:r>
              <a:rPr lang="en-US" sz="2200">
                <a:latin typeface="Times New Roman" panose="02020603050405020304" pitchFamily="18" charset="0"/>
                <a:cs typeface="Times New Roman" panose="02020603050405020304" pitchFamily="18" charset="0"/>
              </a:rPr>
              <a:t> </a:t>
            </a:r>
            <a:r>
              <a:rPr lang="en-US" sz="2200" err="1">
                <a:latin typeface="Times New Roman" panose="02020603050405020304" pitchFamily="18" charset="0"/>
                <a:cs typeface="Times New Roman" panose="02020603050405020304" pitchFamily="18" charset="0"/>
              </a:rPr>
              <a:t>lý</a:t>
            </a:r>
            <a:r>
              <a:rPr lang="en-US" sz="2200">
                <a:latin typeface="Times New Roman" panose="02020603050405020304" pitchFamily="18" charset="0"/>
                <a:cs typeface="Times New Roman" panose="02020603050405020304" pitchFamily="18" charset="0"/>
              </a:rPr>
              <a:t>: </a:t>
            </a:r>
          </a:p>
          <a:p>
            <a:pPr marL="1317625" lvl="0" indent="-182563">
              <a:buFont typeface="Wingdings" panose="05000000000000000000" pitchFamily="2" charset="2"/>
              <a:buChar char="Ø"/>
            </a:pPr>
            <a:r>
              <a:rPr lang="en-US" sz="2200">
                <a:latin typeface="Times New Roman" panose="02020603050405020304" pitchFamily="18" charset="0"/>
                <a:cs typeface="Times New Roman" panose="02020603050405020304" pitchFamily="18" charset="0"/>
              </a:rPr>
              <a:t>Bán </a:t>
            </a:r>
            <a:r>
              <a:rPr lang="en-US" sz="2200" err="1">
                <a:latin typeface="Times New Roman" panose="02020603050405020304" pitchFamily="18" charset="0"/>
                <a:cs typeface="Times New Roman" panose="02020603050405020304" pitchFamily="18" charset="0"/>
              </a:rPr>
              <a:t>hàng</a:t>
            </a:r>
            <a:r>
              <a:rPr lang="en-US" sz="2200">
                <a:latin typeface="Times New Roman" panose="02020603050405020304" pitchFamily="18" charset="0"/>
                <a:cs typeface="Times New Roman" panose="02020603050405020304" pitchFamily="18" charset="0"/>
              </a:rPr>
              <a:t>: </a:t>
            </a:r>
            <a:r>
              <a:rPr lang="en-US" sz="2200" err="1">
                <a:latin typeface="Times New Roman" panose="02020603050405020304" pitchFamily="18" charset="0"/>
                <a:cs typeface="Times New Roman" panose="02020603050405020304" pitchFamily="18" charset="0"/>
              </a:rPr>
              <a:t>vận</a:t>
            </a:r>
            <a:r>
              <a:rPr lang="en-US" sz="2200">
                <a:latin typeface="Times New Roman" panose="02020603050405020304" pitchFamily="18" charset="0"/>
                <a:cs typeface="Times New Roman" panose="02020603050405020304" pitchFamily="18" charset="0"/>
              </a:rPr>
              <a:t> </a:t>
            </a:r>
            <a:r>
              <a:rPr lang="en-US" sz="2200" err="1">
                <a:latin typeface="Times New Roman" panose="02020603050405020304" pitchFamily="18" charset="0"/>
                <a:cs typeface="Times New Roman" panose="02020603050405020304" pitchFamily="18" charset="0"/>
              </a:rPr>
              <a:t>chuyển</a:t>
            </a:r>
            <a:r>
              <a:rPr lang="en-US" sz="2200">
                <a:latin typeface="Times New Roman" panose="02020603050405020304" pitchFamily="18" charset="0"/>
                <a:cs typeface="Times New Roman" panose="02020603050405020304" pitchFamily="18" charset="0"/>
              </a:rPr>
              <a:t>, </a:t>
            </a:r>
            <a:r>
              <a:rPr lang="en-US" sz="2200" err="1">
                <a:latin typeface="Times New Roman" panose="02020603050405020304" pitchFamily="18" charset="0"/>
                <a:cs typeface="Times New Roman" panose="02020603050405020304" pitchFamily="18" charset="0"/>
              </a:rPr>
              <a:t>quảng</a:t>
            </a:r>
            <a:r>
              <a:rPr lang="en-US" sz="2200">
                <a:latin typeface="Times New Roman" panose="02020603050405020304" pitchFamily="18" charset="0"/>
                <a:cs typeface="Times New Roman" panose="02020603050405020304" pitchFamily="18" charset="0"/>
              </a:rPr>
              <a:t> </a:t>
            </a:r>
            <a:r>
              <a:rPr lang="en-US" sz="2200" err="1">
                <a:latin typeface="Times New Roman" panose="02020603050405020304" pitchFamily="18" charset="0"/>
                <a:cs typeface="Times New Roman" panose="02020603050405020304" pitchFamily="18" charset="0"/>
              </a:rPr>
              <a:t>cáo</a:t>
            </a:r>
            <a:r>
              <a:rPr lang="en-US" sz="2200">
                <a:latin typeface="Times New Roman" panose="02020603050405020304" pitchFamily="18" charset="0"/>
                <a:cs typeface="Times New Roman" panose="02020603050405020304" pitchFamily="18" charset="0"/>
              </a:rPr>
              <a:t>, </a:t>
            </a:r>
            <a:r>
              <a:rPr lang="en-US" sz="2200" err="1">
                <a:latin typeface="Times New Roman" panose="02020603050405020304" pitchFamily="18" charset="0"/>
                <a:cs typeface="Times New Roman" panose="02020603050405020304" pitchFamily="18" charset="0"/>
              </a:rPr>
              <a:t>lương</a:t>
            </a:r>
            <a:r>
              <a:rPr lang="en-US" sz="2200">
                <a:latin typeface="Times New Roman" panose="02020603050405020304" pitchFamily="18" charset="0"/>
                <a:cs typeface="Times New Roman" panose="02020603050405020304" pitchFamily="18" charset="0"/>
              </a:rPr>
              <a:t> </a:t>
            </a:r>
            <a:r>
              <a:rPr lang="en-US" sz="2200" err="1">
                <a:latin typeface="Times New Roman" panose="02020603050405020304" pitchFamily="18" charset="0"/>
                <a:cs typeface="Times New Roman" panose="02020603050405020304" pitchFamily="18" charset="0"/>
              </a:rPr>
              <a:t>nhân</a:t>
            </a:r>
            <a:r>
              <a:rPr lang="en-US" sz="2200">
                <a:latin typeface="Times New Roman" panose="02020603050405020304" pitchFamily="18" charset="0"/>
                <a:cs typeface="Times New Roman" panose="02020603050405020304" pitchFamily="18" charset="0"/>
              </a:rPr>
              <a:t> </a:t>
            </a:r>
            <a:r>
              <a:rPr lang="en-US" sz="2200" err="1">
                <a:latin typeface="Times New Roman" panose="02020603050405020304" pitchFamily="18" charset="0"/>
                <a:cs typeface="Times New Roman" panose="02020603050405020304" pitchFamily="18" charset="0"/>
              </a:rPr>
              <a:t>viên</a:t>
            </a:r>
            <a:r>
              <a:rPr lang="en-US" sz="2200">
                <a:latin typeface="Times New Roman" panose="02020603050405020304" pitchFamily="18" charset="0"/>
                <a:cs typeface="Times New Roman" panose="02020603050405020304" pitchFamily="18" charset="0"/>
              </a:rPr>
              <a:t> </a:t>
            </a:r>
            <a:r>
              <a:rPr lang="en-US" sz="2200" err="1">
                <a:latin typeface="Times New Roman" panose="02020603050405020304" pitchFamily="18" charset="0"/>
                <a:cs typeface="Times New Roman" panose="02020603050405020304" pitchFamily="18" charset="0"/>
              </a:rPr>
              <a:t>bán</a:t>
            </a:r>
            <a:r>
              <a:rPr lang="en-US" sz="2200">
                <a:latin typeface="Times New Roman" panose="02020603050405020304" pitchFamily="18" charset="0"/>
                <a:cs typeface="Times New Roman" panose="02020603050405020304" pitchFamily="18" charset="0"/>
              </a:rPr>
              <a:t> </a:t>
            </a:r>
            <a:r>
              <a:rPr lang="en-US" sz="2200" err="1">
                <a:latin typeface="Times New Roman" panose="02020603050405020304" pitchFamily="18" charset="0"/>
                <a:cs typeface="Times New Roman" panose="02020603050405020304" pitchFamily="18" charset="0"/>
              </a:rPr>
              <a:t>hàng</a:t>
            </a:r>
            <a:r>
              <a:rPr lang="en-US" sz="2200">
                <a:latin typeface="Times New Roman" panose="02020603050405020304" pitchFamily="18" charset="0"/>
                <a:cs typeface="Times New Roman" panose="02020603050405020304" pitchFamily="18" charset="0"/>
              </a:rPr>
              <a:t>.</a:t>
            </a:r>
          </a:p>
          <a:p>
            <a:pPr marL="1317625" lvl="0" indent="-182563">
              <a:buFont typeface="Wingdings" panose="05000000000000000000" pitchFamily="2" charset="2"/>
              <a:buChar char="Ø"/>
            </a:pPr>
            <a:r>
              <a:rPr lang="en-US" sz="2200">
                <a:latin typeface="Times New Roman" panose="02020603050405020304" pitchFamily="18" charset="0"/>
                <a:cs typeface="Times New Roman" panose="02020603050405020304" pitchFamily="18" charset="0"/>
              </a:rPr>
              <a:t>Quản </a:t>
            </a:r>
            <a:r>
              <a:rPr lang="en-US" sz="2200" err="1">
                <a:latin typeface="Times New Roman" panose="02020603050405020304" pitchFamily="18" charset="0"/>
                <a:cs typeface="Times New Roman" panose="02020603050405020304" pitchFamily="18" charset="0"/>
              </a:rPr>
              <a:t>lý</a:t>
            </a:r>
            <a:r>
              <a:rPr lang="en-US" sz="2200">
                <a:latin typeface="Times New Roman" panose="02020603050405020304" pitchFamily="18" charset="0"/>
                <a:cs typeface="Times New Roman" panose="02020603050405020304" pitchFamily="18" charset="0"/>
              </a:rPr>
              <a:t>: </a:t>
            </a:r>
            <a:r>
              <a:rPr lang="en-US" sz="2200" err="1">
                <a:latin typeface="Times New Roman" panose="02020603050405020304" pitchFamily="18" charset="0"/>
                <a:cs typeface="Times New Roman" panose="02020603050405020304" pitchFamily="18" charset="0"/>
              </a:rPr>
              <a:t>lương</a:t>
            </a:r>
            <a:r>
              <a:rPr lang="en-US" sz="2200">
                <a:latin typeface="Times New Roman" panose="02020603050405020304" pitchFamily="18" charset="0"/>
                <a:cs typeface="Times New Roman" panose="02020603050405020304" pitchFamily="18" charset="0"/>
              </a:rPr>
              <a:t> </a:t>
            </a:r>
            <a:r>
              <a:rPr lang="en-US" sz="2200" err="1">
                <a:latin typeface="Times New Roman" panose="02020603050405020304" pitchFamily="18" charset="0"/>
                <a:cs typeface="Times New Roman" panose="02020603050405020304" pitchFamily="18" charset="0"/>
              </a:rPr>
              <a:t>quản</a:t>
            </a:r>
            <a:r>
              <a:rPr lang="en-US" sz="2200">
                <a:latin typeface="Times New Roman" panose="02020603050405020304" pitchFamily="18" charset="0"/>
                <a:cs typeface="Times New Roman" panose="02020603050405020304" pitchFamily="18" charset="0"/>
              </a:rPr>
              <a:t> </a:t>
            </a:r>
            <a:r>
              <a:rPr lang="en-US" sz="2200" err="1">
                <a:latin typeface="Times New Roman" panose="02020603050405020304" pitchFamily="18" charset="0"/>
                <a:cs typeface="Times New Roman" panose="02020603050405020304" pitchFamily="18" charset="0"/>
              </a:rPr>
              <a:t>lý</a:t>
            </a:r>
            <a:r>
              <a:rPr lang="en-US" sz="2200">
                <a:latin typeface="Times New Roman" panose="02020603050405020304" pitchFamily="18" charset="0"/>
                <a:cs typeface="Times New Roman" panose="02020603050405020304" pitchFamily="18" charset="0"/>
              </a:rPr>
              <a:t>, </a:t>
            </a:r>
            <a:r>
              <a:rPr lang="en-US" sz="2200" err="1">
                <a:latin typeface="Times New Roman" panose="02020603050405020304" pitchFamily="18" charset="0"/>
                <a:cs typeface="Times New Roman" panose="02020603050405020304" pitchFamily="18" charset="0"/>
              </a:rPr>
              <a:t>văn</a:t>
            </a:r>
            <a:r>
              <a:rPr lang="en-US" sz="2200">
                <a:latin typeface="Times New Roman" panose="02020603050405020304" pitchFamily="18" charset="0"/>
                <a:cs typeface="Times New Roman" panose="02020603050405020304" pitchFamily="18" charset="0"/>
              </a:rPr>
              <a:t> </a:t>
            </a:r>
            <a:r>
              <a:rPr lang="en-US" sz="2200" err="1">
                <a:latin typeface="Times New Roman" panose="02020603050405020304" pitchFamily="18" charset="0"/>
                <a:cs typeface="Times New Roman" panose="02020603050405020304" pitchFamily="18" charset="0"/>
              </a:rPr>
              <a:t>phòng</a:t>
            </a:r>
            <a:r>
              <a:rPr lang="en-US" sz="2200">
                <a:latin typeface="Times New Roman" panose="02020603050405020304" pitchFamily="18" charset="0"/>
                <a:cs typeface="Times New Roman" panose="02020603050405020304" pitchFamily="18" charset="0"/>
              </a:rPr>
              <a:t>, </a:t>
            </a:r>
            <a:r>
              <a:rPr lang="en-US" sz="2200" err="1">
                <a:latin typeface="Times New Roman" panose="02020603050405020304" pitchFamily="18" charset="0"/>
                <a:cs typeface="Times New Roman" panose="02020603050405020304" pitchFamily="18" charset="0"/>
              </a:rPr>
              <a:t>dịch</a:t>
            </a:r>
            <a:r>
              <a:rPr lang="en-US" sz="2200">
                <a:latin typeface="Times New Roman" panose="02020603050405020304" pitchFamily="18" charset="0"/>
                <a:cs typeface="Times New Roman" panose="02020603050405020304" pitchFamily="18" charset="0"/>
              </a:rPr>
              <a:t> </a:t>
            </a:r>
            <a:r>
              <a:rPr lang="en-US" sz="2200" err="1">
                <a:latin typeface="Times New Roman" panose="02020603050405020304" pitchFamily="18" charset="0"/>
                <a:cs typeface="Times New Roman" panose="02020603050405020304" pitchFamily="18" charset="0"/>
              </a:rPr>
              <a:t>vụ</a:t>
            </a:r>
            <a:r>
              <a:rPr lang="en-US" sz="2200">
                <a:latin typeface="Times New Roman" panose="02020603050405020304" pitchFamily="18" charset="0"/>
                <a:cs typeface="Times New Roman" panose="02020603050405020304" pitchFamily="18" charset="0"/>
              </a:rPr>
              <a:t> </a:t>
            </a:r>
            <a:r>
              <a:rPr lang="en-US" sz="2200" err="1">
                <a:latin typeface="Times New Roman" panose="02020603050405020304" pitchFamily="18" charset="0"/>
                <a:cs typeface="Times New Roman" panose="02020603050405020304" pitchFamily="18" charset="0"/>
              </a:rPr>
              <a:t>mua</a:t>
            </a:r>
            <a:r>
              <a:rPr lang="en-US" sz="2200">
                <a:latin typeface="Times New Roman" panose="02020603050405020304" pitchFamily="18" charset="0"/>
                <a:cs typeface="Times New Roman" panose="02020603050405020304" pitchFamily="18" charset="0"/>
              </a:rPr>
              <a:t> </a:t>
            </a:r>
            <a:r>
              <a:rPr lang="en-US" sz="2200" err="1">
                <a:latin typeface="Times New Roman" panose="02020603050405020304" pitchFamily="18" charset="0"/>
                <a:cs typeface="Times New Roman" panose="02020603050405020304" pitchFamily="18" charset="0"/>
              </a:rPr>
              <a:t>ngoài</a:t>
            </a:r>
            <a:r>
              <a:rPr lang="en-US" sz="2200">
                <a:latin typeface="Times New Roman" panose="02020603050405020304" pitchFamily="18" charset="0"/>
                <a:cs typeface="Times New Roman" panose="02020603050405020304" pitchFamily="18" charset="0"/>
              </a:rPr>
              <a:t>.</a:t>
            </a:r>
          </a:p>
          <a:p>
            <a:pPr marL="1317625" lvl="0" indent="-182563">
              <a:buFont typeface="Wingdings" panose="05000000000000000000" pitchFamily="2" charset="2"/>
              <a:buChar char="Ø"/>
            </a:pPr>
            <a:r>
              <a:rPr lang="en-US" sz="2200" err="1">
                <a:latin typeface="Times New Roman" panose="02020603050405020304" pitchFamily="18" charset="0"/>
                <a:cs typeface="Times New Roman" panose="02020603050405020304" pitchFamily="18" charset="0"/>
              </a:rPr>
              <a:t>Cần</a:t>
            </a:r>
            <a:r>
              <a:rPr lang="en-US" sz="2200">
                <a:latin typeface="Times New Roman" panose="02020603050405020304" pitchFamily="18" charset="0"/>
                <a:cs typeface="Times New Roman" panose="02020603050405020304" pitchFamily="18" charset="0"/>
              </a:rPr>
              <a:t> </a:t>
            </a:r>
            <a:r>
              <a:rPr lang="en-US" sz="2200" err="1">
                <a:latin typeface="Times New Roman" panose="02020603050405020304" pitchFamily="18" charset="0"/>
                <a:cs typeface="Times New Roman" panose="02020603050405020304" pitchFamily="18" charset="0"/>
              </a:rPr>
              <a:t>thiết</a:t>
            </a:r>
            <a:r>
              <a:rPr lang="en-US" sz="2200">
                <a:latin typeface="Times New Roman" panose="02020603050405020304" pitchFamily="18" charset="0"/>
                <a:cs typeface="Times New Roman" panose="02020603050405020304" pitchFamily="18" charset="0"/>
              </a:rPr>
              <a:t> </a:t>
            </a:r>
            <a:r>
              <a:rPr lang="en-US" sz="2200" err="1">
                <a:latin typeface="Times New Roman" panose="02020603050405020304" pitchFamily="18" charset="0"/>
                <a:cs typeface="Times New Roman" panose="02020603050405020304" pitchFamily="18" charset="0"/>
              </a:rPr>
              <a:t>để</a:t>
            </a:r>
            <a:r>
              <a:rPr lang="en-US" sz="2200">
                <a:latin typeface="Times New Roman" panose="02020603050405020304" pitchFamily="18" charset="0"/>
                <a:cs typeface="Times New Roman" panose="02020603050405020304" pitchFamily="18" charset="0"/>
              </a:rPr>
              <a:t> </a:t>
            </a:r>
            <a:r>
              <a:rPr lang="en-US" sz="2200" err="1">
                <a:latin typeface="Times New Roman" panose="02020603050405020304" pitchFamily="18" charset="0"/>
                <a:cs typeface="Times New Roman" panose="02020603050405020304" pitchFamily="18" charset="0"/>
              </a:rPr>
              <a:t>vận</a:t>
            </a:r>
            <a:r>
              <a:rPr lang="en-US" sz="2200">
                <a:latin typeface="Times New Roman" panose="02020603050405020304" pitchFamily="18" charset="0"/>
                <a:cs typeface="Times New Roman" panose="02020603050405020304" pitchFamily="18" charset="0"/>
              </a:rPr>
              <a:t> </a:t>
            </a:r>
            <a:r>
              <a:rPr lang="en-US" sz="2200" err="1">
                <a:latin typeface="Times New Roman" panose="02020603050405020304" pitchFamily="18" charset="0"/>
                <a:cs typeface="Times New Roman" panose="02020603050405020304" pitchFamily="18" charset="0"/>
              </a:rPr>
              <a:t>hành</a:t>
            </a:r>
            <a:r>
              <a:rPr lang="en-US" sz="2200">
                <a:latin typeface="Times New Roman" panose="02020603050405020304" pitchFamily="18" charset="0"/>
                <a:cs typeface="Times New Roman" panose="02020603050405020304" pitchFamily="18" charset="0"/>
              </a:rPr>
              <a:t> </a:t>
            </a:r>
            <a:r>
              <a:rPr lang="en-US" sz="2200" err="1">
                <a:latin typeface="Times New Roman" panose="02020603050405020304" pitchFamily="18" charset="0"/>
                <a:cs typeface="Times New Roman" panose="02020603050405020304" pitchFamily="18" charset="0"/>
              </a:rPr>
              <a:t>nhưng</a:t>
            </a:r>
            <a:r>
              <a:rPr lang="en-US" sz="2200">
                <a:latin typeface="Times New Roman" panose="02020603050405020304" pitchFamily="18" charset="0"/>
                <a:cs typeface="Times New Roman" panose="02020603050405020304" pitchFamily="18" charset="0"/>
              </a:rPr>
              <a:t> </a:t>
            </a:r>
            <a:r>
              <a:rPr lang="en-US" sz="2200" err="1">
                <a:latin typeface="Times New Roman" panose="02020603050405020304" pitchFamily="18" charset="0"/>
                <a:cs typeface="Times New Roman" panose="02020603050405020304" pitchFamily="18" charset="0"/>
              </a:rPr>
              <a:t>làm</a:t>
            </a:r>
            <a:r>
              <a:rPr lang="en-US" sz="2200">
                <a:latin typeface="Times New Roman" panose="02020603050405020304" pitchFamily="18" charset="0"/>
                <a:cs typeface="Times New Roman" panose="02020603050405020304" pitchFamily="18" charset="0"/>
              </a:rPr>
              <a:t> </a:t>
            </a:r>
            <a:r>
              <a:rPr lang="en-US" sz="2200" err="1">
                <a:latin typeface="Times New Roman" panose="02020603050405020304" pitchFamily="18" charset="0"/>
                <a:cs typeface="Times New Roman" panose="02020603050405020304" pitchFamily="18" charset="0"/>
              </a:rPr>
              <a:t>giảm</a:t>
            </a:r>
            <a:r>
              <a:rPr lang="en-US" sz="2200">
                <a:latin typeface="Times New Roman" panose="02020603050405020304" pitchFamily="18" charset="0"/>
                <a:cs typeface="Times New Roman" panose="02020603050405020304" pitchFamily="18" charset="0"/>
              </a:rPr>
              <a:t> </a:t>
            </a:r>
            <a:r>
              <a:rPr lang="en-US" sz="2200" err="1">
                <a:latin typeface="Times New Roman" panose="02020603050405020304" pitchFamily="18" charset="0"/>
                <a:cs typeface="Times New Roman" panose="02020603050405020304" pitchFamily="18" charset="0"/>
              </a:rPr>
              <a:t>lợi</a:t>
            </a:r>
            <a:r>
              <a:rPr lang="en-US" sz="2200">
                <a:latin typeface="Times New Roman" panose="02020603050405020304" pitchFamily="18" charset="0"/>
                <a:cs typeface="Times New Roman" panose="02020603050405020304" pitchFamily="18" charset="0"/>
              </a:rPr>
              <a:t> </a:t>
            </a:r>
            <a:r>
              <a:rPr lang="en-US" sz="2200" err="1">
                <a:latin typeface="Times New Roman" panose="02020603050405020304" pitchFamily="18" charset="0"/>
                <a:cs typeface="Times New Roman" panose="02020603050405020304" pitchFamily="18" charset="0"/>
              </a:rPr>
              <a:t>nhuận</a:t>
            </a:r>
            <a:r>
              <a:rPr lang="en-US" sz="2200">
                <a:latin typeface="Times New Roman" panose="02020603050405020304" pitchFamily="18" charset="0"/>
                <a:cs typeface="Times New Roman" panose="02020603050405020304" pitchFamily="18" charset="0"/>
              </a:rPr>
              <a:t>.</a:t>
            </a:r>
          </a:p>
          <a:p>
            <a:pPr marL="0" indent="0">
              <a:buNone/>
            </a:pPr>
            <a:r>
              <a:rPr lang="en-US" sz="2200">
                <a:latin typeface="Times New Roman" panose="02020603050405020304" pitchFamily="18" charset="0"/>
                <a:cs typeface="Times New Roman" panose="02020603050405020304" pitchFamily="18" charset="0"/>
              </a:rPr>
              <a:t> 3. Chi </a:t>
            </a:r>
            <a:r>
              <a:rPr lang="en-US" sz="2200" err="1">
                <a:latin typeface="Times New Roman" panose="02020603050405020304" pitchFamily="18" charset="0"/>
                <a:cs typeface="Times New Roman" panose="02020603050405020304" pitchFamily="18" charset="0"/>
              </a:rPr>
              <a:t>phí</a:t>
            </a:r>
            <a:r>
              <a:rPr lang="en-US" sz="2200">
                <a:latin typeface="Times New Roman" panose="02020603050405020304" pitchFamily="18" charset="0"/>
                <a:cs typeface="Times New Roman" panose="02020603050405020304" pitchFamily="18" charset="0"/>
              </a:rPr>
              <a:t> </a:t>
            </a:r>
            <a:r>
              <a:rPr lang="en-US" sz="2200" err="1">
                <a:latin typeface="Times New Roman" panose="02020603050405020304" pitchFamily="18" charset="0"/>
                <a:cs typeface="Times New Roman" panose="02020603050405020304" pitchFamily="18" charset="0"/>
              </a:rPr>
              <a:t>tài</a:t>
            </a:r>
            <a:r>
              <a:rPr lang="en-US" sz="2200">
                <a:latin typeface="Times New Roman" panose="02020603050405020304" pitchFamily="18" charset="0"/>
                <a:cs typeface="Times New Roman" panose="02020603050405020304" pitchFamily="18" charset="0"/>
              </a:rPr>
              <a:t> </a:t>
            </a:r>
            <a:r>
              <a:rPr lang="en-US" sz="2200" err="1">
                <a:latin typeface="Times New Roman" panose="02020603050405020304" pitchFamily="18" charset="0"/>
                <a:cs typeface="Times New Roman" panose="02020603050405020304" pitchFamily="18" charset="0"/>
              </a:rPr>
              <a:t>chính</a:t>
            </a:r>
            <a:endParaRPr lang="en-US" sz="2200">
              <a:latin typeface="Times New Roman" panose="02020603050405020304" pitchFamily="18" charset="0"/>
              <a:cs typeface="Times New Roman" panose="02020603050405020304" pitchFamily="18" charset="0"/>
            </a:endParaRPr>
          </a:p>
          <a:p>
            <a:pPr marL="1147763" lvl="0" indent="0">
              <a:buFont typeface="Wingdings" panose="05000000000000000000" pitchFamily="2" charset="2"/>
              <a:buChar char="Ø"/>
            </a:pPr>
            <a:r>
              <a:rPr lang="en-US" sz="2200" err="1">
                <a:latin typeface="Times New Roman" panose="02020603050405020304" pitchFamily="18" charset="0"/>
                <a:cs typeface="Times New Roman" panose="02020603050405020304" pitchFamily="18" charset="0"/>
              </a:rPr>
              <a:t>Lãi</a:t>
            </a:r>
            <a:r>
              <a:rPr lang="en-US" sz="2200">
                <a:latin typeface="Times New Roman" panose="02020603050405020304" pitchFamily="18" charset="0"/>
                <a:cs typeface="Times New Roman" panose="02020603050405020304" pitchFamily="18" charset="0"/>
              </a:rPr>
              <a:t> </a:t>
            </a:r>
            <a:r>
              <a:rPr lang="en-US" sz="2200" err="1">
                <a:latin typeface="Times New Roman" panose="02020603050405020304" pitchFamily="18" charset="0"/>
                <a:cs typeface="Times New Roman" panose="02020603050405020304" pitchFamily="18" charset="0"/>
              </a:rPr>
              <a:t>vay</a:t>
            </a:r>
            <a:r>
              <a:rPr lang="en-US" sz="2200">
                <a:latin typeface="Times New Roman" panose="02020603050405020304" pitchFamily="18" charset="0"/>
                <a:cs typeface="Times New Roman" panose="02020603050405020304" pitchFamily="18" charset="0"/>
              </a:rPr>
              <a:t>, </a:t>
            </a:r>
            <a:r>
              <a:rPr lang="en-US" sz="2200" err="1">
                <a:latin typeface="Times New Roman" panose="02020603050405020304" pitchFamily="18" charset="0"/>
                <a:cs typeface="Times New Roman" panose="02020603050405020304" pitchFamily="18" charset="0"/>
              </a:rPr>
              <a:t>lỗ</a:t>
            </a:r>
            <a:r>
              <a:rPr lang="en-US" sz="2200">
                <a:latin typeface="Times New Roman" panose="02020603050405020304" pitchFamily="18" charset="0"/>
                <a:cs typeface="Times New Roman" panose="02020603050405020304" pitchFamily="18" charset="0"/>
              </a:rPr>
              <a:t> </a:t>
            </a:r>
            <a:r>
              <a:rPr lang="en-US" sz="2200" err="1">
                <a:latin typeface="Times New Roman" panose="02020603050405020304" pitchFamily="18" charset="0"/>
                <a:cs typeface="Times New Roman" panose="02020603050405020304" pitchFamily="18" charset="0"/>
              </a:rPr>
              <a:t>chênh</a:t>
            </a:r>
            <a:r>
              <a:rPr lang="en-US" sz="2200">
                <a:latin typeface="Times New Roman" panose="02020603050405020304" pitchFamily="18" charset="0"/>
                <a:cs typeface="Times New Roman" panose="02020603050405020304" pitchFamily="18" charset="0"/>
              </a:rPr>
              <a:t> </a:t>
            </a:r>
            <a:r>
              <a:rPr lang="en-US" sz="2200" err="1">
                <a:latin typeface="Times New Roman" panose="02020603050405020304" pitchFamily="18" charset="0"/>
                <a:cs typeface="Times New Roman" panose="02020603050405020304" pitchFamily="18" charset="0"/>
              </a:rPr>
              <a:t>lệch</a:t>
            </a:r>
            <a:r>
              <a:rPr lang="en-US" sz="2200">
                <a:latin typeface="Times New Roman" panose="02020603050405020304" pitchFamily="18" charset="0"/>
                <a:cs typeface="Times New Roman" panose="02020603050405020304" pitchFamily="18" charset="0"/>
              </a:rPr>
              <a:t> </a:t>
            </a:r>
            <a:r>
              <a:rPr lang="en-US" sz="2200" err="1">
                <a:latin typeface="Times New Roman" panose="02020603050405020304" pitchFamily="18" charset="0"/>
                <a:cs typeface="Times New Roman" panose="02020603050405020304" pitchFamily="18" charset="0"/>
              </a:rPr>
              <a:t>tỷ</a:t>
            </a:r>
            <a:r>
              <a:rPr lang="en-US" sz="2200">
                <a:latin typeface="Times New Roman" panose="02020603050405020304" pitchFamily="18" charset="0"/>
                <a:cs typeface="Times New Roman" panose="02020603050405020304" pitchFamily="18" charset="0"/>
              </a:rPr>
              <a:t> </a:t>
            </a:r>
            <a:r>
              <a:rPr lang="en-US" sz="2200" err="1">
                <a:latin typeface="Times New Roman" panose="02020603050405020304" pitchFamily="18" charset="0"/>
                <a:cs typeface="Times New Roman" panose="02020603050405020304" pitchFamily="18" charset="0"/>
              </a:rPr>
              <a:t>giá</a:t>
            </a:r>
            <a:r>
              <a:rPr lang="en-US" sz="2200">
                <a:latin typeface="Times New Roman" panose="02020603050405020304" pitchFamily="18" charset="0"/>
                <a:cs typeface="Times New Roman" panose="02020603050405020304" pitchFamily="18" charset="0"/>
              </a:rPr>
              <a:t>, </a:t>
            </a:r>
            <a:r>
              <a:rPr lang="en-US" sz="2200" err="1">
                <a:latin typeface="Times New Roman" panose="02020603050405020304" pitchFamily="18" charset="0"/>
                <a:cs typeface="Times New Roman" panose="02020603050405020304" pitchFamily="18" charset="0"/>
              </a:rPr>
              <a:t>đầu</a:t>
            </a:r>
            <a:r>
              <a:rPr lang="en-US" sz="2200">
                <a:latin typeface="Times New Roman" panose="02020603050405020304" pitchFamily="18" charset="0"/>
                <a:cs typeface="Times New Roman" panose="02020603050405020304" pitchFamily="18" charset="0"/>
              </a:rPr>
              <a:t> </a:t>
            </a:r>
            <a:r>
              <a:rPr lang="en-US" sz="2200" err="1">
                <a:latin typeface="Times New Roman" panose="02020603050405020304" pitchFamily="18" charset="0"/>
                <a:cs typeface="Times New Roman" panose="02020603050405020304" pitchFamily="18" charset="0"/>
              </a:rPr>
              <a:t>tư</a:t>
            </a:r>
            <a:r>
              <a:rPr lang="en-US" sz="2200">
                <a:latin typeface="Times New Roman" panose="02020603050405020304" pitchFamily="18" charset="0"/>
                <a:cs typeface="Times New Roman" panose="02020603050405020304" pitchFamily="18" charset="0"/>
              </a:rPr>
              <a:t> </a:t>
            </a:r>
            <a:r>
              <a:rPr lang="en-US" sz="2200" err="1">
                <a:latin typeface="Times New Roman" panose="02020603050405020304" pitchFamily="18" charset="0"/>
                <a:cs typeface="Times New Roman" panose="02020603050405020304" pitchFamily="18" charset="0"/>
              </a:rPr>
              <a:t>tài</a:t>
            </a:r>
            <a:r>
              <a:rPr lang="en-US" sz="2200">
                <a:latin typeface="Times New Roman" panose="02020603050405020304" pitchFamily="18" charset="0"/>
                <a:cs typeface="Times New Roman" panose="02020603050405020304" pitchFamily="18" charset="0"/>
              </a:rPr>
              <a:t> </a:t>
            </a:r>
            <a:r>
              <a:rPr lang="en-US" sz="2200" err="1">
                <a:latin typeface="Times New Roman" panose="02020603050405020304" pitchFamily="18" charset="0"/>
                <a:cs typeface="Times New Roman" panose="02020603050405020304" pitchFamily="18" charset="0"/>
              </a:rPr>
              <a:t>chính</a:t>
            </a:r>
            <a:r>
              <a:rPr lang="en-US" sz="2200">
                <a:latin typeface="Times New Roman" panose="02020603050405020304" pitchFamily="18" charset="0"/>
                <a:cs typeface="Times New Roman" panose="02020603050405020304" pitchFamily="18" charset="0"/>
              </a:rPr>
              <a:t> </a:t>
            </a:r>
            <a:r>
              <a:rPr lang="en-US" sz="2200" err="1">
                <a:latin typeface="Times New Roman" panose="02020603050405020304" pitchFamily="18" charset="0"/>
                <a:cs typeface="Times New Roman" panose="02020603050405020304" pitchFamily="18" charset="0"/>
              </a:rPr>
              <a:t>kém</a:t>
            </a:r>
            <a:r>
              <a:rPr lang="en-US" sz="2200">
                <a:latin typeface="Times New Roman" panose="02020603050405020304" pitchFamily="18" charset="0"/>
                <a:cs typeface="Times New Roman" panose="02020603050405020304" pitchFamily="18" charset="0"/>
              </a:rPr>
              <a:t> </a:t>
            </a:r>
            <a:r>
              <a:rPr lang="en-US" sz="2200" err="1">
                <a:latin typeface="Times New Roman" panose="02020603050405020304" pitchFamily="18" charset="0"/>
                <a:cs typeface="Times New Roman" panose="02020603050405020304" pitchFamily="18" charset="0"/>
              </a:rPr>
              <a:t>hiệu</a:t>
            </a:r>
            <a:r>
              <a:rPr lang="en-US" sz="2200">
                <a:latin typeface="Times New Roman" panose="02020603050405020304" pitchFamily="18" charset="0"/>
                <a:cs typeface="Times New Roman" panose="02020603050405020304" pitchFamily="18" charset="0"/>
              </a:rPr>
              <a:t> </a:t>
            </a:r>
            <a:r>
              <a:rPr lang="en-US" sz="2200" err="1">
                <a:latin typeface="Times New Roman" panose="02020603050405020304" pitchFamily="18" charset="0"/>
                <a:cs typeface="Times New Roman" panose="02020603050405020304" pitchFamily="18" charset="0"/>
              </a:rPr>
              <a:t>quả</a:t>
            </a:r>
            <a:r>
              <a:rPr lang="en-US" sz="2200">
                <a:latin typeface="Times New Roman" panose="02020603050405020304" pitchFamily="18" charset="0"/>
                <a:cs typeface="Times New Roman" panose="02020603050405020304" pitchFamily="18" charset="0"/>
              </a:rPr>
              <a:t>.</a:t>
            </a:r>
          </a:p>
          <a:p>
            <a:pPr marL="1147763" lvl="0" indent="0">
              <a:buFont typeface="Wingdings" panose="05000000000000000000" pitchFamily="2" charset="2"/>
              <a:buChar char="Ø"/>
            </a:pPr>
            <a:r>
              <a:rPr lang="en-US" sz="2200" err="1">
                <a:latin typeface="Times New Roman" panose="02020603050405020304" pitchFamily="18" charset="0"/>
                <a:cs typeface="Times New Roman" panose="02020603050405020304" pitchFamily="18" charset="0"/>
              </a:rPr>
              <a:t>Gánh</a:t>
            </a:r>
            <a:r>
              <a:rPr lang="en-US" sz="2200">
                <a:latin typeface="Times New Roman" panose="02020603050405020304" pitchFamily="18" charset="0"/>
                <a:cs typeface="Times New Roman" panose="02020603050405020304" pitchFamily="18" charset="0"/>
              </a:rPr>
              <a:t> </a:t>
            </a:r>
            <a:r>
              <a:rPr lang="en-US" sz="2200" err="1">
                <a:latin typeface="Times New Roman" panose="02020603050405020304" pitchFamily="18" charset="0"/>
                <a:cs typeface="Times New Roman" panose="02020603050405020304" pitchFamily="18" charset="0"/>
              </a:rPr>
              <a:t>nặng</a:t>
            </a:r>
            <a:r>
              <a:rPr lang="en-US" sz="2200">
                <a:latin typeface="Times New Roman" panose="02020603050405020304" pitchFamily="18" charset="0"/>
                <a:cs typeface="Times New Roman" panose="02020603050405020304" pitchFamily="18" charset="0"/>
              </a:rPr>
              <a:t> </a:t>
            </a:r>
            <a:r>
              <a:rPr lang="en-US" sz="2200" err="1">
                <a:latin typeface="Times New Roman" panose="02020603050405020304" pitchFamily="18" charset="0"/>
                <a:cs typeface="Times New Roman" panose="02020603050405020304" pitchFamily="18" charset="0"/>
              </a:rPr>
              <a:t>lớn</a:t>
            </a:r>
            <a:r>
              <a:rPr lang="en-US" sz="2200">
                <a:latin typeface="Times New Roman" panose="02020603050405020304" pitchFamily="18" charset="0"/>
                <a:cs typeface="Times New Roman" panose="02020603050405020304" pitchFamily="18" charset="0"/>
              </a:rPr>
              <a:t> </a:t>
            </a:r>
            <a:r>
              <a:rPr lang="en-US" sz="2200" err="1">
                <a:latin typeface="Times New Roman" panose="02020603050405020304" pitchFamily="18" charset="0"/>
                <a:cs typeface="Times New Roman" panose="02020603050405020304" pitchFamily="18" charset="0"/>
              </a:rPr>
              <a:t>với</a:t>
            </a:r>
            <a:r>
              <a:rPr lang="en-US" sz="2200">
                <a:latin typeface="Times New Roman" panose="02020603050405020304" pitchFamily="18" charset="0"/>
                <a:cs typeface="Times New Roman" panose="02020603050405020304" pitchFamily="18" charset="0"/>
              </a:rPr>
              <a:t> </a:t>
            </a:r>
            <a:r>
              <a:rPr lang="en-US" sz="2200" err="1">
                <a:latin typeface="Times New Roman" panose="02020603050405020304" pitchFamily="18" charset="0"/>
                <a:cs typeface="Times New Roman" panose="02020603050405020304" pitchFamily="18" charset="0"/>
              </a:rPr>
              <a:t>doanh</a:t>
            </a:r>
            <a:r>
              <a:rPr lang="en-US" sz="2200">
                <a:latin typeface="Times New Roman" panose="02020603050405020304" pitchFamily="18" charset="0"/>
                <a:cs typeface="Times New Roman" panose="02020603050405020304" pitchFamily="18" charset="0"/>
              </a:rPr>
              <a:t> </a:t>
            </a:r>
            <a:r>
              <a:rPr lang="en-US" sz="2200" err="1">
                <a:latin typeface="Times New Roman" panose="02020603050405020304" pitchFamily="18" charset="0"/>
                <a:cs typeface="Times New Roman" panose="02020603050405020304" pitchFamily="18" charset="0"/>
              </a:rPr>
              <a:t>nghiệp</a:t>
            </a:r>
            <a:r>
              <a:rPr lang="en-US" sz="2200">
                <a:latin typeface="Times New Roman" panose="02020603050405020304" pitchFamily="18" charset="0"/>
                <a:cs typeface="Times New Roman" panose="02020603050405020304" pitchFamily="18" charset="0"/>
              </a:rPr>
              <a:t> </a:t>
            </a:r>
            <a:r>
              <a:rPr lang="en-US" sz="2200" err="1">
                <a:latin typeface="Times New Roman" panose="02020603050405020304" pitchFamily="18" charset="0"/>
                <a:cs typeface="Times New Roman" panose="02020603050405020304" pitchFamily="18" charset="0"/>
              </a:rPr>
              <a:t>dùng</a:t>
            </a:r>
            <a:r>
              <a:rPr lang="en-US" sz="2200">
                <a:latin typeface="Times New Roman" panose="02020603050405020304" pitchFamily="18" charset="0"/>
                <a:cs typeface="Times New Roman" panose="02020603050405020304" pitchFamily="18" charset="0"/>
              </a:rPr>
              <a:t> </a:t>
            </a:r>
            <a:r>
              <a:rPr lang="en-US" sz="2200" err="1">
                <a:latin typeface="Times New Roman" panose="02020603050405020304" pitchFamily="18" charset="0"/>
                <a:cs typeface="Times New Roman" panose="02020603050405020304" pitchFamily="18" charset="0"/>
              </a:rPr>
              <a:t>nhiều</a:t>
            </a:r>
            <a:r>
              <a:rPr lang="en-US" sz="2200">
                <a:latin typeface="Times New Roman" panose="02020603050405020304" pitchFamily="18" charset="0"/>
                <a:cs typeface="Times New Roman" panose="02020603050405020304" pitchFamily="18" charset="0"/>
              </a:rPr>
              <a:t> </a:t>
            </a:r>
            <a:r>
              <a:rPr lang="en-US" sz="2200" err="1">
                <a:latin typeface="Times New Roman" panose="02020603050405020304" pitchFamily="18" charset="0"/>
                <a:cs typeface="Times New Roman" panose="02020603050405020304" pitchFamily="18" charset="0"/>
              </a:rPr>
              <a:t>vốn</a:t>
            </a:r>
            <a:r>
              <a:rPr lang="en-US" sz="2200">
                <a:latin typeface="Times New Roman" panose="02020603050405020304" pitchFamily="18" charset="0"/>
                <a:cs typeface="Times New Roman" panose="02020603050405020304" pitchFamily="18" charset="0"/>
              </a:rPr>
              <a:t> </a:t>
            </a:r>
            <a:r>
              <a:rPr lang="en-US" sz="2200" err="1">
                <a:latin typeface="Times New Roman" panose="02020603050405020304" pitchFamily="18" charset="0"/>
                <a:cs typeface="Times New Roman" panose="02020603050405020304" pitchFamily="18" charset="0"/>
              </a:rPr>
              <a:t>vay</a:t>
            </a:r>
            <a:r>
              <a:rPr lang="en-US" sz="2200">
                <a:latin typeface="Times New Roman" panose="02020603050405020304" pitchFamily="18" charset="0"/>
                <a:cs typeface="Times New Roman" panose="02020603050405020304" pitchFamily="18" charset="0"/>
              </a:rPr>
              <a:t>.</a:t>
            </a:r>
          </a:p>
          <a:p>
            <a:pPr marL="0" indent="0">
              <a:buNone/>
            </a:pPr>
            <a:r>
              <a:rPr lang="en-US" sz="2200">
                <a:latin typeface="Times New Roman" panose="02020603050405020304" pitchFamily="18" charset="0"/>
                <a:cs typeface="Times New Roman" panose="02020603050405020304" pitchFamily="18" charset="0"/>
              </a:rPr>
              <a:t> 4. Chi </a:t>
            </a:r>
            <a:r>
              <a:rPr lang="en-US" sz="2200" err="1">
                <a:latin typeface="Times New Roman" panose="02020603050405020304" pitchFamily="18" charset="0"/>
                <a:cs typeface="Times New Roman" panose="02020603050405020304" pitchFamily="18" charset="0"/>
              </a:rPr>
              <a:t>phí</a:t>
            </a:r>
            <a:r>
              <a:rPr lang="en-US" sz="2200">
                <a:latin typeface="Times New Roman" panose="02020603050405020304" pitchFamily="18" charset="0"/>
                <a:cs typeface="Times New Roman" panose="02020603050405020304" pitchFamily="18" charset="0"/>
              </a:rPr>
              <a:t> </a:t>
            </a:r>
            <a:r>
              <a:rPr lang="en-US" sz="2200" err="1">
                <a:latin typeface="Times New Roman" panose="02020603050405020304" pitchFamily="18" charset="0"/>
                <a:cs typeface="Times New Roman" panose="02020603050405020304" pitchFamily="18" charset="0"/>
              </a:rPr>
              <a:t>khác</a:t>
            </a:r>
            <a:endParaRPr lang="en-US" sz="2200">
              <a:latin typeface="Times New Roman" panose="02020603050405020304" pitchFamily="18" charset="0"/>
              <a:cs typeface="Times New Roman" panose="02020603050405020304" pitchFamily="18" charset="0"/>
            </a:endParaRPr>
          </a:p>
          <a:p>
            <a:pPr marL="1147763" lvl="0" indent="169863">
              <a:buFont typeface="Wingdings" panose="05000000000000000000" pitchFamily="2" charset="2"/>
              <a:buChar char="Ø"/>
            </a:pPr>
            <a:r>
              <a:rPr lang="en-US" sz="2200">
                <a:latin typeface="Times New Roman" panose="02020603050405020304" pitchFamily="18" charset="0"/>
                <a:cs typeface="Times New Roman" panose="02020603050405020304" pitchFamily="18" charset="0"/>
              </a:rPr>
              <a:t>Thanh </a:t>
            </a:r>
            <a:r>
              <a:rPr lang="en-US" sz="2200" err="1">
                <a:latin typeface="Times New Roman" panose="02020603050405020304" pitchFamily="18" charset="0"/>
                <a:cs typeface="Times New Roman" panose="02020603050405020304" pitchFamily="18" charset="0"/>
              </a:rPr>
              <a:t>lý</a:t>
            </a:r>
            <a:r>
              <a:rPr lang="en-US" sz="2200">
                <a:latin typeface="Times New Roman" panose="02020603050405020304" pitchFamily="18" charset="0"/>
                <a:cs typeface="Times New Roman" panose="02020603050405020304" pitchFamily="18" charset="0"/>
              </a:rPr>
              <a:t> </a:t>
            </a:r>
            <a:r>
              <a:rPr lang="en-US" sz="2200" err="1">
                <a:latin typeface="Times New Roman" panose="02020603050405020304" pitchFamily="18" charset="0"/>
                <a:cs typeface="Times New Roman" panose="02020603050405020304" pitchFamily="18" charset="0"/>
              </a:rPr>
              <a:t>TSCĐ</a:t>
            </a:r>
            <a:r>
              <a:rPr lang="en-US" sz="2200">
                <a:latin typeface="Times New Roman" panose="02020603050405020304" pitchFamily="18" charset="0"/>
                <a:cs typeface="Times New Roman" panose="02020603050405020304" pitchFamily="18" charset="0"/>
              </a:rPr>
              <a:t>, </a:t>
            </a:r>
            <a:r>
              <a:rPr lang="en-US" sz="2200" err="1">
                <a:latin typeface="Times New Roman" panose="02020603050405020304" pitchFamily="18" charset="0"/>
                <a:cs typeface="Times New Roman" panose="02020603050405020304" pitchFamily="18" charset="0"/>
              </a:rPr>
              <a:t>phạt</a:t>
            </a:r>
            <a:r>
              <a:rPr lang="en-US" sz="2200">
                <a:latin typeface="Times New Roman" panose="02020603050405020304" pitchFamily="18" charset="0"/>
                <a:cs typeface="Times New Roman" panose="02020603050405020304" pitchFamily="18" charset="0"/>
              </a:rPr>
              <a:t> vi </a:t>
            </a:r>
            <a:r>
              <a:rPr lang="en-US" sz="2200" err="1">
                <a:latin typeface="Times New Roman" panose="02020603050405020304" pitchFamily="18" charset="0"/>
                <a:cs typeface="Times New Roman" panose="02020603050405020304" pitchFamily="18" charset="0"/>
              </a:rPr>
              <a:t>phạm</a:t>
            </a:r>
            <a:r>
              <a:rPr lang="en-US" sz="2200">
                <a:latin typeface="Times New Roman" panose="02020603050405020304" pitchFamily="18" charset="0"/>
                <a:cs typeface="Times New Roman" panose="02020603050405020304" pitchFamily="18" charset="0"/>
              </a:rPr>
              <a:t> </a:t>
            </a:r>
            <a:r>
              <a:rPr lang="en-US" sz="2200" err="1">
                <a:latin typeface="Times New Roman" panose="02020603050405020304" pitchFamily="18" charset="0"/>
                <a:cs typeface="Times New Roman" panose="02020603050405020304" pitchFamily="18" charset="0"/>
              </a:rPr>
              <a:t>hợp</a:t>
            </a:r>
            <a:r>
              <a:rPr lang="en-US" sz="2200">
                <a:latin typeface="Times New Roman" panose="02020603050405020304" pitchFamily="18" charset="0"/>
                <a:cs typeface="Times New Roman" panose="02020603050405020304" pitchFamily="18" charset="0"/>
              </a:rPr>
              <a:t> </a:t>
            </a:r>
            <a:r>
              <a:rPr lang="en-US" sz="2200" err="1">
                <a:latin typeface="Times New Roman" panose="02020603050405020304" pitchFamily="18" charset="0"/>
                <a:cs typeface="Times New Roman" panose="02020603050405020304" pitchFamily="18" charset="0"/>
              </a:rPr>
              <a:t>đồng</a:t>
            </a:r>
            <a:r>
              <a:rPr lang="en-US" sz="2200">
                <a:latin typeface="Times New Roman" panose="02020603050405020304" pitchFamily="18" charset="0"/>
                <a:cs typeface="Times New Roman" panose="02020603050405020304" pitchFamily="18" charset="0"/>
              </a:rPr>
              <a:t>, </a:t>
            </a:r>
            <a:r>
              <a:rPr lang="en-US" sz="2200" err="1">
                <a:latin typeface="Times New Roman" panose="02020603050405020304" pitchFamily="18" charset="0"/>
                <a:cs typeface="Times New Roman" panose="02020603050405020304" pitchFamily="18" charset="0"/>
              </a:rPr>
              <a:t>xóa</a:t>
            </a:r>
            <a:r>
              <a:rPr lang="en-US" sz="2200">
                <a:latin typeface="Times New Roman" panose="02020603050405020304" pitchFamily="18" charset="0"/>
                <a:cs typeface="Times New Roman" panose="02020603050405020304" pitchFamily="18" charset="0"/>
              </a:rPr>
              <a:t> </a:t>
            </a:r>
            <a:r>
              <a:rPr lang="en-US" sz="2200" err="1">
                <a:latin typeface="Times New Roman" panose="02020603050405020304" pitchFamily="18" charset="0"/>
                <a:cs typeface="Times New Roman" panose="02020603050405020304" pitchFamily="18" charset="0"/>
              </a:rPr>
              <a:t>nợ</a:t>
            </a:r>
            <a:r>
              <a:rPr lang="en-US" sz="2200">
                <a:latin typeface="Times New Roman" panose="02020603050405020304" pitchFamily="18" charset="0"/>
                <a:cs typeface="Times New Roman" panose="02020603050405020304" pitchFamily="18" charset="0"/>
              </a:rPr>
              <a:t> </a:t>
            </a:r>
            <a:r>
              <a:rPr lang="en-US" sz="2200" err="1">
                <a:latin typeface="Times New Roman" panose="02020603050405020304" pitchFamily="18" charset="0"/>
                <a:cs typeface="Times New Roman" panose="02020603050405020304" pitchFamily="18" charset="0"/>
              </a:rPr>
              <a:t>khó</a:t>
            </a:r>
            <a:r>
              <a:rPr lang="en-US" sz="2200">
                <a:latin typeface="Times New Roman" panose="02020603050405020304" pitchFamily="18" charset="0"/>
                <a:cs typeface="Times New Roman" panose="02020603050405020304" pitchFamily="18" charset="0"/>
              </a:rPr>
              <a:t> </a:t>
            </a:r>
            <a:r>
              <a:rPr lang="en-US" sz="2200" err="1">
                <a:latin typeface="Times New Roman" panose="02020603050405020304" pitchFamily="18" charset="0"/>
                <a:cs typeface="Times New Roman" panose="02020603050405020304" pitchFamily="18" charset="0"/>
              </a:rPr>
              <a:t>đòi</a:t>
            </a:r>
            <a:r>
              <a:rPr lang="en-US" sz="2200">
                <a:latin typeface="Times New Roman" panose="02020603050405020304" pitchFamily="18" charset="0"/>
                <a:cs typeface="Times New Roman" panose="02020603050405020304" pitchFamily="18" charset="0"/>
              </a:rPr>
              <a:t>.</a:t>
            </a:r>
          </a:p>
          <a:p>
            <a:pPr marL="1147763" lvl="0" indent="169863">
              <a:buFont typeface="Wingdings" panose="05000000000000000000" pitchFamily="2" charset="2"/>
              <a:buChar char="Ø"/>
            </a:pPr>
            <a:r>
              <a:rPr lang="en-US" sz="2200">
                <a:latin typeface="Times New Roman" panose="02020603050405020304" pitchFamily="18" charset="0"/>
                <a:cs typeface="Times New Roman" panose="02020603050405020304" pitchFamily="18" charset="0"/>
              </a:rPr>
              <a:t>Thường </a:t>
            </a:r>
            <a:r>
              <a:rPr lang="en-US" sz="2200" err="1">
                <a:latin typeface="Times New Roman" panose="02020603050405020304" pitchFamily="18" charset="0"/>
                <a:cs typeface="Times New Roman" panose="02020603050405020304" pitchFamily="18" charset="0"/>
              </a:rPr>
              <a:t>bất</a:t>
            </a:r>
            <a:r>
              <a:rPr lang="en-US" sz="2200">
                <a:latin typeface="Times New Roman" panose="02020603050405020304" pitchFamily="18" charset="0"/>
                <a:cs typeface="Times New Roman" panose="02020603050405020304" pitchFamily="18" charset="0"/>
              </a:rPr>
              <a:t> </a:t>
            </a:r>
            <a:r>
              <a:rPr lang="en-US" sz="2200" err="1">
                <a:latin typeface="Times New Roman" panose="02020603050405020304" pitchFamily="18" charset="0"/>
                <a:cs typeface="Times New Roman" panose="02020603050405020304" pitchFamily="18" charset="0"/>
              </a:rPr>
              <a:t>ngờ</a:t>
            </a:r>
            <a:r>
              <a:rPr lang="en-US" sz="2200">
                <a:latin typeface="Times New Roman" panose="02020603050405020304" pitchFamily="18" charset="0"/>
                <a:cs typeface="Times New Roman" panose="02020603050405020304" pitchFamily="18" charset="0"/>
              </a:rPr>
              <a:t>, </a:t>
            </a:r>
            <a:r>
              <a:rPr lang="en-US" sz="2200" err="1">
                <a:latin typeface="Times New Roman" panose="02020603050405020304" pitchFamily="18" charset="0"/>
                <a:cs typeface="Times New Roman" panose="02020603050405020304" pitchFamily="18" charset="0"/>
              </a:rPr>
              <a:t>không</a:t>
            </a:r>
            <a:r>
              <a:rPr lang="en-US" sz="2200">
                <a:latin typeface="Times New Roman" panose="02020603050405020304" pitchFamily="18" charset="0"/>
                <a:cs typeface="Times New Roman" panose="02020603050405020304" pitchFamily="18" charset="0"/>
              </a:rPr>
              <a:t> </a:t>
            </a:r>
            <a:r>
              <a:rPr lang="en-US" sz="2200" err="1">
                <a:latin typeface="Times New Roman" panose="02020603050405020304" pitchFamily="18" charset="0"/>
                <a:cs typeface="Times New Roman" panose="02020603050405020304" pitchFamily="18" charset="0"/>
              </a:rPr>
              <a:t>thường</a:t>
            </a:r>
            <a:r>
              <a:rPr lang="en-US" sz="2200">
                <a:latin typeface="Times New Roman" panose="02020603050405020304" pitchFamily="18" charset="0"/>
                <a:cs typeface="Times New Roman" panose="02020603050405020304" pitchFamily="18" charset="0"/>
              </a:rPr>
              <a:t> </a:t>
            </a:r>
            <a:r>
              <a:rPr lang="en-US" sz="2200" err="1">
                <a:latin typeface="Times New Roman" panose="02020603050405020304" pitchFamily="18" charset="0"/>
                <a:cs typeface="Times New Roman" panose="02020603050405020304" pitchFamily="18" charset="0"/>
              </a:rPr>
              <a:t>xuyên</a:t>
            </a:r>
            <a:r>
              <a:rPr lang="en-US" sz="2200">
                <a:latin typeface="Times New Roman" panose="02020603050405020304" pitchFamily="18" charset="0"/>
                <a:cs typeface="Times New Roman" panose="02020603050405020304" pitchFamily="18" charset="0"/>
              </a:rPr>
              <a:t>.</a:t>
            </a:r>
          </a:p>
          <a:p>
            <a:pPr marL="0" indent="0">
              <a:buNone/>
            </a:pPr>
            <a:r>
              <a:rPr lang="en-US" sz="2200">
                <a:latin typeface="Times New Roman" panose="02020603050405020304" pitchFamily="18" charset="0"/>
                <a:cs typeface="Times New Roman" panose="02020603050405020304" pitchFamily="18" charset="0"/>
              </a:rPr>
              <a:t> 5. </a:t>
            </a:r>
            <a:r>
              <a:rPr lang="en-US" sz="2200" err="1">
                <a:latin typeface="Times New Roman" panose="02020603050405020304" pitchFamily="18" charset="0"/>
                <a:cs typeface="Times New Roman" panose="02020603050405020304" pitchFamily="18" charset="0"/>
              </a:rPr>
              <a:t>Thuế</a:t>
            </a:r>
            <a:r>
              <a:rPr lang="en-US" sz="2200">
                <a:latin typeface="Times New Roman" panose="02020603050405020304" pitchFamily="18" charset="0"/>
                <a:cs typeface="Times New Roman" panose="02020603050405020304" pitchFamily="18" charset="0"/>
              </a:rPr>
              <a:t> </a:t>
            </a:r>
            <a:r>
              <a:rPr lang="en-US" sz="2200" err="1">
                <a:latin typeface="Times New Roman" panose="02020603050405020304" pitchFamily="18" charset="0"/>
                <a:cs typeface="Times New Roman" panose="02020603050405020304" pitchFamily="18" charset="0"/>
              </a:rPr>
              <a:t>thu</a:t>
            </a:r>
            <a:r>
              <a:rPr lang="en-US" sz="2200">
                <a:latin typeface="Times New Roman" panose="02020603050405020304" pitchFamily="18" charset="0"/>
                <a:cs typeface="Times New Roman" panose="02020603050405020304" pitchFamily="18" charset="0"/>
              </a:rPr>
              <a:t> </a:t>
            </a:r>
            <a:r>
              <a:rPr lang="en-US" sz="2200" err="1">
                <a:latin typeface="Times New Roman" panose="02020603050405020304" pitchFamily="18" charset="0"/>
                <a:cs typeface="Times New Roman" panose="02020603050405020304" pitchFamily="18" charset="0"/>
              </a:rPr>
              <a:t>nhập</a:t>
            </a:r>
            <a:r>
              <a:rPr lang="en-US" sz="2200">
                <a:latin typeface="Times New Roman" panose="02020603050405020304" pitchFamily="18" charset="0"/>
                <a:cs typeface="Times New Roman" panose="02020603050405020304" pitchFamily="18" charset="0"/>
              </a:rPr>
              <a:t> </a:t>
            </a:r>
            <a:r>
              <a:rPr lang="en-US" sz="2200" err="1">
                <a:latin typeface="Times New Roman" panose="02020603050405020304" pitchFamily="18" charset="0"/>
                <a:cs typeface="Times New Roman" panose="02020603050405020304" pitchFamily="18" charset="0"/>
              </a:rPr>
              <a:t>doanh</a:t>
            </a:r>
            <a:r>
              <a:rPr lang="en-US" sz="2200">
                <a:latin typeface="Times New Roman" panose="02020603050405020304" pitchFamily="18" charset="0"/>
                <a:cs typeface="Times New Roman" panose="02020603050405020304" pitchFamily="18" charset="0"/>
              </a:rPr>
              <a:t> </a:t>
            </a:r>
            <a:r>
              <a:rPr lang="en-US" sz="2200" err="1">
                <a:latin typeface="Times New Roman" panose="02020603050405020304" pitchFamily="18" charset="0"/>
                <a:cs typeface="Times New Roman" panose="02020603050405020304" pitchFamily="18" charset="0"/>
              </a:rPr>
              <a:t>nghiệp</a:t>
            </a:r>
            <a:endParaRPr lang="en-US" sz="2200">
              <a:latin typeface="Times New Roman" panose="02020603050405020304" pitchFamily="18" charset="0"/>
              <a:cs typeface="Times New Roman" panose="02020603050405020304" pitchFamily="18" charset="0"/>
            </a:endParaRPr>
          </a:p>
          <a:p>
            <a:pPr marL="1371600" lvl="0" indent="-287338">
              <a:buFont typeface="Wingdings" panose="05000000000000000000" pitchFamily="2" charset="2"/>
              <a:buChar char="Ø"/>
            </a:pPr>
            <a:r>
              <a:rPr lang="en-US" sz="2200">
                <a:latin typeface="Times New Roman" panose="02020603050405020304" pitchFamily="18" charset="0"/>
                <a:cs typeface="Times New Roman" panose="02020603050405020304" pitchFamily="18" charset="0"/>
              </a:rPr>
              <a:t>Nghĩa </a:t>
            </a:r>
            <a:r>
              <a:rPr lang="en-US" sz="2200" err="1">
                <a:latin typeface="Times New Roman" panose="02020603050405020304" pitchFamily="18" charset="0"/>
                <a:cs typeface="Times New Roman" panose="02020603050405020304" pitchFamily="18" charset="0"/>
              </a:rPr>
              <a:t>vụ</a:t>
            </a:r>
            <a:r>
              <a:rPr lang="en-US" sz="2200">
                <a:latin typeface="Times New Roman" panose="02020603050405020304" pitchFamily="18" charset="0"/>
                <a:cs typeface="Times New Roman" panose="02020603050405020304" pitchFamily="18" charset="0"/>
              </a:rPr>
              <a:t> </a:t>
            </a:r>
            <a:r>
              <a:rPr lang="en-US" sz="2200" err="1">
                <a:latin typeface="Times New Roman" panose="02020603050405020304" pitchFamily="18" charset="0"/>
                <a:cs typeface="Times New Roman" panose="02020603050405020304" pitchFamily="18" charset="0"/>
              </a:rPr>
              <a:t>nộp</a:t>
            </a:r>
            <a:r>
              <a:rPr lang="en-US" sz="2200">
                <a:latin typeface="Times New Roman" panose="02020603050405020304" pitchFamily="18" charset="0"/>
                <a:cs typeface="Times New Roman" panose="02020603050405020304" pitchFamily="18" charset="0"/>
              </a:rPr>
              <a:t> </a:t>
            </a:r>
            <a:r>
              <a:rPr lang="en-US" sz="2200" err="1">
                <a:latin typeface="Times New Roman" panose="02020603050405020304" pitchFamily="18" charset="0"/>
                <a:cs typeface="Times New Roman" panose="02020603050405020304" pitchFamily="18" charset="0"/>
              </a:rPr>
              <a:t>ngân</a:t>
            </a:r>
            <a:r>
              <a:rPr lang="en-US" sz="2200">
                <a:latin typeface="Times New Roman" panose="02020603050405020304" pitchFamily="18" charset="0"/>
                <a:cs typeface="Times New Roman" panose="02020603050405020304" pitchFamily="18" charset="0"/>
              </a:rPr>
              <a:t> </a:t>
            </a:r>
            <a:r>
              <a:rPr lang="en-US" sz="2200" err="1">
                <a:latin typeface="Times New Roman" panose="02020603050405020304" pitchFamily="18" charset="0"/>
                <a:cs typeface="Times New Roman" panose="02020603050405020304" pitchFamily="18" charset="0"/>
              </a:rPr>
              <a:t>sách</a:t>
            </a:r>
            <a:r>
              <a:rPr lang="en-US" sz="2200">
                <a:latin typeface="Times New Roman" panose="02020603050405020304" pitchFamily="18" charset="0"/>
                <a:cs typeface="Times New Roman" panose="02020603050405020304" pitchFamily="18" charset="0"/>
              </a:rPr>
              <a:t> </a:t>
            </a:r>
            <a:r>
              <a:rPr lang="en-US" sz="2200" err="1">
                <a:latin typeface="Times New Roman" panose="02020603050405020304" pitchFamily="18" charset="0"/>
                <a:cs typeface="Times New Roman" panose="02020603050405020304" pitchFamily="18" charset="0"/>
              </a:rPr>
              <a:t>theo</a:t>
            </a:r>
            <a:r>
              <a:rPr lang="en-US" sz="2200">
                <a:latin typeface="Times New Roman" panose="02020603050405020304" pitchFamily="18" charset="0"/>
                <a:cs typeface="Times New Roman" panose="02020603050405020304" pitchFamily="18" charset="0"/>
              </a:rPr>
              <a:t> </a:t>
            </a:r>
            <a:r>
              <a:rPr lang="en-US" sz="2200" err="1">
                <a:latin typeface="Times New Roman" panose="02020603050405020304" pitchFamily="18" charset="0"/>
                <a:cs typeface="Times New Roman" panose="02020603050405020304" pitchFamily="18" charset="0"/>
              </a:rPr>
              <a:t>lợi</a:t>
            </a:r>
            <a:r>
              <a:rPr lang="en-US" sz="2200">
                <a:latin typeface="Times New Roman" panose="02020603050405020304" pitchFamily="18" charset="0"/>
                <a:cs typeface="Times New Roman" panose="02020603050405020304" pitchFamily="18" charset="0"/>
              </a:rPr>
              <a:t> </a:t>
            </a:r>
            <a:r>
              <a:rPr lang="en-US" sz="2200" err="1">
                <a:latin typeface="Times New Roman" panose="02020603050405020304" pitchFamily="18" charset="0"/>
                <a:cs typeface="Times New Roman" panose="02020603050405020304" pitchFamily="18" charset="0"/>
              </a:rPr>
              <a:t>nhuận</a:t>
            </a:r>
            <a:r>
              <a:rPr lang="en-US" sz="2200">
                <a:latin typeface="Times New Roman" panose="02020603050405020304" pitchFamily="18" charset="0"/>
                <a:cs typeface="Times New Roman" panose="02020603050405020304" pitchFamily="18" charset="0"/>
              </a:rPr>
              <a:t> </a:t>
            </a:r>
            <a:r>
              <a:rPr lang="en-US" sz="2200" err="1">
                <a:latin typeface="Times New Roman" panose="02020603050405020304" pitchFamily="18" charset="0"/>
                <a:cs typeface="Times New Roman" panose="02020603050405020304" pitchFamily="18" charset="0"/>
              </a:rPr>
              <a:t>trước</a:t>
            </a:r>
            <a:r>
              <a:rPr lang="en-US" sz="2200">
                <a:latin typeface="Times New Roman" panose="02020603050405020304" pitchFamily="18" charset="0"/>
                <a:cs typeface="Times New Roman" panose="02020603050405020304" pitchFamily="18" charset="0"/>
              </a:rPr>
              <a:t> </a:t>
            </a:r>
            <a:r>
              <a:rPr lang="en-US" sz="2200" err="1">
                <a:latin typeface="Times New Roman" panose="02020603050405020304" pitchFamily="18" charset="0"/>
                <a:cs typeface="Times New Roman" panose="02020603050405020304" pitchFamily="18" charset="0"/>
              </a:rPr>
              <a:t>thuế</a:t>
            </a:r>
            <a:r>
              <a:rPr lang="en-US" sz="2200">
                <a:latin typeface="Times New Roman" panose="02020603050405020304" pitchFamily="18" charset="0"/>
                <a:cs typeface="Times New Roman" panose="02020603050405020304" pitchFamily="18" charset="0"/>
              </a:rPr>
              <a:t>.</a:t>
            </a:r>
          </a:p>
          <a:p>
            <a:pPr marL="1147763" lvl="0" indent="0">
              <a:buNone/>
            </a:pPr>
            <a:endParaRPr lang="en-US" sz="1500"/>
          </a:p>
        </p:txBody>
      </p:sp>
      <p:sp>
        <p:nvSpPr>
          <p:cNvPr id="5" name="Chỗ dành sẵn cho Số hiệu Bản chiếu 4">
            <a:extLst>
              <a:ext uri="{FF2B5EF4-FFF2-40B4-BE49-F238E27FC236}">
                <a16:creationId xmlns:a16="http://schemas.microsoft.com/office/drawing/2014/main" id="{7C9A9BFF-5D84-53AB-6771-4B05C91883DD}"/>
              </a:ext>
            </a:extLst>
          </p:cNvPr>
          <p:cNvSpPr>
            <a:spLocks noGrp="1"/>
          </p:cNvSpPr>
          <p:nvPr>
            <p:ph type="sldNum" sz="quarter" idx="12"/>
          </p:nvPr>
        </p:nvSpPr>
        <p:spPr>
          <a:xfrm>
            <a:off x="9541564" y="6356350"/>
            <a:ext cx="1812235" cy="365125"/>
          </a:xfrm>
        </p:spPr>
        <p:txBody>
          <a:bodyPr>
            <a:normAutofit/>
          </a:bodyPr>
          <a:lstStyle/>
          <a:p>
            <a:pPr>
              <a:spcAft>
                <a:spcPts val="600"/>
              </a:spcAft>
            </a:pPr>
            <a:fld id="{C1511C3C-B706-4A5C-8A5A-E74C99A89F93}" type="slidenum">
              <a:rPr lang="en-US" smtClean="0"/>
              <a:pPr>
                <a:spcAft>
                  <a:spcPts val="600"/>
                </a:spcAft>
              </a:pPr>
              <a:t>15</a:t>
            </a:fld>
            <a:endParaRPr lang="en-US"/>
          </a:p>
        </p:txBody>
      </p:sp>
      <p:sp>
        <p:nvSpPr>
          <p:cNvPr id="4" name="Chỗ dành sẵn cho Chân trang 3">
            <a:extLst>
              <a:ext uri="{FF2B5EF4-FFF2-40B4-BE49-F238E27FC236}">
                <a16:creationId xmlns:a16="http://schemas.microsoft.com/office/drawing/2014/main" id="{66322F63-DD09-F908-4222-4A08B30A50F1}"/>
              </a:ext>
            </a:extLst>
          </p:cNvPr>
          <p:cNvSpPr>
            <a:spLocks noGrp="1"/>
          </p:cNvSpPr>
          <p:nvPr>
            <p:ph type="ftr" sz="quarter" idx="11"/>
          </p:nvPr>
        </p:nvSpPr>
        <p:spPr/>
        <p:txBody>
          <a:bodyPr/>
          <a:lstStyle/>
          <a:p>
            <a:r>
              <a:rPr lang="en-US"/>
              <a:t>TS. Nguyễn Tuấn Anh - ĐH KTQD</a:t>
            </a:r>
          </a:p>
        </p:txBody>
      </p:sp>
    </p:spTree>
    <p:extLst>
      <p:ext uri="{BB962C8B-B14F-4D97-AF65-F5344CB8AC3E}">
        <p14:creationId xmlns:p14="http://schemas.microsoft.com/office/powerpoint/2010/main" val="363821934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3" name="Rectangle 10">
            <a:extLst>
              <a:ext uri="{FF2B5EF4-FFF2-40B4-BE49-F238E27FC236}">
                <a16:creationId xmlns:a16="http://schemas.microsoft.com/office/drawing/2014/main" id="{3F138222-D274-4866-96E7-C3B1D6DA8C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4" name="Arc 12">
            <a:extLst>
              <a:ext uri="{FF2B5EF4-FFF2-40B4-BE49-F238E27FC236}">
                <a16:creationId xmlns:a16="http://schemas.microsoft.com/office/drawing/2014/main" id="{5888E255-D20B-4F26-B9DA-3DF036797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604789">
            <a:off x="675639" y="775849"/>
            <a:ext cx="2987899" cy="2987899"/>
          </a:xfrm>
          <a:prstGeom prst="arc">
            <a:avLst>
              <a:gd name="adj1" fmla="val 14455503"/>
              <a:gd name="adj2" fmla="val 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 name="Tiêu đề 1">
            <a:extLst>
              <a:ext uri="{FF2B5EF4-FFF2-40B4-BE49-F238E27FC236}">
                <a16:creationId xmlns:a16="http://schemas.microsoft.com/office/drawing/2014/main" id="{48C8AC98-16B3-1B71-6028-00D12442FE1F}"/>
              </a:ext>
            </a:extLst>
          </p:cNvPr>
          <p:cNvSpPr>
            <a:spLocks noGrp="1"/>
          </p:cNvSpPr>
          <p:nvPr>
            <p:ph type="title"/>
          </p:nvPr>
        </p:nvSpPr>
        <p:spPr>
          <a:xfrm>
            <a:off x="841512" y="1122363"/>
            <a:ext cx="5087631" cy="2387600"/>
          </a:xfrm>
        </p:spPr>
        <p:txBody>
          <a:bodyPr vert="horz" lIns="91440" tIns="45720" rIns="91440" bIns="45720" rtlCol="0" anchor="b">
            <a:normAutofit/>
          </a:bodyPr>
          <a:lstStyle/>
          <a:p>
            <a:pPr algn="ctr"/>
            <a:r>
              <a:rPr lang="en-US" sz="5100" b="1" kern="1200">
                <a:solidFill>
                  <a:srgbClr val="FFFFFF"/>
                </a:solidFill>
                <a:latin typeface="+mj-lt"/>
                <a:ea typeface="+mj-ea"/>
                <a:cs typeface="+mj-cs"/>
              </a:rPr>
              <a:t>Cấu trúc báo cáo kết quả kinh doanh</a:t>
            </a:r>
          </a:p>
        </p:txBody>
      </p:sp>
      <p:sp>
        <p:nvSpPr>
          <p:cNvPr id="25" name="Oval 14">
            <a:extLst>
              <a:ext uri="{FF2B5EF4-FFF2-40B4-BE49-F238E27FC236}">
                <a16:creationId xmlns:a16="http://schemas.microsoft.com/office/drawing/2014/main" id="{02AD46D6-02D6-45B3-921C-F4033826EF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312790" y="5367348"/>
            <a:ext cx="616353" cy="599633"/>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5" name="Chỗ dành sẵn cho Số hiệu Bản chiếu 4">
            <a:extLst>
              <a:ext uri="{FF2B5EF4-FFF2-40B4-BE49-F238E27FC236}">
                <a16:creationId xmlns:a16="http://schemas.microsoft.com/office/drawing/2014/main" id="{848FA493-B289-CF16-43A0-1678A0A9EE79}"/>
              </a:ext>
            </a:extLst>
          </p:cNvPr>
          <p:cNvSpPr>
            <a:spLocks noGrp="1"/>
          </p:cNvSpPr>
          <p:nvPr>
            <p:ph type="sldNum" sz="quarter" idx="12"/>
          </p:nvPr>
        </p:nvSpPr>
        <p:spPr>
          <a:xfrm>
            <a:off x="8610600" y="6356350"/>
            <a:ext cx="2743200" cy="365125"/>
          </a:xfrm>
        </p:spPr>
        <p:txBody>
          <a:bodyPr vert="horz" lIns="91440" tIns="45720" rIns="91440" bIns="45720" rtlCol="0" anchor="ctr">
            <a:normAutofit/>
          </a:bodyPr>
          <a:lstStyle/>
          <a:p>
            <a:pPr>
              <a:spcAft>
                <a:spcPts val="600"/>
              </a:spcAft>
            </a:pPr>
            <a:fld id="{C1511C3C-B706-4A5C-8A5A-E74C99A89F93}" type="slidenum">
              <a:rPr lang="en-US">
                <a:solidFill>
                  <a:srgbClr val="FFFFFF"/>
                </a:solidFill>
              </a:rPr>
              <a:pPr>
                <a:spcAft>
                  <a:spcPts val="600"/>
                </a:spcAft>
              </a:pPr>
              <a:t>16</a:t>
            </a:fld>
            <a:endParaRPr lang="en-US">
              <a:solidFill>
                <a:srgbClr val="FFFFFF"/>
              </a:solidFill>
            </a:endParaRPr>
          </a:p>
        </p:txBody>
      </p:sp>
      <p:graphicFrame>
        <p:nvGraphicFramePr>
          <p:cNvPr id="6" name="Chỗ dành sẵn cho Nội dung 5">
            <a:extLst>
              <a:ext uri="{FF2B5EF4-FFF2-40B4-BE49-F238E27FC236}">
                <a16:creationId xmlns:a16="http://schemas.microsoft.com/office/drawing/2014/main" id="{60653A8A-262B-639F-7B14-EFA5934B0634}"/>
              </a:ext>
            </a:extLst>
          </p:cNvPr>
          <p:cNvGraphicFramePr>
            <a:graphicFrameLocks noGrp="1"/>
          </p:cNvGraphicFramePr>
          <p:nvPr>
            <p:ph idx="1"/>
            <p:extLst>
              <p:ext uri="{D42A27DB-BD31-4B8C-83A1-F6EECF244321}">
                <p14:modId xmlns:p14="http://schemas.microsoft.com/office/powerpoint/2010/main" val="2919687964"/>
              </p:ext>
            </p:extLst>
          </p:nvPr>
        </p:nvGraphicFramePr>
        <p:xfrm>
          <a:off x="6947588" y="669394"/>
          <a:ext cx="4141660" cy="5503920"/>
        </p:xfrm>
        <a:graphic>
          <a:graphicData uri="http://schemas.openxmlformats.org/drawingml/2006/table">
            <a:tbl>
              <a:tblPr>
                <a:solidFill>
                  <a:schemeClr val="bg1"/>
                </a:solidFill>
                <a:tableStyleId>{5C22544A-7EE6-4342-B048-85BDC9FD1C3A}</a:tableStyleId>
              </a:tblPr>
              <a:tblGrid>
                <a:gridCol w="4141660">
                  <a:extLst>
                    <a:ext uri="{9D8B030D-6E8A-4147-A177-3AD203B41FA5}">
                      <a16:colId xmlns:a16="http://schemas.microsoft.com/office/drawing/2014/main" val="1255019467"/>
                    </a:ext>
                  </a:extLst>
                </a:gridCol>
              </a:tblGrid>
              <a:tr h="229330">
                <a:tc>
                  <a:txBody>
                    <a:bodyPr/>
                    <a:lstStyle/>
                    <a:p>
                      <a:pPr algn="l" fontAlgn="b">
                        <a:buNone/>
                      </a:pPr>
                      <a:r>
                        <a:rPr lang="en-US" sz="800" u="none" strike="noStrike" cap="none" spc="0">
                          <a:solidFill>
                            <a:schemeClr val="tx1"/>
                          </a:solidFill>
                          <a:effectLst/>
                          <a:latin typeface="Times New Roman" panose="02020603050405020304" pitchFamily="18" charset="0"/>
                          <a:cs typeface="Times New Roman" panose="02020603050405020304" pitchFamily="18" charset="0"/>
                        </a:rPr>
                        <a:t>Doanh số</a:t>
                      </a:r>
                      <a:endParaRPr lang="en-US" sz="800" b="0" i="0" u="none" strike="noStrike" cap="none" spc="0">
                        <a:solidFill>
                          <a:schemeClr val="tx1"/>
                        </a:solidFill>
                        <a:effectLst/>
                        <a:latin typeface="Times New Roman" panose="02020603050405020304" pitchFamily="18" charset="0"/>
                        <a:cs typeface="Times New Roman" panose="02020603050405020304" pitchFamily="18" charset="0"/>
                      </a:endParaRPr>
                    </a:p>
                  </a:txBody>
                  <a:tcPr marL="62985" marR="3365" marT="48450" marB="48450" anchor="b">
                    <a:lnL w="19050" cap="flat" cmpd="sng" algn="ctr">
                      <a:solidFill>
                        <a:schemeClr val="tx1"/>
                      </a:solidFill>
                      <a:prstDash val="solid"/>
                    </a:lnL>
                    <a:lnR w="19050" cap="flat" cmpd="sng" algn="ctr">
                      <a:solidFill>
                        <a:schemeClr val="tx1"/>
                      </a:solidFill>
                      <a:prstDash val="solid"/>
                    </a:lnR>
                    <a:lnT w="19050" cap="flat" cmpd="sng" algn="ctr">
                      <a:solidFill>
                        <a:schemeClr val="tx1"/>
                      </a:solidFill>
                      <a:prstDash val="solid"/>
                    </a:lnT>
                    <a:lnB w="19050" cap="flat" cmpd="sng" algn="ctr">
                      <a:solidFill>
                        <a:schemeClr val="tx1"/>
                      </a:solidFill>
                      <a:prstDash val="solid"/>
                    </a:lnB>
                    <a:noFill/>
                  </a:tcPr>
                </a:tc>
                <a:extLst>
                  <a:ext uri="{0D108BD9-81ED-4DB2-BD59-A6C34878D82A}">
                    <a16:rowId xmlns:a16="http://schemas.microsoft.com/office/drawing/2014/main" val="1704364583"/>
                  </a:ext>
                </a:extLst>
              </a:tr>
              <a:tr h="229330">
                <a:tc>
                  <a:txBody>
                    <a:bodyPr/>
                    <a:lstStyle/>
                    <a:p>
                      <a:pPr algn="l" fontAlgn="b">
                        <a:buNone/>
                      </a:pPr>
                      <a:r>
                        <a:rPr lang="en-US" sz="800" u="none" strike="noStrike" cap="none" spc="0">
                          <a:solidFill>
                            <a:schemeClr val="tx1"/>
                          </a:solidFill>
                          <a:effectLst/>
                          <a:latin typeface="Times New Roman" panose="02020603050405020304" pitchFamily="18" charset="0"/>
                          <a:cs typeface="Times New Roman" panose="02020603050405020304" pitchFamily="18" charset="0"/>
                        </a:rPr>
                        <a:t>Các khoản giảm trừ</a:t>
                      </a:r>
                      <a:endParaRPr lang="en-US" sz="800" b="0" i="0" u="none" strike="noStrike" cap="none" spc="0">
                        <a:solidFill>
                          <a:schemeClr val="tx1"/>
                        </a:solidFill>
                        <a:effectLst/>
                        <a:latin typeface="Times New Roman" panose="02020603050405020304" pitchFamily="18" charset="0"/>
                        <a:cs typeface="Times New Roman" panose="02020603050405020304" pitchFamily="18" charset="0"/>
                      </a:endParaRPr>
                    </a:p>
                  </a:txBody>
                  <a:tcPr marL="62985" marR="3365" marT="48450" marB="48450" anchor="b">
                    <a:lnL w="19050" cap="flat" cmpd="sng" algn="ctr">
                      <a:solidFill>
                        <a:schemeClr val="tx1"/>
                      </a:solidFill>
                      <a:prstDash val="solid"/>
                    </a:lnL>
                    <a:lnR w="19050" cap="flat" cmpd="sng" algn="ctr">
                      <a:solidFill>
                        <a:schemeClr val="tx1"/>
                      </a:solidFill>
                      <a:prstDash val="solid"/>
                    </a:lnR>
                    <a:lnT w="19050" cap="flat" cmpd="sng" algn="ctr">
                      <a:solidFill>
                        <a:schemeClr val="tx1"/>
                      </a:solidFill>
                      <a:prstDash val="solid"/>
                    </a:lnT>
                    <a:lnB w="19050" cap="flat" cmpd="sng" algn="ctr">
                      <a:solidFill>
                        <a:schemeClr val="tx1"/>
                      </a:solidFill>
                      <a:prstDash val="solid"/>
                    </a:lnB>
                    <a:noFill/>
                  </a:tcPr>
                </a:tc>
                <a:extLst>
                  <a:ext uri="{0D108BD9-81ED-4DB2-BD59-A6C34878D82A}">
                    <a16:rowId xmlns:a16="http://schemas.microsoft.com/office/drawing/2014/main" val="413965840"/>
                  </a:ext>
                </a:extLst>
              </a:tr>
              <a:tr h="229330">
                <a:tc>
                  <a:txBody>
                    <a:bodyPr/>
                    <a:lstStyle/>
                    <a:p>
                      <a:pPr algn="l" fontAlgn="b">
                        <a:buNone/>
                      </a:pPr>
                      <a:r>
                        <a:rPr lang="en-US" sz="800" u="none" strike="noStrike" cap="none" spc="0">
                          <a:solidFill>
                            <a:schemeClr val="tx1"/>
                          </a:solidFill>
                          <a:effectLst/>
                          <a:latin typeface="Times New Roman" panose="02020603050405020304" pitchFamily="18" charset="0"/>
                          <a:cs typeface="Times New Roman" panose="02020603050405020304" pitchFamily="18" charset="0"/>
                        </a:rPr>
                        <a:t>Doanh </a:t>
                      </a:r>
                      <a:r>
                        <a:rPr lang="en-US" sz="800" u="none" strike="noStrike" cap="none" spc="0" err="1">
                          <a:solidFill>
                            <a:schemeClr val="tx1"/>
                          </a:solidFill>
                          <a:effectLst/>
                          <a:latin typeface="Times New Roman" panose="02020603050405020304" pitchFamily="18" charset="0"/>
                          <a:cs typeface="Times New Roman" panose="02020603050405020304" pitchFamily="18" charset="0"/>
                        </a:rPr>
                        <a:t>số</a:t>
                      </a:r>
                      <a:r>
                        <a:rPr lang="en-US" sz="800" u="none" strike="noStrike" cap="none" spc="0">
                          <a:solidFill>
                            <a:schemeClr val="tx1"/>
                          </a:solidFill>
                          <a:effectLst/>
                          <a:latin typeface="Times New Roman" panose="02020603050405020304" pitchFamily="18" charset="0"/>
                          <a:cs typeface="Times New Roman" panose="02020603050405020304" pitchFamily="18" charset="0"/>
                        </a:rPr>
                        <a:t> </a:t>
                      </a:r>
                      <a:r>
                        <a:rPr lang="en-US" sz="800" u="none" strike="noStrike" cap="none" spc="0" err="1">
                          <a:solidFill>
                            <a:schemeClr val="tx1"/>
                          </a:solidFill>
                          <a:effectLst/>
                          <a:latin typeface="Times New Roman" panose="02020603050405020304" pitchFamily="18" charset="0"/>
                          <a:cs typeface="Times New Roman" panose="02020603050405020304" pitchFamily="18" charset="0"/>
                        </a:rPr>
                        <a:t>thuần</a:t>
                      </a:r>
                      <a:endParaRPr lang="en-US" sz="800" b="0" i="0" u="none" strike="noStrike" cap="none" spc="0">
                        <a:solidFill>
                          <a:schemeClr val="tx1"/>
                        </a:solidFill>
                        <a:effectLst/>
                        <a:latin typeface="Times New Roman" panose="02020603050405020304" pitchFamily="18" charset="0"/>
                        <a:cs typeface="Times New Roman" panose="02020603050405020304" pitchFamily="18" charset="0"/>
                      </a:endParaRPr>
                    </a:p>
                  </a:txBody>
                  <a:tcPr marL="62985" marR="3365" marT="48450" marB="48450" anchor="b">
                    <a:lnL w="19050" cap="flat" cmpd="sng" algn="ctr">
                      <a:solidFill>
                        <a:schemeClr val="tx1"/>
                      </a:solidFill>
                      <a:prstDash val="solid"/>
                    </a:lnL>
                    <a:lnR w="19050" cap="flat" cmpd="sng" algn="ctr">
                      <a:solidFill>
                        <a:schemeClr val="tx1"/>
                      </a:solidFill>
                      <a:prstDash val="solid"/>
                    </a:lnR>
                    <a:lnT w="19050" cap="flat" cmpd="sng" algn="ctr">
                      <a:solidFill>
                        <a:schemeClr val="tx1"/>
                      </a:solidFill>
                      <a:prstDash val="solid"/>
                    </a:lnT>
                    <a:lnB w="19050" cap="flat" cmpd="sng" algn="ctr">
                      <a:solidFill>
                        <a:schemeClr val="tx1"/>
                      </a:solidFill>
                      <a:prstDash val="solid"/>
                    </a:lnB>
                    <a:noFill/>
                  </a:tcPr>
                </a:tc>
                <a:extLst>
                  <a:ext uri="{0D108BD9-81ED-4DB2-BD59-A6C34878D82A}">
                    <a16:rowId xmlns:a16="http://schemas.microsoft.com/office/drawing/2014/main" val="3779740856"/>
                  </a:ext>
                </a:extLst>
              </a:tr>
              <a:tr h="229330">
                <a:tc>
                  <a:txBody>
                    <a:bodyPr/>
                    <a:lstStyle/>
                    <a:p>
                      <a:pPr algn="l" fontAlgn="b">
                        <a:buNone/>
                      </a:pPr>
                      <a:r>
                        <a:rPr lang="en-US" sz="800" u="none" strike="noStrike" cap="none" spc="0">
                          <a:solidFill>
                            <a:schemeClr val="tx1"/>
                          </a:solidFill>
                          <a:effectLst/>
                          <a:latin typeface="Times New Roman" panose="02020603050405020304" pitchFamily="18" charset="0"/>
                          <a:cs typeface="Times New Roman" panose="02020603050405020304" pitchFamily="18" charset="0"/>
                        </a:rPr>
                        <a:t>Giá vốn hàng bán</a:t>
                      </a:r>
                      <a:endParaRPr lang="en-US" sz="800" b="0" i="0" u="none" strike="noStrike" cap="none" spc="0">
                        <a:solidFill>
                          <a:schemeClr val="tx1"/>
                        </a:solidFill>
                        <a:effectLst/>
                        <a:latin typeface="Times New Roman" panose="02020603050405020304" pitchFamily="18" charset="0"/>
                        <a:cs typeface="Times New Roman" panose="02020603050405020304" pitchFamily="18" charset="0"/>
                      </a:endParaRPr>
                    </a:p>
                  </a:txBody>
                  <a:tcPr marL="62985" marR="3365" marT="48450" marB="48450" anchor="b">
                    <a:lnL w="19050" cap="flat" cmpd="sng" algn="ctr">
                      <a:solidFill>
                        <a:schemeClr val="tx1"/>
                      </a:solidFill>
                      <a:prstDash val="solid"/>
                    </a:lnL>
                    <a:lnR w="19050" cap="flat" cmpd="sng" algn="ctr">
                      <a:solidFill>
                        <a:schemeClr val="tx1"/>
                      </a:solidFill>
                      <a:prstDash val="solid"/>
                    </a:lnR>
                    <a:lnT w="19050" cap="flat" cmpd="sng" algn="ctr">
                      <a:solidFill>
                        <a:schemeClr val="tx1"/>
                      </a:solidFill>
                      <a:prstDash val="solid"/>
                    </a:lnT>
                    <a:lnB w="19050" cap="flat" cmpd="sng" algn="ctr">
                      <a:solidFill>
                        <a:schemeClr val="tx1"/>
                      </a:solidFill>
                      <a:prstDash val="solid"/>
                    </a:lnB>
                    <a:noFill/>
                  </a:tcPr>
                </a:tc>
                <a:extLst>
                  <a:ext uri="{0D108BD9-81ED-4DB2-BD59-A6C34878D82A}">
                    <a16:rowId xmlns:a16="http://schemas.microsoft.com/office/drawing/2014/main" val="2290045119"/>
                  </a:ext>
                </a:extLst>
              </a:tr>
              <a:tr h="229330">
                <a:tc>
                  <a:txBody>
                    <a:bodyPr/>
                    <a:lstStyle/>
                    <a:p>
                      <a:pPr algn="l" fontAlgn="b">
                        <a:buNone/>
                      </a:pPr>
                      <a:r>
                        <a:rPr lang="en-US" sz="800" u="none" strike="noStrike" cap="none" spc="0" err="1">
                          <a:solidFill>
                            <a:schemeClr val="tx1"/>
                          </a:solidFill>
                          <a:effectLst/>
                          <a:latin typeface="Times New Roman" panose="02020603050405020304" pitchFamily="18" charset="0"/>
                          <a:cs typeface="Times New Roman" panose="02020603050405020304" pitchFamily="18" charset="0"/>
                        </a:rPr>
                        <a:t>Lãi</a:t>
                      </a:r>
                      <a:r>
                        <a:rPr lang="en-US" sz="800" u="none" strike="noStrike" cap="none" spc="0">
                          <a:solidFill>
                            <a:schemeClr val="tx1"/>
                          </a:solidFill>
                          <a:effectLst/>
                          <a:latin typeface="Times New Roman" panose="02020603050405020304" pitchFamily="18" charset="0"/>
                          <a:cs typeface="Times New Roman" panose="02020603050405020304" pitchFamily="18" charset="0"/>
                        </a:rPr>
                        <a:t> </a:t>
                      </a:r>
                      <a:r>
                        <a:rPr lang="en-US" sz="800" u="none" strike="noStrike" cap="none" spc="0" err="1">
                          <a:solidFill>
                            <a:schemeClr val="tx1"/>
                          </a:solidFill>
                          <a:effectLst/>
                          <a:latin typeface="Times New Roman" panose="02020603050405020304" pitchFamily="18" charset="0"/>
                          <a:cs typeface="Times New Roman" panose="02020603050405020304" pitchFamily="18" charset="0"/>
                        </a:rPr>
                        <a:t>gộp</a:t>
                      </a:r>
                      <a:endParaRPr lang="en-US" sz="800" b="0" i="0" u="none" strike="noStrike" cap="none" spc="0">
                        <a:solidFill>
                          <a:schemeClr val="tx1"/>
                        </a:solidFill>
                        <a:effectLst/>
                        <a:latin typeface="Times New Roman" panose="02020603050405020304" pitchFamily="18" charset="0"/>
                        <a:cs typeface="Times New Roman" panose="02020603050405020304" pitchFamily="18" charset="0"/>
                      </a:endParaRPr>
                    </a:p>
                  </a:txBody>
                  <a:tcPr marL="62985" marR="3365" marT="48450" marB="48450" anchor="b">
                    <a:lnL w="19050" cap="flat" cmpd="sng" algn="ctr">
                      <a:solidFill>
                        <a:schemeClr val="tx1"/>
                      </a:solidFill>
                      <a:prstDash val="solid"/>
                    </a:lnL>
                    <a:lnR w="19050" cap="flat" cmpd="sng" algn="ctr">
                      <a:solidFill>
                        <a:schemeClr val="tx1"/>
                      </a:solidFill>
                      <a:prstDash val="solid"/>
                    </a:lnR>
                    <a:lnT w="19050" cap="flat" cmpd="sng" algn="ctr">
                      <a:solidFill>
                        <a:schemeClr val="tx1"/>
                      </a:solidFill>
                      <a:prstDash val="solid"/>
                    </a:lnT>
                    <a:lnB w="19050" cap="flat" cmpd="sng" algn="ctr">
                      <a:solidFill>
                        <a:schemeClr val="tx1"/>
                      </a:solidFill>
                      <a:prstDash val="solid"/>
                    </a:lnB>
                    <a:noFill/>
                  </a:tcPr>
                </a:tc>
                <a:extLst>
                  <a:ext uri="{0D108BD9-81ED-4DB2-BD59-A6C34878D82A}">
                    <a16:rowId xmlns:a16="http://schemas.microsoft.com/office/drawing/2014/main" val="4038796920"/>
                  </a:ext>
                </a:extLst>
              </a:tr>
              <a:tr h="229330">
                <a:tc>
                  <a:txBody>
                    <a:bodyPr/>
                    <a:lstStyle/>
                    <a:p>
                      <a:pPr algn="l" fontAlgn="b">
                        <a:buNone/>
                      </a:pPr>
                      <a:r>
                        <a:rPr lang="en-US" sz="800" u="none" strike="noStrike" cap="none" spc="0">
                          <a:solidFill>
                            <a:schemeClr val="tx1"/>
                          </a:solidFill>
                          <a:effectLst/>
                          <a:latin typeface="Times New Roman" panose="02020603050405020304" pitchFamily="18" charset="0"/>
                          <a:cs typeface="Times New Roman" panose="02020603050405020304" pitchFamily="18" charset="0"/>
                        </a:rPr>
                        <a:t>Thu nhập tài chính</a:t>
                      </a:r>
                      <a:endParaRPr lang="en-US" sz="800" b="0" i="0" u="none" strike="noStrike" cap="none" spc="0">
                        <a:solidFill>
                          <a:schemeClr val="tx1"/>
                        </a:solidFill>
                        <a:effectLst/>
                        <a:latin typeface="Times New Roman" panose="02020603050405020304" pitchFamily="18" charset="0"/>
                        <a:cs typeface="Times New Roman" panose="02020603050405020304" pitchFamily="18" charset="0"/>
                      </a:endParaRPr>
                    </a:p>
                  </a:txBody>
                  <a:tcPr marL="62985" marR="3365" marT="48450" marB="48450" anchor="b">
                    <a:lnL w="19050" cap="flat" cmpd="sng" algn="ctr">
                      <a:solidFill>
                        <a:schemeClr val="tx1"/>
                      </a:solidFill>
                      <a:prstDash val="solid"/>
                    </a:lnL>
                    <a:lnR w="19050" cap="flat" cmpd="sng" algn="ctr">
                      <a:solidFill>
                        <a:schemeClr val="tx1"/>
                      </a:solidFill>
                      <a:prstDash val="solid"/>
                    </a:lnR>
                    <a:lnT w="19050" cap="flat" cmpd="sng" algn="ctr">
                      <a:solidFill>
                        <a:schemeClr val="tx1"/>
                      </a:solidFill>
                      <a:prstDash val="solid"/>
                    </a:lnT>
                    <a:lnB w="19050" cap="flat" cmpd="sng" algn="ctr">
                      <a:solidFill>
                        <a:schemeClr val="tx1"/>
                      </a:solidFill>
                      <a:prstDash val="solid"/>
                    </a:lnB>
                    <a:noFill/>
                  </a:tcPr>
                </a:tc>
                <a:extLst>
                  <a:ext uri="{0D108BD9-81ED-4DB2-BD59-A6C34878D82A}">
                    <a16:rowId xmlns:a16="http://schemas.microsoft.com/office/drawing/2014/main" val="4108003519"/>
                  </a:ext>
                </a:extLst>
              </a:tr>
              <a:tr h="229330">
                <a:tc>
                  <a:txBody>
                    <a:bodyPr/>
                    <a:lstStyle/>
                    <a:p>
                      <a:pPr algn="l" fontAlgn="b">
                        <a:buNone/>
                      </a:pPr>
                      <a:r>
                        <a:rPr lang="en-US" sz="800" u="none" strike="noStrike" cap="none" spc="0">
                          <a:solidFill>
                            <a:schemeClr val="tx1"/>
                          </a:solidFill>
                          <a:effectLst/>
                          <a:latin typeface="Times New Roman" panose="02020603050405020304" pitchFamily="18" charset="0"/>
                          <a:cs typeface="Times New Roman" panose="02020603050405020304" pitchFamily="18" charset="0"/>
                        </a:rPr>
                        <a:t>Chi phí tài chính</a:t>
                      </a:r>
                      <a:endParaRPr lang="en-US" sz="800" b="0" i="0" u="none" strike="noStrike" cap="none" spc="0">
                        <a:solidFill>
                          <a:schemeClr val="tx1"/>
                        </a:solidFill>
                        <a:effectLst/>
                        <a:latin typeface="Times New Roman" panose="02020603050405020304" pitchFamily="18" charset="0"/>
                        <a:cs typeface="Times New Roman" panose="02020603050405020304" pitchFamily="18" charset="0"/>
                      </a:endParaRPr>
                    </a:p>
                  </a:txBody>
                  <a:tcPr marL="62985" marR="3365" marT="48450" marB="48450" anchor="b">
                    <a:lnL w="19050" cap="flat" cmpd="sng" algn="ctr">
                      <a:solidFill>
                        <a:schemeClr val="tx1"/>
                      </a:solidFill>
                      <a:prstDash val="solid"/>
                    </a:lnL>
                    <a:lnR w="19050" cap="flat" cmpd="sng" algn="ctr">
                      <a:solidFill>
                        <a:schemeClr val="tx1"/>
                      </a:solidFill>
                      <a:prstDash val="solid"/>
                    </a:lnR>
                    <a:lnT w="19050" cap="flat" cmpd="sng" algn="ctr">
                      <a:solidFill>
                        <a:schemeClr val="tx1"/>
                      </a:solidFill>
                      <a:prstDash val="solid"/>
                    </a:lnT>
                    <a:lnB w="19050" cap="flat" cmpd="sng" algn="ctr">
                      <a:solidFill>
                        <a:schemeClr val="tx1"/>
                      </a:solidFill>
                      <a:prstDash val="solid"/>
                    </a:lnB>
                    <a:noFill/>
                  </a:tcPr>
                </a:tc>
                <a:extLst>
                  <a:ext uri="{0D108BD9-81ED-4DB2-BD59-A6C34878D82A}">
                    <a16:rowId xmlns:a16="http://schemas.microsoft.com/office/drawing/2014/main" val="3573976260"/>
                  </a:ext>
                </a:extLst>
              </a:tr>
              <a:tr h="229330">
                <a:tc>
                  <a:txBody>
                    <a:bodyPr/>
                    <a:lstStyle/>
                    <a:p>
                      <a:pPr algn="l" fontAlgn="b">
                        <a:buNone/>
                      </a:pPr>
                      <a:r>
                        <a:rPr lang="en-US" sz="800" u="none" strike="noStrike" cap="none" spc="0">
                          <a:solidFill>
                            <a:schemeClr val="tx1"/>
                          </a:solidFill>
                          <a:effectLst/>
                          <a:latin typeface="Times New Roman" panose="02020603050405020304" pitchFamily="18" charset="0"/>
                          <a:cs typeface="Times New Roman" panose="02020603050405020304" pitchFamily="18" charset="0"/>
                        </a:rPr>
                        <a:t>     Trong đó: Chi phí lãi vay</a:t>
                      </a:r>
                      <a:endParaRPr lang="en-US" sz="800" b="0" i="0" u="none" strike="noStrike" cap="none" spc="0">
                        <a:solidFill>
                          <a:schemeClr val="tx1"/>
                        </a:solidFill>
                        <a:effectLst/>
                        <a:latin typeface="Times New Roman" panose="02020603050405020304" pitchFamily="18" charset="0"/>
                        <a:cs typeface="Times New Roman" panose="02020603050405020304" pitchFamily="18" charset="0"/>
                      </a:endParaRPr>
                    </a:p>
                  </a:txBody>
                  <a:tcPr marL="62985" marR="3365" marT="48450" marB="48450" anchor="b">
                    <a:lnL w="19050" cap="flat" cmpd="sng" algn="ctr">
                      <a:solidFill>
                        <a:schemeClr val="tx1"/>
                      </a:solidFill>
                      <a:prstDash val="solid"/>
                    </a:lnL>
                    <a:lnR w="19050" cap="flat" cmpd="sng" algn="ctr">
                      <a:solidFill>
                        <a:schemeClr val="tx1"/>
                      </a:solidFill>
                      <a:prstDash val="solid"/>
                    </a:lnR>
                    <a:lnT w="19050" cap="flat" cmpd="sng" algn="ctr">
                      <a:solidFill>
                        <a:schemeClr val="tx1"/>
                      </a:solidFill>
                      <a:prstDash val="solid"/>
                    </a:lnT>
                    <a:lnB w="19050" cap="flat" cmpd="sng" algn="ctr">
                      <a:solidFill>
                        <a:schemeClr val="tx1"/>
                      </a:solidFill>
                      <a:prstDash val="solid"/>
                    </a:lnB>
                    <a:noFill/>
                  </a:tcPr>
                </a:tc>
                <a:extLst>
                  <a:ext uri="{0D108BD9-81ED-4DB2-BD59-A6C34878D82A}">
                    <a16:rowId xmlns:a16="http://schemas.microsoft.com/office/drawing/2014/main" val="1922090717"/>
                  </a:ext>
                </a:extLst>
              </a:tr>
              <a:tr h="229330">
                <a:tc>
                  <a:txBody>
                    <a:bodyPr/>
                    <a:lstStyle/>
                    <a:p>
                      <a:pPr algn="l" fontAlgn="b">
                        <a:buNone/>
                      </a:pPr>
                      <a:r>
                        <a:rPr lang="en-US" sz="800" u="none" strike="noStrike" cap="none" spc="0" err="1">
                          <a:solidFill>
                            <a:schemeClr val="tx1"/>
                          </a:solidFill>
                          <a:effectLst/>
                          <a:latin typeface="Times New Roman" panose="02020603050405020304" pitchFamily="18" charset="0"/>
                          <a:cs typeface="Times New Roman" panose="02020603050405020304" pitchFamily="18" charset="0"/>
                        </a:rPr>
                        <a:t>Lãi</a:t>
                      </a:r>
                      <a:r>
                        <a:rPr lang="en-US" sz="800" u="none" strike="noStrike" cap="none" spc="0">
                          <a:solidFill>
                            <a:schemeClr val="tx1"/>
                          </a:solidFill>
                          <a:effectLst/>
                          <a:latin typeface="Times New Roman" panose="02020603050405020304" pitchFamily="18" charset="0"/>
                          <a:cs typeface="Times New Roman" panose="02020603050405020304" pitchFamily="18" charset="0"/>
                        </a:rPr>
                        <a:t>/(</a:t>
                      </a:r>
                      <a:r>
                        <a:rPr lang="en-US" sz="800" u="none" strike="noStrike" cap="none" spc="0" err="1">
                          <a:solidFill>
                            <a:schemeClr val="tx1"/>
                          </a:solidFill>
                          <a:effectLst/>
                          <a:latin typeface="Times New Roman" panose="02020603050405020304" pitchFamily="18" charset="0"/>
                          <a:cs typeface="Times New Roman" panose="02020603050405020304" pitchFamily="18" charset="0"/>
                        </a:rPr>
                        <a:t>lỗ</a:t>
                      </a:r>
                      <a:r>
                        <a:rPr lang="en-US" sz="800" u="none" strike="noStrike" cap="none" spc="0">
                          <a:solidFill>
                            <a:schemeClr val="tx1"/>
                          </a:solidFill>
                          <a:effectLst/>
                          <a:latin typeface="Times New Roman" panose="02020603050405020304" pitchFamily="18" charset="0"/>
                          <a:cs typeface="Times New Roman" panose="02020603050405020304" pitchFamily="18" charset="0"/>
                        </a:rPr>
                        <a:t>) </a:t>
                      </a:r>
                      <a:r>
                        <a:rPr lang="en-US" sz="800" u="none" strike="noStrike" cap="none" spc="0" err="1">
                          <a:solidFill>
                            <a:schemeClr val="tx1"/>
                          </a:solidFill>
                          <a:effectLst/>
                          <a:latin typeface="Times New Roman" panose="02020603050405020304" pitchFamily="18" charset="0"/>
                          <a:cs typeface="Times New Roman" panose="02020603050405020304" pitchFamily="18" charset="0"/>
                        </a:rPr>
                        <a:t>từ</a:t>
                      </a:r>
                      <a:r>
                        <a:rPr lang="en-US" sz="800" u="none" strike="noStrike" cap="none" spc="0">
                          <a:solidFill>
                            <a:schemeClr val="tx1"/>
                          </a:solidFill>
                          <a:effectLst/>
                          <a:latin typeface="Times New Roman" panose="02020603050405020304" pitchFamily="18" charset="0"/>
                          <a:cs typeface="Times New Roman" panose="02020603050405020304" pitchFamily="18" charset="0"/>
                        </a:rPr>
                        <a:t> </a:t>
                      </a:r>
                      <a:r>
                        <a:rPr lang="en-US" sz="800" u="none" strike="noStrike" cap="none" spc="0" err="1">
                          <a:solidFill>
                            <a:schemeClr val="tx1"/>
                          </a:solidFill>
                          <a:effectLst/>
                          <a:latin typeface="Times New Roman" panose="02020603050405020304" pitchFamily="18" charset="0"/>
                          <a:cs typeface="Times New Roman" panose="02020603050405020304" pitchFamily="18" charset="0"/>
                        </a:rPr>
                        <a:t>công</a:t>
                      </a:r>
                      <a:r>
                        <a:rPr lang="en-US" sz="800" u="none" strike="noStrike" cap="none" spc="0">
                          <a:solidFill>
                            <a:schemeClr val="tx1"/>
                          </a:solidFill>
                          <a:effectLst/>
                          <a:latin typeface="Times New Roman" panose="02020603050405020304" pitchFamily="18" charset="0"/>
                          <a:cs typeface="Times New Roman" panose="02020603050405020304" pitchFamily="18" charset="0"/>
                        </a:rPr>
                        <a:t> ty </a:t>
                      </a:r>
                      <a:r>
                        <a:rPr lang="en-US" sz="800" u="none" strike="noStrike" cap="none" spc="0" err="1">
                          <a:solidFill>
                            <a:schemeClr val="tx1"/>
                          </a:solidFill>
                          <a:effectLst/>
                          <a:latin typeface="Times New Roman" panose="02020603050405020304" pitchFamily="18" charset="0"/>
                          <a:cs typeface="Times New Roman" panose="02020603050405020304" pitchFamily="18" charset="0"/>
                        </a:rPr>
                        <a:t>liên</a:t>
                      </a:r>
                      <a:r>
                        <a:rPr lang="en-US" sz="800" u="none" strike="noStrike" cap="none" spc="0">
                          <a:solidFill>
                            <a:schemeClr val="tx1"/>
                          </a:solidFill>
                          <a:effectLst/>
                          <a:latin typeface="Times New Roman" panose="02020603050405020304" pitchFamily="18" charset="0"/>
                          <a:cs typeface="Times New Roman" panose="02020603050405020304" pitchFamily="18" charset="0"/>
                        </a:rPr>
                        <a:t> </a:t>
                      </a:r>
                      <a:r>
                        <a:rPr lang="en-US" sz="800" u="none" strike="noStrike" cap="none" spc="0" err="1">
                          <a:solidFill>
                            <a:schemeClr val="tx1"/>
                          </a:solidFill>
                          <a:effectLst/>
                          <a:latin typeface="Times New Roman" panose="02020603050405020304" pitchFamily="18" charset="0"/>
                          <a:cs typeface="Times New Roman" panose="02020603050405020304" pitchFamily="18" charset="0"/>
                        </a:rPr>
                        <a:t>doanh</a:t>
                      </a:r>
                      <a:endParaRPr lang="en-US" sz="800" b="0" i="0" u="none" strike="noStrike" cap="none" spc="0">
                        <a:solidFill>
                          <a:schemeClr val="tx1"/>
                        </a:solidFill>
                        <a:effectLst/>
                        <a:latin typeface="Times New Roman" panose="02020603050405020304" pitchFamily="18" charset="0"/>
                        <a:cs typeface="Times New Roman" panose="02020603050405020304" pitchFamily="18" charset="0"/>
                      </a:endParaRPr>
                    </a:p>
                  </a:txBody>
                  <a:tcPr marL="62985" marR="3365" marT="48450" marB="48450" anchor="b">
                    <a:lnL w="19050" cap="flat" cmpd="sng" algn="ctr">
                      <a:solidFill>
                        <a:schemeClr val="tx1"/>
                      </a:solidFill>
                      <a:prstDash val="solid"/>
                    </a:lnL>
                    <a:lnR w="19050" cap="flat" cmpd="sng" algn="ctr">
                      <a:solidFill>
                        <a:schemeClr val="tx1"/>
                      </a:solidFill>
                      <a:prstDash val="solid"/>
                    </a:lnR>
                    <a:lnT w="19050" cap="flat" cmpd="sng" algn="ctr">
                      <a:solidFill>
                        <a:schemeClr val="tx1"/>
                      </a:solidFill>
                      <a:prstDash val="solid"/>
                    </a:lnT>
                    <a:lnB w="19050" cap="flat" cmpd="sng" algn="ctr">
                      <a:solidFill>
                        <a:schemeClr val="tx1"/>
                      </a:solidFill>
                      <a:prstDash val="solid"/>
                    </a:lnB>
                    <a:noFill/>
                  </a:tcPr>
                </a:tc>
                <a:extLst>
                  <a:ext uri="{0D108BD9-81ED-4DB2-BD59-A6C34878D82A}">
                    <a16:rowId xmlns:a16="http://schemas.microsoft.com/office/drawing/2014/main" val="63671569"/>
                  </a:ext>
                </a:extLst>
              </a:tr>
              <a:tr h="229330">
                <a:tc>
                  <a:txBody>
                    <a:bodyPr/>
                    <a:lstStyle/>
                    <a:p>
                      <a:pPr algn="l" fontAlgn="b">
                        <a:buNone/>
                      </a:pPr>
                      <a:r>
                        <a:rPr lang="en-US" sz="800" u="none" strike="noStrike" cap="none" spc="0">
                          <a:solidFill>
                            <a:schemeClr val="tx1"/>
                          </a:solidFill>
                          <a:effectLst/>
                          <a:latin typeface="Times New Roman" panose="02020603050405020304" pitchFamily="18" charset="0"/>
                          <a:cs typeface="Times New Roman" panose="02020603050405020304" pitchFamily="18" charset="0"/>
                        </a:rPr>
                        <a:t>Chi </a:t>
                      </a:r>
                      <a:r>
                        <a:rPr lang="en-US" sz="800" u="none" strike="noStrike" cap="none" spc="0" err="1">
                          <a:solidFill>
                            <a:schemeClr val="tx1"/>
                          </a:solidFill>
                          <a:effectLst/>
                          <a:latin typeface="Times New Roman" panose="02020603050405020304" pitchFamily="18" charset="0"/>
                          <a:cs typeface="Times New Roman" panose="02020603050405020304" pitchFamily="18" charset="0"/>
                        </a:rPr>
                        <a:t>phí</a:t>
                      </a:r>
                      <a:r>
                        <a:rPr lang="en-US" sz="800" u="none" strike="noStrike" cap="none" spc="0">
                          <a:solidFill>
                            <a:schemeClr val="tx1"/>
                          </a:solidFill>
                          <a:effectLst/>
                          <a:latin typeface="Times New Roman" panose="02020603050405020304" pitchFamily="18" charset="0"/>
                          <a:cs typeface="Times New Roman" panose="02020603050405020304" pitchFamily="18" charset="0"/>
                        </a:rPr>
                        <a:t> </a:t>
                      </a:r>
                      <a:r>
                        <a:rPr lang="en-US" sz="800" u="none" strike="noStrike" cap="none" spc="0" err="1">
                          <a:solidFill>
                            <a:schemeClr val="tx1"/>
                          </a:solidFill>
                          <a:effectLst/>
                          <a:latin typeface="Times New Roman" panose="02020603050405020304" pitchFamily="18" charset="0"/>
                          <a:cs typeface="Times New Roman" panose="02020603050405020304" pitchFamily="18" charset="0"/>
                        </a:rPr>
                        <a:t>bán</a:t>
                      </a:r>
                      <a:r>
                        <a:rPr lang="en-US" sz="800" u="none" strike="noStrike" cap="none" spc="0">
                          <a:solidFill>
                            <a:schemeClr val="tx1"/>
                          </a:solidFill>
                          <a:effectLst/>
                          <a:latin typeface="Times New Roman" panose="02020603050405020304" pitchFamily="18" charset="0"/>
                          <a:cs typeface="Times New Roman" panose="02020603050405020304" pitchFamily="18" charset="0"/>
                        </a:rPr>
                        <a:t> </a:t>
                      </a:r>
                      <a:r>
                        <a:rPr lang="en-US" sz="800" u="none" strike="noStrike" cap="none" spc="0" err="1">
                          <a:solidFill>
                            <a:schemeClr val="tx1"/>
                          </a:solidFill>
                          <a:effectLst/>
                          <a:latin typeface="Times New Roman" panose="02020603050405020304" pitchFamily="18" charset="0"/>
                          <a:cs typeface="Times New Roman" panose="02020603050405020304" pitchFamily="18" charset="0"/>
                        </a:rPr>
                        <a:t>hàng</a:t>
                      </a:r>
                      <a:endParaRPr lang="en-US" sz="800" b="0" i="0" u="none" strike="noStrike" cap="none" spc="0">
                        <a:solidFill>
                          <a:schemeClr val="tx1"/>
                        </a:solidFill>
                        <a:effectLst/>
                        <a:latin typeface="Times New Roman" panose="02020603050405020304" pitchFamily="18" charset="0"/>
                        <a:cs typeface="Times New Roman" panose="02020603050405020304" pitchFamily="18" charset="0"/>
                      </a:endParaRPr>
                    </a:p>
                  </a:txBody>
                  <a:tcPr marL="62985" marR="3365" marT="48450" marB="48450" anchor="b">
                    <a:lnL w="19050" cap="flat" cmpd="sng" algn="ctr">
                      <a:solidFill>
                        <a:schemeClr val="tx1"/>
                      </a:solidFill>
                      <a:prstDash val="solid"/>
                    </a:lnL>
                    <a:lnR w="19050" cap="flat" cmpd="sng" algn="ctr">
                      <a:solidFill>
                        <a:schemeClr val="tx1"/>
                      </a:solidFill>
                      <a:prstDash val="solid"/>
                    </a:lnR>
                    <a:lnT w="19050" cap="flat" cmpd="sng" algn="ctr">
                      <a:solidFill>
                        <a:schemeClr val="tx1"/>
                      </a:solidFill>
                      <a:prstDash val="solid"/>
                    </a:lnT>
                    <a:lnB w="19050" cap="flat" cmpd="sng" algn="ctr">
                      <a:solidFill>
                        <a:schemeClr val="tx1"/>
                      </a:solidFill>
                      <a:prstDash val="solid"/>
                    </a:lnB>
                    <a:noFill/>
                  </a:tcPr>
                </a:tc>
                <a:extLst>
                  <a:ext uri="{0D108BD9-81ED-4DB2-BD59-A6C34878D82A}">
                    <a16:rowId xmlns:a16="http://schemas.microsoft.com/office/drawing/2014/main" val="3091086261"/>
                  </a:ext>
                </a:extLst>
              </a:tr>
              <a:tr h="229330">
                <a:tc>
                  <a:txBody>
                    <a:bodyPr/>
                    <a:lstStyle/>
                    <a:p>
                      <a:pPr algn="l" fontAlgn="b">
                        <a:buNone/>
                      </a:pPr>
                      <a:r>
                        <a:rPr lang="en-US" sz="800" u="none" strike="noStrike" cap="none" spc="0">
                          <a:solidFill>
                            <a:schemeClr val="tx1"/>
                          </a:solidFill>
                          <a:effectLst/>
                          <a:latin typeface="Times New Roman" panose="02020603050405020304" pitchFamily="18" charset="0"/>
                          <a:cs typeface="Times New Roman" panose="02020603050405020304" pitchFamily="18" charset="0"/>
                        </a:rPr>
                        <a:t>Chi phí quản lý doanh  nghiệp</a:t>
                      </a:r>
                      <a:endParaRPr lang="en-US" sz="800" b="0" i="0" u="none" strike="noStrike" cap="none" spc="0">
                        <a:solidFill>
                          <a:schemeClr val="tx1"/>
                        </a:solidFill>
                        <a:effectLst/>
                        <a:latin typeface="Times New Roman" panose="02020603050405020304" pitchFamily="18" charset="0"/>
                        <a:cs typeface="Times New Roman" panose="02020603050405020304" pitchFamily="18" charset="0"/>
                      </a:endParaRPr>
                    </a:p>
                  </a:txBody>
                  <a:tcPr marL="62985" marR="3365" marT="48450" marB="48450" anchor="b">
                    <a:lnL w="19050" cap="flat" cmpd="sng" algn="ctr">
                      <a:solidFill>
                        <a:schemeClr val="tx1"/>
                      </a:solidFill>
                      <a:prstDash val="solid"/>
                    </a:lnL>
                    <a:lnR w="19050" cap="flat" cmpd="sng" algn="ctr">
                      <a:solidFill>
                        <a:schemeClr val="tx1"/>
                      </a:solidFill>
                      <a:prstDash val="solid"/>
                    </a:lnR>
                    <a:lnT w="19050" cap="flat" cmpd="sng" algn="ctr">
                      <a:solidFill>
                        <a:schemeClr val="tx1"/>
                      </a:solidFill>
                      <a:prstDash val="solid"/>
                    </a:lnT>
                    <a:lnB w="19050" cap="flat" cmpd="sng" algn="ctr">
                      <a:solidFill>
                        <a:schemeClr val="tx1"/>
                      </a:solidFill>
                      <a:prstDash val="solid"/>
                    </a:lnB>
                    <a:noFill/>
                  </a:tcPr>
                </a:tc>
                <a:extLst>
                  <a:ext uri="{0D108BD9-81ED-4DB2-BD59-A6C34878D82A}">
                    <a16:rowId xmlns:a16="http://schemas.microsoft.com/office/drawing/2014/main" val="3663240866"/>
                  </a:ext>
                </a:extLst>
              </a:tr>
              <a:tr h="229330">
                <a:tc>
                  <a:txBody>
                    <a:bodyPr/>
                    <a:lstStyle/>
                    <a:p>
                      <a:pPr algn="l" fontAlgn="b">
                        <a:buNone/>
                      </a:pPr>
                      <a:r>
                        <a:rPr lang="en-US" sz="800" u="none" strike="noStrike" cap="none" spc="0">
                          <a:solidFill>
                            <a:schemeClr val="tx1"/>
                          </a:solidFill>
                          <a:effectLst/>
                          <a:latin typeface="Times New Roman" panose="02020603050405020304" pitchFamily="18" charset="0"/>
                          <a:cs typeface="Times New Roman" panose="02020603050405020304" pitchFamily="18" charset="0"/>
                        </a:rPr>
                        <a:t>Lãi/(lỗ) từ hoạt động kinh doanh</a:t>
                      </a:r>
                      <a:endParaRPr lang="en-US" sz="800" b="0" i="0" u="none" strike="noStrike" cap="none" spc="0">
                        <a:solidFill>
                          <a:schemeClr val="tx1"/>
                        </a:solidFill>
                        <a:effectLst/>
                        <a:latin typeface="Times New Roman" panose="02020603050405020304" pitchFamily="18" charset="0"/>
                        <a:cs typeface="Times New Roman" panose="02020603050405020304" pitchFamily="18" charset="0"/>
                      </a:endParaRPr>
                    </a:p>
                  </a:txBody>
                  <a:tcPr marL="62985" marR="3365" marT="48450" marB="48450" anchor="b">
                    <a:lnL w="19050" cap="flat" cmpd="sng" algn="ctr">
                      <a:solidFill>
                        <a:schemeClr val="tx1"/>
                      </a:solidFill>
                      <a:prstDash val="solid"/>
                    </a:lnL>
                    <a:lnR w="19050" cap="flat" cmpd="sng" algn="ctr">
                      <a:solidFill>
                        <a:schemeClr val="tx1"/>
                      </a:solidFill>
                      <a:prstDash val="solid"/>
                    </a:lnR>
                    <a:lnT w="19050" cap="flat" cmpd="sng" algn="ctr">
                      <a:solidFill>
                        <a:schemeClr val="tx1"/>
                      </a:solidFill>
                      <a:prstDash val="solid"/>
                    </a:lnT>
                    <a:lnB w="19050" cap="flat" cmpd="sng" algn="ctr">
                      <a:solidFill>
                        <a:schemeClr val="tx1"/>
                      </a:solidFill>
                      <a:prstDash val="solid"/>
                    </a:lnB>
                    <a:noFill/>
                  </a:tcPr>
                </a:tc>
                <a:extLst>
                  <a:ext uri="{0D108BD9-81ED-4DB2-BD59-A6C34878D82A}">
                    <a16:rowId xmlns:a16="http://schemas.microsoft.com/office/drawing/2014/main" val="2434085349"/>
                  </a:ext>
                </a:extLst>
              </a:tr>
              <a:tr h="229330">
                <a:tc>
                  <a:txBody>
                    <a:bodyPr/>
                    <a:lstStyle/>
                    <a:p>
                      <a:pPr algn="l" fontAlgn="b">
                        <a:buNone/>
                      </a:pPr>
                      <a:r>
                        <a:rPr lang="en-US" sz="800" u="none" strike="noStrike" cap="none" spc="0">
                          <a:solidFill>
                            <a:schemeClr val="tx1"/>
                          </a:solidFill>
                          <a:effectLst/>
                          <a:latin typeface="Times New Roman" panose="02020603050405020304" pitchFamily="18" charset="0"/>
                          <a:cs typeface="Times New Roman" panose="02020603050405020304" pitchFamily="18" charset="0"/>
                        </a:rPr>
                        <a:t>     Thu nhập khác</a:t>
                      </a:r>
                      <a:endParaRPr lang="en-US" sz="800" b="0" i="0" u="none" strike="noStrike" cap="none" spc="0">
                        <a:solidFill>
                          <a:schemeClr val="tx1"/>
                        </a:solidFill>
                        <a:effectLst/>
                        <a:latin typeface="Times New Roman" panose="02020603050405020304" pitchFamily="18" charset="0"/>
                        <a:cs typeface="Times New Roman" panose="02020603050405020304" pitchFamily="18" charset="0"/>
                      </a:endParaRPr>
                    </a:p>
                  </a:txBody>
                  <a:tcPr marL="62985" marR="3365" marT="48450" marB="48450" anchor="b">
                    <a:lnL w="19050" cap="flat" cmpd="sng" algn="ctr">
                      <a:solidFill>
                        <a:schemeClr val="tx1"/>
                      </a:solidFill>
                      <a:prstDash val="solid"/>
                    </a:lnL>
                    <a:lnR w="19050" cap="flat" cmpd="sng" algn="ctr">
                      <a:solidFill>
                        <a:schemeClr val="tx1"/>
                      </a:solidFill>
                      <a:prstDash val="solid"/>
                    </a:lnR>
                    <a:lnT w="19050" cap="flat" cmpd="sng" algn="ctr">
                      <a:solidFill>
                        <a:schemeClr val="tx1"/>
                      </a:solidFill>
                      <a:prstDash val="solid"/>
                    </a:lnT>
                    <a:lnB w="19050" cap="flat" cmpd="sng" algn="ctr">
                      <a:solidFill>
                        <a:schemeClr val="tx1"/>
                      </a:solidFill>
                      <a:prstDash val="solid"/>
                    </a:lnB>
                    <a:noFill/>
                  </a:tcPr>
                </a:tc>
                <a:extLst>
                  <a:ext uri="{0D108BD9-81ED-4DB2-BD59-A6C34878D82A}">
                    <a16:rowId xmlns:a16="http://schemas.microsoft.com/office/drawing/2014/main" val="1147361136"/>
                  </a:ext>
                </a:extLst>
              </a:tr>
              <a:tr h="229330">
                <a:tc>
                  <a:txBody>
                    <a:bodyPr/>
                    <a:lstStyle/>
                    <a:p>
                      <a:pPr algn="l" fontAlgn="b">
                        <a:buNone/>
                      </a:pPr>
                      <a:r>
                        <a:rPr lang="en-US" sz="800" u="none" strike="noStrike" cap="none" spc="0">
                          <a:solidFill>
                            <a:schemeClr val="tx1"/>
                          </a:solidFill>
                          <a:effectLst/>
                          <a:latin typeface="Times New Roman" panose="02020603050405020304" pitchFamily="18" charset="0"/>
                          <a:cs typeface="Times New Roman" panose="02020603050405020304" pitchFamily="18" charset="0"/>
                        </a:rPr>
                        <a:t>     Chi phí khác</a:t>
                      </a:r>
                      <a:endParaRPr lang="en-US" sz="800" b="0" i="0" u="none" strike="noStrike" cap="none" spc="0">
                        <a:solidFill>
                          <a:schemeClr val="tx1"/>
                        </a:solidFill>
                        <a:effectLst/>
                        <a:latin typeface="Times New Roman" panose="02020603050405020304" pitchFamily="18" charset="0"/>
                        <a:cs typeface="Times New Roman" panose="02020603050405020304" pitchFamily="18" charset="0"/>
                      </a:endParaRPr>
                    </a:p>
                  </a:txBody>
                  <a:tcPr marL="62985" marR="3365" marT="48450" marB="48450" anchor="b">
                    <a:lnL w="19050" cap="flat" cmpd="sng" algn="ctr">
                      <a:solidFill>
                        <a:schemeClr val="tx1"/>
                      </a:solidFill>
                      <a:prstDash val="solid"/>
                    </a:lnL>
                    <a:lnR w="19050" cap="flat" cmpd="sng" algn="ctr">
                      <a:solidFill>
                        <a:schemeClr val="tx1"/>
                      </a:solidFill>
                      <a:prstDash val="solid"/>
                    </a:lnR>
                    <a:lnT w="19050" cap="flat" cmpd="sng" algn="ctr">
                      <a:solidFill>
                        <a:schemeClr val="tx1"/>
                      </a:solidFill>
                      <a:prstDash val="solid"/>
                    </a:lnT>
                    <a:lnB w="19050" cap="flat" cmpd="sng" algn="ctr">
                      <a:solidFill>
                        <a:schemeClr val="tx1"/>
                      </a:solidFill>
                      <a:prstDash val="solid"/>
                    </a:lnB>
                    <a:noFill/>
                  </a:tcPr>
                </a:tc>
                <a:extLst>
                  <a:ext uri="{0D108BD9-81ED-4DB2-BD59-A6C34878D82A}">
                    <a16:rowId xmlns:a16="http://schemas.microsoft.com/office/drawing/2014/main" val="2725781248"/>
                  </a:ext>
                </a:extLst>
              </a:tr>
              <a:tr h="229330">
                <a:tc>
                  <a:txBody>
                    <a:bodyPr/>
                    <a:lstStyle/>
                    <a:p>
                      <a:pPr algn="l" fontAlgn="b">
                        <a:buNone/>
                      </a:pPr>
                      <a:r>
                        <a:rPr lang="en-US" sz="800" u="none" strike="noStrike" cap="none" spc="0">
                          <a:solidFill>
                            <a:schemeClr val="tx1"/>
                          </a:solidFill>
                          <a:effectLst/>
                          <a:latin typeface="Times New Roman" panose="02020603050405020304" pitchFamily="18" charset="0"/>
                          <a:cs typeface="Times New Roman" panose="02020603050405020304" pitchFamily="18" charset="0"/>
                        </a:rPr>
                        <a:t>Thu nhập khác, ròng</a:t>
                      </a:r>
                      <a:endParaRPr lang="en-US" sz="800" b="0" i="0" u="none" strike="noStrike" cap="none" spc="0">
                        <a:solidFill>
                          <a:schemeClr val="tx1"/>
                        </a:solidFill>
                        <a:effectLst/>
                        <a:latin typeface="Times New Roman" panose="02020603050405020304" pitchFamily="18" charset="0"/>
                        <a:cs typeface="Times New Roman" panose="02020603050405020304" pitchFamily="18" charset="0"/>
                      </a:endParaRPr>
                    </a:p>
                  </a:txBody>
                  <a:tcPr marL="62985" marR="3365" marT="48450" marB="48450" anchor="b">
                    <a:lnL w="19050" cap="flat" cmpd="sng" algn="ctr">
                      <a:solidFill>
                        <a:schemeClr val="tx1"/>
                      </a:solidFill>
                      <a:prstDash val="solid"/>
                    </a:lnL>
                    <a:lnR w="19050" cap="flat" cmpd="sng" algn="ctr">
                      <a:solidFill>
                        <a:schemeClr val="tx1"/>
                      </a:solidFill>
                      <a:prstDash val="solid"/>
                    </a:lnR>
                    <a:lnT w="19050" cap="flat" cmpd="sng" algn="ctr">
                      <a:solidFill>
                        <a:schemeClr val="tx1"/>
                      </a:solidFill>
                      <a:prstDash val="solid"/>
                    </a:lnT>
                    <a:lnB w="19050" cap="flat" cmpd="sng" algn="ctr">
                      <a:solidFill>
                        <a:schemeClr val="tx1"/>
                      </a:solidFill>
                      <a:prstDash val="solid"/>
                    </a:lnB>
                    <a:noFill/>
                  </a:tcPr>
                </a:tc>
                <a:extLst>
                  <a:ext uri="{0D108BD9-81ED-4DB2-BD59-A6C34878D82A}">
                    <a16:rowId xmlns:a16="http://schemas.microsoft.com/office/drawing/2014/main" val="1856207000"/>
                  </a:ext>
                </a:extLst>
              </a:tr>
              <a:tr h="229330">
                <a:tc>
                  <a:txBody>
                    <a:bodyPr/>
                    <a:lstStyle/>
                    <a:p>
                      <a:pPr algn="l" fontAlgn="b">
                        <a:buNone/>
                      </a:pPr>
                      <a:r>
                        <a:rPr lang="en-US" sz="800" u="none" strike="noStrike" cap="none" spc="0" err="1">
                          <a:solidFill>
                            <a:schemeClr val="tx1"/>
                          </a:solidFill>
                          <a:effectLst/>
                          <a:latin typeface="Times New Roman" panose="02020603050405020304" pitchFamily="18" charset="0"/>
                          <a:cs typeface="Times New Roman" panose="02020603050405020304" pitchFamily="18" charset="0"/>
                        </a:rPr>
                        <a:t>Lãi</a:t>
                      </a:r>
                      <a:r>
                        <a:rPr lang="en-US" sz="800" u="none" strike="noStrike" cap="none" spc="0">
                          <a:solidFill>
                            <a:schemeClr val="tx1"/>
                          </a:solidFill>
                          <a:effectLst/>
                          <a:latin typeface="Times New Roman" panose="02020603050405020304" pitchFamily="18" charset="0"/>
                          <a:cs typeface="Times New Roman" panose="02020603050405020304" pitchFamily="18" charset="0"/>
                        </a:rPr>
                        <a:t>/(</a:t>
                      </a:r>
                      <a:r>
                        <a:rPr lang="en-US" sz="800" u="none" strike="noStrike" cap="none" spc="0" err="1">
                          <a:solidFill>
                            <a:schemeClr val="tx1"/>
                          </a:solidFill>
                          <a:effectLst/>
                          <a:latin typeface="Times New Roman" panose="02020603050405020304" pitchFamily="18" charset="0"/>
                          <a:cs typeface="Times New Roman" panose="02020603050405020304" pitchFamily="18" charset="0"/>
                        </a:rPr>
                        <a:t>lỗ</a:t>
                      </a:r>
                      <a:r>
                        <a:rPr lang="en-US" sz="800" u="none" strike="noStrike" cap="none" spc="0">
                          <a:solidFill>
                            <a:schemeClr val="tx1"/>
                          </a:solidFill>
                          <a:effectLst/>
                          <a:latin typeface="Times New Roman" panose="02020603050405020304" pitchFamily="18" charset="0"/>
                          <a:cs typeface="Times New Roman" panose="02020603050405020304" pitchFamily="18" charset="0"/>
                        </a:rPr>
                        <a:t>) </a:t>
                      </a:r>
                      <a:r>
                        <a:rPr lang="en-US" sz="800" u="none" strike="noStrike" cap="none" spc="0" err="1">
                          <a:solidFill>
                            <a:schemeClr val="tx1"/>
                          </a:solidFill>
                          <a:effectLst/>
                          <a:latin typeface="Times New Roman" panose="02020603050405020304" pitchFamily="18" charset="0"/>
                          <a:cs typeface="Times New Roman" panose="02020603050405020304" pitchFamily="18" charset="0"/>
                        </a:rPr>
                        <a:t>từ</a:t>
                      </a:r>
                      <a:r>
                        <a:rPr lang="en-US" sz="800" u="none" strike="noStrike" cap="none" spc="0">
                          <a:solidFill>
                            <a:schemeClr val="tx1"/>
                          </a:solidFill>
                          <a:effectLst/>
                          <a:latin typeface="Times New Roman" panose="02020603050405020304" pitchFamily="18" charset="0"/>
                          <a:cs typeface="Times New Roman" panose="02020603050405020304" pitchFamily="18" charset="0"/>
                        </a:rPr>
                        <a:t> </a:t>
                      </a:r>
                      <a:r>
                        <a:rPr lang="en-US" sz="800" u="none" strike="noStrike" cap="none" spc="0" err="1">
                          <a:solidFill>
                            <a:schemeClr val="tx1"/>
                          </a:solidFill>
                          <a:effectLst/>
                          <a:latin typeface="Times New Roman" panose="02020603050405020304" pitchFamily="18" charset="0"/>
                          <a:cs typeface="Times New Roman" panose="02020603050405020304" pitchFamily="18" charset="0"/>
                        </a:rPr>
                        <a:t>công</a:t>
                      </a:r>
                      <a:r>
                        <a:rPr lang="en-US" sz="800" u="none" strike="noStrike" cap="none" spc="0">
                          <a:solidFill>
                            <a:schemeClr val="tx1"/>
                          </a:solidFill>
                          <a:effectLst/>
                          <a:latin typeface="Times New Roman" panose="02020603050405020304" pitchFamily="18" charset="0"/>
                          <a:cs typeface="Times New Roman" panose="02020603050405020304" pitchFamily="18" charset="0"/>
                        </a:rPr>
                        <a:t> ty </a:t>
                      </a:r>
                      <a:r>
                        <a:rPr lang="en-US" sz="800" u="none" strike="noStrike" cap="none" spc="0" err="1">
                          <a:solidFill>
                            <a:schemeClr val="tx1"/>
                          </a:solidFill>
                          <a:effectLst/>
                          <a:latin typeface="Times New Roman" panose="02020603050405020304" pitchFamily="18" charset="0"/>
                          <a:cs typeface="Times New Roman" panose="02020603050405020304" pitchFamily="18" charset="0"/>
                        </a:rPr>
                        <a:t>liên</a:t>
                      </a:r>
                      <a:r>
                        <a:rPr lang="en-US" sz="800" u="none" strike="noStrike" cap="none" spc="0">
                          <a:solidFill>
                            <a:schemeClr val="tx1"/>
                          </a:solidFill>
                          <a:effectLst/>
                          <a:latin typeface="Times New Roman" panose="02020603050405020304" pitchFamily="18" charset="0"/>
                          <a:cs typeface="Times New Roman" panose="02020603050405020304" pitchFamily="18" charset="0"/>
                        </a:rPr>
                        <a:t> </a:t>
                      </a:r>
                      <a:r>
                        <a:rPr lang="en-US" sz="800" u="none" strike="noStrike" cap="none" spc="0" err="1">
                          <a:solidFill>
                            <a:schemeClr val="tx1"/>
                          </a:solidFill>
                          <a:effectLst/>
                          <a:latin typeface="Times New Roman" panose="02020603050405020304" pitchFamily="18" charset="0"/>
                          <a:cs typeface="Times New Roman" panose="02020603050405020304" pitchFamily="18" charset="0"/>
                        </a:rPr>
                        <a:t>doanh</a:t>
                      </a:r>
                      <a:endParaRPr lang="en-US" sz="800" b="0" i="0" u="none" strike="noStrike" cap="none" spc="0">
                        <a:solidFill>
                          <a:schemeClr val="tx1"/>
                        </a:solidFill>
                        <a:effectLst/>
                        <a:latin typeface="Times New Roman" panose="02020603050405020304" pitchFamily="18" charset="0"/>
                        <a:cs typeface="Times New Roman" panose="02020603050405020304" pitchFamily="18" charset="0"/>
                      </a:endParaRPr>
                    </a:p>
                  </a:txBody>
                  <a:tcPr marL="62985" marR="3365" marT="48450" marB="48450" anchor="b">
                    <a:lnL w="19050" cap="flat" cmpd="sng" algn="ctr">
                      <a:solidFill>
                        <a:schemeClr val="tx1"/>
                      </a:solidFill>
                      <a:prstDash val="solid"/>
                    </a:lnL>
                    <a:lnR w="19050" cap="flat" cmpd="sng" algn="ctr">
                      <a:solidFill>
                        <a:schemeClr val="tx1"/>
                      </a:solidFill>
                      <a:prstDash val="solid"/>
                    </a:lnR>
                    <a:lnT w="19050" cap="flat" cmpd="sng" algn="ctr">
                      <a:solidFill>
                        <a:schemeClr val="tx1"/>
                      </a:solidFill>
                      <a:prstDash val="solid"/>
                    </a:lnT>
                    <a:lnB w="19050" cap="flat" cmpd="sng" algn="ctr">
                      <a:solidFill>
                        <a:schemeClr val="tx1"/>
                      </a:solidFill>
                      <a:prstDash val="solid"/>
                    </a:lnB>
                    <a:noFill/>
                  </a:tcPr>
                </a:tc>
                <a:extLst>
                  <a:ext uri="{0D108BD9-81ED-4DB2-BD59-A6C34878D82A}">
                    <a16:rowId xmlns:a16="http://schemas.microsoft.com/office/drawing/2014/main" val="1421032700"/>
                  </a:ext>
                </a:extLst>
              </a:tr>
              <a:tr h="229330">
                <a:tc>
                  <a:txBody>
                    <a:bodyPr/>
                    <a:lstStyle/>
                    <a:p>
                      <a:pPr algn="l" fontAlgn="b">
                        <a:buNone/>
                      </a:pPr>
                      <a:r>
                        <a:rPr lang="vi-VN" sz="800" u="none" strike="noStrike" cap="none" spc="0">
                          <a:solidFill>
                            <a:schemeClr val="tx1"/>
                          </a:solidFill>
                          <a:effectLst/>
                          <a:latin typeface="Times New Roman" panose="02020603050405020304" pitchFamily="18" charset="0"/>
                          <a:cs typeface="Times New Roman" panose="02020603050405020304" pitchFamily="18" charset="0"/>
                        </a:rPr>
                        <a:t>Lãi/(lỗ) ròng trước thuế</a:t>
                      </a:r>
                      <a:endParaRPr lang="vi-VN" sz="800" b="0" i="0" u="none" strike="noStrike" cap="none" spc="0">
                        <a:solidFill>
                          <a:schemeClr val="tx1"/>
                        </a:solidFill>
                        <a:effectLst/>
                        <a:latin typeface="Times New Roman" panose="02020603050405020304" pitchFamily="18" charset="0"/>
                        <a:cs typeface="Times New Roman" panose="02020603050405020304" pitchFamily="18" charset="0"/>
                      </a:endParaRPr>
                    </a:p>
                  </a:txBody>
                  <a:tcPr marL="62985" marR="3365" marT="48450" marB="48450" anchor="b">
                    <a:lnL w="19050" cap="flat" cmpd="sng" algn="ctr">
                      <a:solidFill>
                        <a:schemeClr val="tx1"/>
                      </a:solidFill>
                      <a:prstDash val="solid"/>
                    </a:lnL>
                    <a:lnR w="19050" cap="flat" cmpd="sng" algn="ctr">
                      <a:solidFill>
                        <a:schemeClr val="tx1"/>
                      </a:solidFill>
                      <a:prstDash val="solid"/>
                    </a:lnR>
                    <a:lnT w="19050" cap="flat" cmpd="sng" algn="ctr">
                      <a:solidFill>
                        <a:schemeClr val="tx1"/>
                      </a:solidFill>
                      <a:prstDash val="solid"/>
                    </a:lnT>
                    <a:lnB w="19050" cap="flat" cmpd="sng" algn="ctr">
                      <a:solidFill>
                        <a:schemeClr val="tx1"/>
                      </a:solidFill>
                      <a:prstDash val="solid"/>
                    </a:lnB>
                    <a:noFill/>
                  </a:tcPr>
                </a:tc>
                <a:extLst>
                  <a:ext uri="{0D108BD9-81ED-4DB2-BD59-A6C34878D82A}">
                    <a16:rowId xmlns:a16="http://schemas.microsoft.com/office/drawing/2014/main" val="605002750"/>
                  </a:ext>
                </a:extLst>
              </a:tr>
              <a:tr h="229330">
                <a:tc>
                  <a:txBody>
                    <a:bodyPr/>
                    <a:lstStyle/>
                    <a:p>
                      <a:pPr algn="l" fontAlgn="b">
                        <a:buNone/>
                      </a:pPr>
                      <a:r>
                        <a:rPr lang="en-US" sz="800" u="none" strike="noStrike" cap="none" spc="0">
                          <a:solidFill>
                            <a:schemeClr val="tx1"/>
                          </a:solidFill>
                          <a:effectLst/>
                          <a:latin typeface="Times New Roman" panose="02020603050405020304" pitchFamily="18" charset="0"/>
                          <a:cs typeface="Times New Roman" panose="02020603050405020304" pitchFamily="18" charset="0"/>
                        </a:rPr>
                        <a:t>     Thuế thu nhập doanh nghiệp – hiện thời</a:t>
                      </a:r>
                      <a:endParaRPr lang="en-US" sz="800" b="0" i="0" u="none" strike="noStrike" cap="none" spc="0">
                        <a:solidFill>
                          <a:schemeClr val="tx1"/>
                        </a:solidFill>
                        <a:effectLst/>
                        <a:latin typeface="Times New Roman" panose="02020603050405020304" pitchFamily="18" charset="0"/>
                        <a:cs typeface="Times New Roman" panose="02020603050405020304" pitchFamily="18" charset="0"/>
                      </a:endParaRPr>
                    </a:p>
                  </a:txBody>
                  <a:tcPr marL="62985" marR="3365" marT="48450" marB="48450" anchor="b">
                    <a:lnL w="19050" cap="flat" cmpd="sng" algn="ctr">
                      <a:solidFill>
                        <a:schemeClr val="tx1"/>
                      </a:solidFill>
                      <a:prstDash val="solid"/>
                    </a:lnL>
                    <a:lnR w="19050" cap="flat" cmpd="sng" algn="ctr">
                      <a:solidFill>
                        <a:schemeClr val="tx1"/>
                      </a:solidFill>
                      <a:prstDash val="solid"/>
                    </a:lnR>
                    <a:lnT w="19050" cap="flat" cmpd="sng" algn="ctr">
                      <a:solidFill>
                        <a:schemeClr val="tx1"/>
                      </a:solidFill>
                      <a:prstDash val="solid"/>
                    </a:lnT>
                    <a:lnB w="19050" cap="flat" cmpd="sng" algn="ctr">
                      <a:solidFill>
                        <a:schemeClr val="tx1"/>
                      </a:solidFill>
                      <a:prstDash val="solid"/>
                    </a:lnB>
                    <a:noFill/>
                  </a:tcPr>
                </a:tc>
                <a:extLst>
                  <a:ext uri="{0D108BD9-81ED-4DB2-BD59-A6C34878D82A}">
                    <a16:rowId xmlns:a16="http://schemas.microsoft.com/office/drawing/2014/main" val="3101693320"/>
                  </a:ext>
                </a:extLst>
              </a:tr>
              <a:tr h="229330">
                <a:tc>
                  <a:txBody>
                    <a:bodyPr/>
                    <a:lstStyle/>
                    <a:p>
                      <a:pPr algn="l" fontAlgn="b">
                        <a:buNone/>
                      </a:pPr>
                      <a:r>
                        <a:rPr lang="en-US" sz="800" u="none" strike="noStrike" cap="none" spc="0">
                          <a:solidFill>
                            <a:schemeClr val="tx1"/>
                          </a:solidFill>
                          <a:effectLst/>
                          <a:latin typeface="Times New Roman" panose="02020603050405020304" pitchFamily="18" charset="0"/>
                          <a:cs typeface="Times New Roman" panose="02020603050405020304" pitchFamily="18" charset="0"/>
                        </a:rPr>
                        <a:t>     Thuế thu nhập doanh nghiệp – hoãn lại</a:t>
                      </a:r>
                      <a:endParaRPr lang="en-US" sz="800" b="0" i="0" u="none" strike="noStrike" cap="none" spc="0">
                        <a:solidFill>
                          <a:schemeClr val="tx1"/>
                        </a:solidFill>
                        <a:effectLst/>
                        <a:latin typeface="Times New Roman" panose="02020603050405020304" pitchFamily="18" charset="0"/>
                        <a:cs typeface="Times New Roman" panose="02020603050405020304" pitchFamily="18" charset="0"/>
                      </a:endParaRPr>
                    </a:p>
                  </a:txBody>
                  <a:tcPr marL="62985" marR="3365" marT="48450" marB="48450" anchor="b">
                    <a:lnL w="19050" cap="flat" cmpd="sng" algn="ctr">
                      <a:solidFill>
                        <a:schemeClr val="tx1"/>
                      </a:solidFill>
                      <a:prstDash val="solid"/>
                    </a:lnL>
                    <a:lnR w="19050" cap="flat" cmpd="sng" algn="ctr">
                      <a:solidFill>
                        <a:schemeClr val="tx1"/>
                      </a:solidFill>
                      <a:prstDash val="solid"/>
                    </a:lnR>
                    <a:lnT w="19050" cap="flat" cmpd="sng" algn="ctr">
                      <a:solidFill>
                        <a:schemeClr val="tx1"/>
                      </a:solidFill>
                      <a:prstDash val="solid"/>
                    </a:lnT>
                    <a:lnB w="19050" cap="flat" cmpd="sng" algn="ctr">
                      <a:solidFill>
                        <a:schemeClr val="tx1"/>
                      </a:solidFill>
                      <a:prstDash val="solid"/>
                    </a:lnB>
                    <a:noFill/>
                  </a:tcPr>
                </a:tc>
                <a:extLst>
                  <a:ext uri="{0D108BD9-81ED-4DB2-BD59-A6C34878D82A}">
                    <a16:rowId xmlns:a16="http://schemas.microsoft.com/office/drawing/2014/main" val="1712724677"/>
                  </a:ext>
                </a:extLst>
              </a:tr>
              <a:tr h="229330">
                <a:tc>
                  <a:txBody>
                    <a:bodyPr/>
                    <a:lstStyle/>
                    <a:p>
                      <a:pPr algn="l" fontAlgn="b">
                        <a:buNone/>
                      </a:pPr>
                      <a:r>
                        <a:rPr lang="en-US" sz="800" u="none" strike="noStrike" cap="none" spc="0">
                          <a:solidFill>
                            <a:schemeClr val="tx1"/>
                          </a:solidFill>
                          <a:effectLst/>
                          <a:latin typeface="Times New Roman" panose="02020603050405020304" pitchFamily="18" charset="0"/>
                          <a:cs typeface="Times New Roman" panose="02020603050405020304" pitchFamily="18" charset="0"/>
                        </a:rPr>
                        <a:t>Chi phí thuế thu nhập doanh nghiệp</a:t>
                      </a:r>
                      <a:endParaRPr lang="en-US" sz="800" b="0" i="0" u="none" strike="noStrike" cap="none" spc="0">
                        <a:solidFill>
                          <a:schemeClr val="tx1"/>
                        </a:solidFill>
                        <a:effectLst/>
                        <a:latin typeface="Times New Roman" panose="02020603050405020304" pitchFamily="18" charset="0"/>
                        <a:cs typeface="Times New Roman" panose="02020603050405020304" pitchFamily="18" charset="0"/>
                      </a:endParaRPr>
                    </a:p>
                  </a:txBody>
                  <a:tcPr marL="62985" marR="3365" marT="48450" marB="48450" anchor="b">
                    <a:lnL w="19050" cap="flat" cmpd="sng" algn="ctr">
                      <a:solidFill>
                        <a:schemeClr val="tx1"/>
                      </a:solidFill>
                      <a:prstDash val="solid"/>
                    </a:lnL>
                    <a:lnR w="19050" cap="flat" cmpd="sng" algn="ctr">
                      <a:solidFill>
                        <a:schemeClr val="tx1"/>
                      </a:solidFill>
                      <a:prstDash val="solid"/>
                    </a:lnR>
                    <a:lnT w="19050" cap="flat" cmpd="sng" algn="ctr">
                      <a:solidFill>
                        <a:schemeClr val="tx1"/>
                      </a:solidFill>
                      <a:prstDash val="solid"/>
                    </a:lnT>
                    <a:lnB w="19050" cap="flat" cmpd="sng" algn="ctr">
                      <a:solidFill>
                        <a:schemeClr val="tx1"/>
                      </a:solidFill>
                      <a:prstDash val="solid"/>
                    </a:lnB>
                    <a:noFill/>
                  </a:tcPr>
                </a:tc>
                <a:extLst>
                  <a:ext uri="{0D108BD9-81ED-4DB2-BD59-A6C34878D82A}">
                    <a16:rowId xmlns:a16="http://schemas.microsoft.com/office/drawing/2014/main" val="3473094732"/>
                  </a:ext>
                </a:extLst>
              </a:tr>
              <a:tr h="229330">
                <a:tc>
                  <a:txBody>
                    <a:bodyPr/>
                    <a:lstStyle/>
                    <a:p>
                      <a:pPr algn="l" fontAlgn="b">
                        <a:buNone/>
                      </a:pPr>
                      <a:r>
                        <a:rPr lang="en-US" sz="800" u="none" strike="noStrike" cap="none" spc="0">
                          <a:solidFill>
                            <a:schemeClr val="tx1"/>
                          </a:solidFill>
                          <a:effectLst/>
                          <a:latin typeface="Times New Roman" panose="02020603050405020304" pitchFamily="18" charset="0"/>
                          <a:cs typeface="Times New Roman" panose="02020603050405020304" pitchFamily="18" charset="0"/>
                        </a:rPr>
                        <a:t>Lãi/(lỗ) thuần sau thuế</a:t>
                      </a:r>
                      <a:endParaRPr lang="en-US" sz="800" b="0" i="0" u="none" strike="noStrike" cap="none" spc="0">
                        <a:solidFill>
                          <a:schemeClr val="tx1"/>
                        </a:solidFill>
                        <a:effectLst/>
                        <a:latin typeface="Times New Roman" panose="02020603050405020304" pitchFamily="18" charset="0"/>
                        <a:cs typeface="Times New Roman" panose="02020603050405020304" pitchFamily="18" charset="0"/>
                      </a:endParaRPr>
                    </a:p>
                  </a:txBody>
                  <a:tcPr marL="62985" marR="3365" marT="48450" marB="48450" anchor="b">
                    <a:lnL w="19050" cap="flat" cmpd="sng" algn="ctr">
                      <a:solidFill>
                        <a:schemeClr val="tx1"/>
                      </a:solidFill>
                      <a:prstDash val="solid"/>
                    </a:lnL>
                    <a:lnR w="19050" cap="flat" cmpd="sng" algn="ctr">
                      <a:solidFill>
                        <a:schemeClr val="tx1"/>
                      </a:solidFill>
                      <a:prstDash val="solid"/>
                    </a:lnR>
                    <a:lnT w="19050" cap="flat" cmpd="sng" algn="ctr">
                      <a:solidFill>
                        <a:schemeClr val="tx1"/>
                      </a:solidFill>
                      <a:prstDash val="solid"/>
                    </a:lnT>
                    <a:lnB w="19050" cap="flat" cmpd="sng" algn="ctr">
                      <a:solidFill>
                        <a:schemeClr val="tx1"/>
                      </a:solidFill>
                      <a:prstDash val="solid"/>
                    </a:lnB>
                    <a:noFill/>
                  </a:tcPr>
                </a:tc>
                <a:extLst>
                  <a:ext uri="{0D108BD9-81ED-4DB2-BD59-A6C34878D82A}">
                    <a16:rowId xmlns:a16="http://schemas.microsoft.com/office/drawing/2014/main" val="4062520788"/>
                  </a:ext>
                </a:extLst>
              </a:tr>
              <a:tr h="229330">
                <a:tc>
                  <a:txBody>
                    <a:bodyPr/>
                    <a:lstStyle/>
                    <a:p>
                      <a:pPr algn="l" fontAlgn="b">
                        <a:buNone/>
                      </a:pPr>
                      <a:r>
                        <a:rPr lang="en-US" sz="800" u="none" strike="noStrike" cap="none" spc="0">
                          <a:solidFill>
                            <a:schemeClr val="tx1"/>
                          </a:solidFill>
                          <a:effectLst/>
                          <a:latin typeface="Times New Roman" panose="02020603050405020304" pitchFamily="18" charset="0"/>
                          <a:cs typeface="Times New Roman" panose="02020603050405020304" pitchFamily="18" charset="0"/>
                        </a:rPr>
                        <a:t>Lợi ích của cổ đông thiểu số</a:t>
                      </a:r>
                      <a:endParaRPr lang="en-US" sz="800" b="0" i="0" u="none" strike="noStrike" cap="none" spc="0">
                        <a:solidFill>
                          <a:schemeClr val="tx1"/>
                        </a:solidFill>
                        <a:effectLst/>
                        <a:latin typeface="Times New Roman" panose="02020603050405020304" pitchFamily="18" charset="0"/>
                        <a:cs typeface="Times New Roman" panose="02020603050405020304" pitchFamily="18" charset="0"/>
                      </a:endParaRPr>
                    </a:p>
                  </a:txBody>
                  <a:tcPr marL="62985" marR="3365" marT="48450" marB="48450" anchor="b">
                    <a:lnL w="19050" cap="flat" cmpd="sng" algn="ctr">
                      <a:solidFill>
                        <a:schemeClr val="tx1"/>
                      </a:solidFill>
                      <a:prstDash val="solid"/>
                    </a:lnL>
                    <a:lnR w="19050" cap="flat" cmpd="sng" algn="ctr">
                      <a:solidFill>
                        <a:schemeClr val="tx1"/>
                      </a:solidFill>
                      <a:prstDash val="solid"/>
                    </a:lnR>
                    <a:lnT w="19050" cap="flat" cmpd="sng" algn="ctr">
                      <a:solidFill>
                        <a:schemeClr val="tx1"/>
                      </a:solidFill>
                      <a:prstDash val="solid"/>
                    </a:lnT>
                    <a:lnB w="19050" cap="flat" cmpd="sng" algn="ctr">
                      <a:solidFill>
                        <a:schemeClr val="tx1"/>
                      </a:solidFill>
                      <a:prstDash val="solid"/>
                    </a:lnB>
                    <a:noFill/>
                  </a:tcPr>
                </a:tc>
                <a:extLst>
                  <a:ext uri="{0D108BD9-81ED-4DB2-BD59-A6C34878D82A}">
                    <a16:rowId xmlns:a16="http://schemas.microsoft.com/office/drawing/2014/main" val="2660884236"/>
                  </a:ext>
                </a:extLst>
              </a:tr>
              <a:tr h="229330">
                <a:tc>
                  <a:txBody>
                    <a:bodyPr/>
                    <a:lstStyle/>
                    <a:p>
                      <a:pPr algn="l" fontAlgn="b">
                        <a:buNone/>
                      </a:pPr>
                      <a:r>
                        <a:rPr lang="en-US" sz="800" u="none" strike="noStrike" cap="none" spc="0">
                          <a:solidFill>
                            <a:schemeClr val="tx1"/>
                          </a:solidFill>
                          <a:effectLst/>
                          <a:latin typeface="Times New Roman" panose="02020603050405020304" pitchFamily="18" charset="0"/>
                          <a:cs typeface="Times New Roman" panose="02020603050405020304" pitchFamily="18" charset="0"/>
                        </a:rPr>
                        <a:t>Lợi nhuận của Cổ đông của Công ty mẹ</a:t>
                      </a:r>
                      <a:endParaRPr lang="en-US" sz="800" b="0" i="0" u="none" strike="noStrike" cap="none" spc="0">
                        <a:solidFill>
                          <a:schemeClr val="tx1"/>
                        </a:solidFill>
                        <a:effectLst/>
                        <a:latin typeface="Times New Roman" panose="02020603050405020304" pitchFamily="18" charset="0"/>
                        <a:cs typeface="Times New Roman" panose="02020603050405020304" pitchFamily="18" charset="0"/>
                      </a:endParaRPr>
                    </a:p>
                  </a:txBody>
                  <a:tcPr marL="62985" marR="3365" marT="48450" marB="48450" anchor="b">
                    <a:lnL w="19050" cap="flat" cmpd="sng" algn="ctr">
                      <a:solidFill>
                        <a:schemeClr val="tx1"/>
                      </a:solidFill>
                      <a:prstDash val="solid"/>
                    </a:lnL>
                    <a:lnR w="19050" cap="flat" cmpd="sng" algn="ctr">
                      <a:solidFill>
                        <a:schemeClr val="tx1"/>
                      </a:solidFill>
                      <a:prstDash val="solid"/>
                    </a:lnR>
                    <a:lnT w="19050" cap="flat" cmpd="sng" algn="ctr">
                      <a:solidFill>
                        <a:schemeClr val="tx1"/>
                      </a:solidFill>
                      <a:prstDash val="solid"/>
                    </a:lnT>
                    <a:lnB w="19050" cap="flat" cmpd="sng" algn="ctr">
                      <a:solidFill>
                        <a:schemeClr val="tx1"/>
                      </a:solidFill>
                      <a:prstDash val="solid"/>
                    </a:lnB>
                    <a:noFill/>
                  </a:tcPr>
                </a:tc>
                <a:extLst>
                  <a:ext uri="{0D108BD9-81ED-4DB2-BD59-A6C34878D82A}">
                    <a16:rowId xmlns:a16="http://schemas.microsoft.com/office/drawing/2014/main" val="4173947343"/>
                  </a:ext>
                </a:extLst>
              </a:tr>
              <a:tr h="229330">
                <a:tc>
                  <a:txBody>
                    <a:bodyPr/>
                    <a:lstStyle/>
                    <a:p>
                      <a:pPr algn="l" fontAlgn="b">
                        <a:buNone/>
                      </a:pPr>
                      <a:r>
                        <a:rPr lang="vi-VN" sz="800" u="none" strike="noStrike" cap="none" spc="0">
                          <a:solidFill>
                            <a:schemeClr val="tx1"/>
                          </a:solidFill>
                          <a:effectLst/>
                          <a:latin typeface="Times New Roman" panose="02020603050405020304" pitchFamily="18" charset="0"/>
                          <a:cs typeface="Times New Roman" panose="02020603050405020304" pitchFamily="18" charset="0"/>
                        </a:rPr>
                        <a:t>Lãi cơ bản trên cổ phiếu</a:t>
                      </a:r>
                      <a:endParaRPr lang="vi-VN" sz="800" b="0" i="0" u="none" strike="noStrike" cap="none" spc="0">
                        <a:solidFill>
                          <a:schemeClr val="tx1"/>
                        </a:solidFill>
                        <a:effectLst/>
                        <a:latin typeface="Times New Roman" panose="02020603050405020304" pitchFamily="18" charset="0"/>
                        <a:cs typeface="Times New Roman" panose="02020603050405020304" pitchFamily="18" charset="0"/>
                      </a:endParaRPr>
                    </a:p>
                  </a:txBody>
                  <a:tcPr marL="62985" marR="3365" marT="48450" marB="48450" anchor="b">
                    <a:lnL w="19050" cap="flat" cmpd="sng" algn="ctr">
                      <a:solidFill>
                        <a:schemeClr val="tx1"/>
                      </a:solidFill>
                      <a:prstDash val="solid"/>
                    </a:lnL>
                    <a:lnR w="19050" cap="flat" cmpd="sng" algn="ctr">
                      <a:solidFill>
                        <a:schemeClr val="tx1"/>
                      </a:solidFill>
                      <a:prstDash val="solid"/>
                    </a:lnR>
                    <a:lnT w="19050" cap="flat" cmpd="sng" algn="ctr">
                      <a:solidFill>
                        <a:schemeClr val="tx1"/>
                      </a:solidFill>
                      <a:prstDash val="solid"/>
                    </a:lnT>
                    <a:lnB w="19050" cap="flat" cmpd="sng" algn="ctr">
                      <a:solidFill>
                        <a:schemeClr val="tx1"/>
                      </a:solidFill>
                      <a:prstDash val="solid"/>
                    </a:lnB>
                    <a:noFill/>
                  </a:tcPr>
                </a:tc>
                <a:extLst>
                  <a:ext uri="{0D108BD9-81ED-4DB2-BD59-A6C34878D82A}">
                    <a16:rowId xmlns:a16="http://schemas.microsoft.com/office/drawing/2014/main" val="1090268876"/>
                  </a:ext>
                </a:extLst>
              </a:tr>
            </a:tbl>
          </a:graphicData>
        </a:graphic>
      </p:graphicFrame>
      <p:sp>
        <p:nvSpPr>
          <p:cNvPr id="3" name="Chỗ dành sẵn cho Chân trang 2">
            <a:extLst>
              <a:ext uri="{FF2B5EF4-FFF2-40B4-BE49-F238E27FC236}">
                <a16:creationId xmlns:a16="http://schemas.microsoft.com/office/drawing/2014/main" id="{1794B25B-8759-F191-CB75-DA9DE992F1D0}"/>
              </a:ext>
            </a:extLst>
          </p:cNvPr>
          <p:cNvSpPr>
            <a:spLocks noGrp="1"/>
          </p:cNvSpPr>
          <p:nvPr>
            <p:ph type="ftr" sz="quarter" idx="11"/>
          </p:nvPr>
        </p:nvSpPr>
        <p:spPr/>
        <p:txBody>
          <a:bodyPr/>
          <a:lstStyle/>
          <a:p>
            <a:r>
              <a:rPr lang="en-US"/>
              <a:t>TS. Nguyễn Tuấn Anh - ĐH KTQD</a:t>
            </a:r>
          </a:p>
        </p:txBody>
      </p:sp>
    </p:spTree>
    <p:extLst>
      <p:ext uri="{BB962C8B-B14F-4D97-AF65-F5344CB8AC3E}">
        <p14:creationId xmlns:p14="http://schemas.microsoft.com/office/powerpoint/2010/main" val="89201846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9" name="Rectangle 28">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31" name="Rectangle 30">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9" name="Freeform: Shape 38">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41" name="Rectangle 40">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êu đề 1">
            <a:extLst>
              <a:ext uri="{FF2B5EF4-FFF2-40B4-BE49-F238E27FC236}">
                <a16:creationId xmlns:a16="http://schemas.microsoft.com/office/drawing/2014/main" id="{2F708D1E-9228-1169-6F0B-AB0E5F3C9617}"/>
              </a:ext>
            </a:extLst>
          </p:cNvPr>
          <p:cNvSpPr>
            <a:spLocks noGrp="1"/>
          </p:cNvSpPr>
          <p:nvPr>
            <p:ph type="title"/>
          </p:nvPr>
        </p:nvSpPr>
        <p:spPr>
          <a:xfrm>
            <a:off x="466722" y="586855"/>
            <a:ext cx="3201366" cy="3387497"/>
          </a:xfrm>
        </p:spPr>
        <p:txBody>
          <a:bodyPr anchor="b">
            <a:normAutofit/>
          </a:bodyPr>
          <a:lstStyle/>
          <a:p>
            <a:pPr algn="r"/>
            <a:r>
              <a:rPr lang="vi-VN" sz="4000" b="1">
                <a:solidFill>
                  <a:srgbClr val="FFFFFF"/>
                </a:solidFill>
              </a:rPr>
              <a:t>Báo cáo</a:t>
            </a:r>
            <a:br>
              <a:rPr lang="en-US" sz="4000" b="1">
                <a:solidFill>
                  <a:srgbClr val="FFFFFF"/>
                </a:solidFill>
              </a:rPr>
            </a:br>
            <a:r>
              <a:rPr lang="vi-VN" sz="4000" b="1">
                <a:solidFill>
                  <a:srgbClr val="FFFFFF"/>
                </a:solidFill>
              </a:rPr>
              <a:t> lưu chuyển tiền tệ</a:t>
            </a:r>
            <a:endParaRPr lang="en-US" sz="4000" b="1">
              <a:solidFill>
                <a:srgbClr val="FFFFFF"/>
              </a:solidFill>
            </a:endParaRPr>
          </a:p>
        </p:txBody>
      </p:sp>
      <p:sp>
        <p:nvSpPr>
          <p:cNvPr id="4" name="Chỗ dành sẵn cho Chân trang 3">
            <a:extLst>
              <a:ext uri="{FF2B5EF4-FFF2-40B4-BE49-F238E27FC236}">
                <a16:creationId xmlns:a16="http://schemas.microsoft.com/office/drawing/2014/main" id="{D20438F7-7CD6-E2BE-CA69-830DB2363140}"/>
              </a:ext>
            </a:extLst>
          </p:cNvPr>
          <p:cNvSpPr>
            <a:spLocks noGrp="1"/>
          </p:cNvSpPr>
          <p:nvPr>
            <p:ph type="ftr" sz="quarter" idx="11"/>
          </p:nvPr>
        </p:nvSpPr>
        <p:spPr>
          <a:xfrm rot="5400000">
            <a:off x="-1828800" y="1984248"/>
            <a:ext cx="4114800" cy="365125"/>
          </a:xfrm>
        </p:spPr>
        <p:txBody>
          <a:bodyPr>
            <a:normAutofit/>
          </a:bodyPr>
          <a:lstStyle/>
          <a:p>
            <a:pPr algn="l">
              <a:spcAft>
                <a:spcPts val="600"/>
              </a:spcAft>
            </a:pPr>
            <a:r>
              <a:rPr lang="vi-VN" sz="1100">
                <a:solidFill>
                  <a:srgbClr val="FFFFFF"/>
                </a:solidFill>
              </a:rPr>
              <a:t>TS. Nguyễn Tuấn Anh - ĐH KTQD</a:t>
            </a:r>
          </a:p>
        </p:txBody>
      </p:sp>
      <p:sp>
        <p:nvSpPr>
          <p:cNvPr id="3" name="Chỗ dành sẵn cho Nội dung 2">
            <a:extLst>
              <a:ext uri="{FF2B5EF4-FFF2-40B4-BE49-F238E27FC236}">
                <a16:creationId xmlns:a16="http://schemas.microsoft.com/office/drawing/2014/main" id="{2D47A17E-A2DF-5295-EFBE-91E82F8A988E}"/>
              </a:ext>
            </a:extLst>
          </p:cNvPr>
          <p:cNvSpPr>
            <a:spLocks noGrp="1"/>
          </p:cNvSpPr>
          <p:nvPr>
            <p:ph idx="1"/>
          </p:nvPr>
        </p:nvSpPr>
        <p:spPr>
          <a:xfrm>
            <a:off x="4810259" y="649480"/>
            <a:ext cx="6555347" cy="5546047"/>
          </a:xfrm>
        </p:spPr>
        <p:txBody>
          <a:bodyPr anchor="ctr">
            <a:normAutofit/>
          </a:bodyPr>
          <a:lstStyle/>
          <a:p>
            <a:pPr lvl="0">
              <a:buFont typeface="Wingdings" panose="05000000000000000000" pitchFamily="2" charset="2"/>
              <a:buChar char="§"/>
            </a:pPr>
            <a:r>
              <a:rPr lang="en-US" sz="1700"/>
              <a:t>Báo cáo lưu chuyển tiền tệ phản ánh toàn bộ các dòng tiền thu – chi trong kỳ báo cáo.</a:t>
            </a:r>
          </a:p>
          <a:p>
            <a:pPr lvl="0">
              <a:buFont typeface="Wingdings" panose="05000000000000000000" pitchFamily="2" charset="2"/>
              <a:buChar char="§"/>
            </a:pPr>
            <a:r>
              <a:rPr lang="en-US" sz="1700"/>
              <a:t>Cho thấy doanh nghiệp tạo ra tiền từ đâu và đã sử dụng tiền vào hoạt động nào.</a:t>
            </a:r>
          </a:p>
          <a:p>
            <a:pPr marL="0" indent="0">
              <a:buNone/>
            </a:pPr>
            <a:r>
              <a:rPr lang="en-US" sz="1700"/>
              <a:t>📌 Phân loại các dòng tiền</a:t>
            </a:r>
          </a:p>
          <a:p>
            <a:pPr lvl="0">
              <a:buFont typeface="Wingdings" panose="05000000000000000000" pitchFamily="2" charset="2"/>
              <a:buChar char="§"/>
            </a:pPr>
            <a:r>
              <a:rPr lang="en-US" sz="1700"/>
              <a:t>Hoạt động kinh doanh</a:t>
            </a:r>
          </a:p>
          <a:p>
            <a:pPr lvl="1">
              <a:buFont typeface="Wingdings" panose="05000000000000000000" pitchFamily="2" charset="2"/>
              <a:buChar char="Ø"/>
            </a:pPr>
            <a:r>
              <a:rPr lang="en-US" sz="1700"/>
              <a:t>Liên quan: Thu, chi từ bán hàng, cung cấp dịch vụ, trả lương, nộp thuế…</a:t>
            </a:r>
          </a:p>
          <a:p>
            <a:pPr lvl="1">
              <a:buFont typeface="Wingdings" panose="05000000000000000000" pitchFamily="2" charset="2"/>
              <a:buChar char="Ø"/>
            </a:pPr>
            <a:r>
              <a:rPr lang="en-US" sz="1700"/>
              <a:t>Đặc điểm: Phản ánh khả năng tạo tiền từ hoạt động thường xuyên, cốt lõi.</a:t>
            </a:r>
          </a:p>
          <a:p>
            <a:pPr lvl="0">
              <a:buFont typeface="Wingdings" panose="05000000000000000000" pitchFamily="2" charset="2"/>
              <a:buChar char="§"/>
            </a:pPr>
            <a:r>
              <a:rPr lang="en-US" sz="1700"/>
              <a:t>Hoạt động đầu tư</a:t>
            </a:r>
          </a:p>
          <a:p>
            <a:pPr lvl="1">
              <a:buFont typeface="Wingdings" panose="05000000000000000000" pitchFamily="2" charset="2"/>
              <a:buChar char="Ø"/>
            </a:pPr>
            <a:r>
              <a:rPr lang="en-US" sz="1700"/>
              <a:t>Liên quan: Mua sắm, xây dựng, thanh lý tài sản cố định; góp vốn, thu hồi vốn đầu tư.</a:t>
            </a:r>
          </a:p>
          <a:p>
            <a:pPr lvl="1">
              <a:buFont typeface="Wingdings" panose="05000000000000000000" pitchFamily="2" charset="2"/>
              <a:buChar char="Ø"/>
            </a:pPr>
            <a:r>
              <a:rPr lang="en-US" sz="1700"/>
              <a:t>Đặc điểm: Thể hiện chiến lược phát triển và mở rộng dài hạn của doanh nghiệp.</a:t>
            </a:r>
          </a:p>
          <a:p>
            <a:pPr lvl="0">
              <a:buFont typeface="Wingdings" panose="05000000000000000000" pitchFamily="2" charset="2"/>
              <a:buChar char="§"/>
            </a:pPr>
            <a:r>
              <a:rPr lang="en-US" sz="1700"/>
              <a:t>Hoạt động tài chính</a:t>
            </a:r>
          </a:p>
          <a:p>
            <a:pPr lvl="1">
              <a:buFont typeface="Wingdings" panose="05000000000000000000" pitchFamily="2" charset="2"/>
              <a:buChar char="Ø"/>
            </a:pPr>
            <a:r>
              <a:rPr lang="en-US" sz="1700"/>
              <a:t>Liên quan: Vay vốn, phát hành cổ phiếu, trả nợ vay, trả cổ tức.</a:t>
            </a:r>
          </a:p>
          <a:p>
            <a:pPr lvl="1">
              <a:buFont typeface="Wingdings" panose="05000000000000000000" pitchFamily="2" charset="2"/>
              <a:buChar char="Ø"/>
            </a:pPr>
            <a:r>
              <a:rPr lang="en-US" sz="1700"/>
              <a:t>Đặc điểm: Phản ánh chính sách huy động và hoàn trả vốn của doanh nghiệp.</a:t>
            </a:r>
          </a:p>
        </p:txBody>
      </p:sp>
      <p:sp>
        <p:nvSpPr>
          <p:cNvPr id="5" name="Chỗ dành sẵn cho Số hiệu Bản chiếu 4">
            <a:extLst>
              <a:ext uri="{FF2B5EF4-FFF2-40B4-BE49-F238E27FC236}">
                <a16:creationId xmlns:a16="http://schemas.microsoft.com/office/drawing/2014/main" id="{2CC002FA-E4B8-33A3-302B-3A115AD68740}"/>
              </a:ext>
            </a:extLst>
          </p:cNvPr>
          <p:cNvSpPr>
            <a:spLocks noGrp="1"/>
          </p:cNvSpPr>
          <p:nvPr>
            <p:ph type="sldNum" sz="quarter" idx="12"/>
          </p:nvPr>
        </p:nvSpPr>
        <p:spPr>
          <a:xfrm>
            <a:off x="11704320" y="6455664"/>
            <a:ext cx="448056" cy="365125"/>
          </a:xfrm>
        </p:spPr>
        <p:txBody>
          <a:bodyPr>
            <a:normAutofit/>
          </a:bodyPr>
          <a:lstStyle/>
          <a:p>
            <a:pPr>
              <a:spcAft>
                <a:spcPts val="600"/>
              </a:spcAft>
            </a:pPr>
            <a:fld id="{C1511C3C-B706-4A5C-8A5A-E74C99A89F93}" type="slidenum">
              <a:rPr lang="en-US" sz="1100">
                <a:solidFill>
                  <a:schemeClr val="tx1">
                    <a:lumMod val="50000"/>
                    <a:lumOff val="50000"/>
                  </a:schemeClr>
                </a:solidFill>
              </a:rPr>
              <a:pPr>
                <a:spcAft>
                  <a:spcPts val="600"/>
                </a:spcAft>
              </a:pPr>
              <a:t>17</a:t>
            </a:fld>
            <a:endParaRPr lang="en-US" sz="1100">
              <a:solidFill>
                <a:schemeClr val="tx1">
                  <a:lumMod val="50000"/>
                  <a:lumOff val="50000"/>
                </a:schemeClr>
              </a:solidFill>
            </a:endParaRPr>
          </a:p>
        </p:txBody>
      </p:sp>
    </p:spTree>
    <p:extLst>
      <p:ext uri="{BB962C8B-B14F-4D97-AF65-F5344CB8AC3E}">
        <p14:creationId xmlns:p14="http://schemas.microsoft.com/office/powerpoint/2010/main" val="137722399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2" name="Rectangle 11">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Freeform: Shape 19">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2" name="Rectangle 21">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êu đề 1">
            <a:extLst>
              <a:ext uri="{FF2B5EF4-FFF2-40B4-BE49-F238E27FC236}">
                <a16:creationId xmlns:a16="http://schemas.microsoft.com/office/drawing/2014/main" id="{04472D28-6F7A-2FC0-950D-F2E3B77AF624}"/>
              </a:ext>
            </a:extLst>
          </p:cNvPr>
          <p:cNvSpPr>
            <a:spLocks noGrp="1"/>
          </p:cNvSpPr>
          <p:nvPr>
            <p:ph type="title"/>
          </p:nvPr>
        </p:nvSpPr>
        <p:spPr>
          <a:xfrm>
            <a:off x="466722" y="586855"/>
            <a:ext cx="3201366" cy="3387497"/>
          </a:xfrm>
        </p:spPr>
        <p:txBody>
          <a:bodyPr anchor="b">
            <a:normAutofit/>
          </a:bodyPr>
          <a:lstStyle/>
          <a:p>
            <a:pPr algn="r"/>
            <a:r>
              <a:rPr lang="en-US" sz="4000" b="1">
                <a:solidFill>
                  <a:srgbClr val="FFFFFF"/>
                </a:solidFill>
              </a:rPr>
              <a:t>Báo cáo Lưu chuyển tiền tệ  trực tiếp và gián tiếp</a:t>
            </a:r>
          </a:p>
        </p:txBody>
      </p:sp>
      <p:sp>
        <p:nvSpPr>
          <p:cNvPr id="4" name="Chỗ dành sẵn cho Chân trang 3">
            <a:extLst>
              <a:ext uri="{FF2B5EF4-FFF2-40B4-BE49-F238E27FC236}">
                <a16:creationId xmlns:a16="http://schemas.microsoft.com/office/drawing/2014/main" id="{2E9E8A68-A9D4-EDCC-59A2-0DA6F4E96566}"/>
              </a:ext>
            </a:extLst>
          </p:cNvPr>
          <p:cNvSpPr>
            <a:spLocks noGrp="1"/>
          </p:cNvSpPr>
          <p:nvPr>
            <p:ph type="ftr" sz="quarter" idx="11"/>
          </p:nvPr>
        </p:nvSpPr>
        <p:spPr>
          <a:xfrm rot="5400000">
            <a:off x="-1828800" y="1984248"/>
            <a:ext cx="4114800" cy="365125"/>
          </a:xfrm>
        </p:spPr>
        <p:txBody>
          <a:bodyPr>
            <a:normAutofit/>
          </a:bodyPr>
          <a:lstStyle/>
          <a:p>
            <a:pPr algn="l">
              <a:spcAft>
                <a:spcPts val="600"/>
              </a:spcAft>
            </a:pPr>
            <a:r>
              <a:rPr lang="vi-VN" sz="1100">
                <a:solidFill>
                  <a:srgbClr val="FFFFFF"/>
                </a:solidFill>
              </a:rPr>
              <a:t>TS. Nguyễn Tuấn Anh - ĐH KTQD</a:t>
            </a:r>
          </a:p>
        </p:txBody>
      </p:sp>
      <p:sp>
        <p:nvSpPr>
          <p:cNvPr id="3" name="Chỗ dành sẵn cho Nội dung 2">
            <a:extLst>
              <a:ext uri="{FF2B5EF4-FFF2-40B4-BE49-F238E27FC236}">
                <a16:creationId xmlns:a16="http://schemas.microsoft.com/office/drawing/2014/main" id="{E24EF796-2E11-C3D1-5E58-AAD3141A81E3}"/>
              </a:ext>
            </a:extLst>
          </p:cNvPr>
          <p:cNvSpPr>
            <a:spLocks noGrp="1"/>
          </p:cNvSpPr>
          <p:nvPr>
            <p:ph idx="1"/>
          </p:nvPr>
        </p:nvSpPr>
        <p:spPr>
          <a:xfrm>
            <a:off x="4810259" y="649480"/>
            <a:ext cx="6915019" cy="5546047"/>
          </a:xfrm>
        </p:spPr>
        <p:txBody>
          <a:bodyPr anchor="ctr">
            <a:normAutofit/>
          </a:bodyPr>
          <a:lstStyle/>
          <a:p>
            <a:pPr marL="0" indent="0">
              <a:buNone/>
            </a:pPr>
            <a:r>
              <a:rPr lang="en-US" sz="1900"/>
              <a:t>📌 1. Phương pháp trực tiếp</a:t>
            </a:r>
          </a:p>
          <a:p>
            <a:pPr marL="0" lvl="0" indent="0">
              <a:buNone/>
            </a:pPr>
            <a:r>
              <a:rPr lang="en-US" sz="1900"/>
              <a:t>Cách lập: Trình bày trực tiếp các khoản thu tiền và chi tiền trong kỳ (thu từ bán hàng, chi trả cho NCC, chi trả lương, nộp thuế...).</a:t>
            </a:r>
          </a:p>
          <a:p>
            <a:pPr marL="0" lvl="0" indent="0">
              <a:buNone/>
            </a:pPr>
            <a:r>
              <a:rPr lang="en-US" sz="1900"/>
              <a:t>Đặc điểm:</a:t>
            </a:r>
          </a:p>
          <a:p>
            <a:pPr lvl="1">
              <a:buFont typeface="Wingdings" panose="05000000000000000000" pitchFamily="2" charset="2"/>
              <a:buChar char="Ø"/>
            </a:pPr>
            <a:r>
              <a:rPr lang="en-US" sz="1900"/>
              <a:t>Dễ hiểu, trực quan.</a:t>
            </a:r>
          </a:p>
          <a:p>
            <a:pPr lvl="1">
              <a:buFont typeface="Wingdings" panose="05000000000000000000" pitchFamily="2" charset="2"/>
              <a:buChar char="Ø"/>
            </a:pPr>
            <a:r>
              <a:rPr lang="en-US" sz="1900"/>
              <a:t>Cho thấy rõ nguồn thu và khoản chi.</a:t>
            </a:r>
          </a:p>
          <a:p>
            <a:pPr lvl="1">
              <a:buFont typeface="Wingdings" panose="05000000000000000000" pitchFamily="2" charset="2"/>
              <a:buChar char="Ø"/>
            </a:pPr>
            <a:r>
              <a:rPr lang="en-US" sz="1900"/>
              <a:t>Nhưng khó thu thập số liệu chi tiết từ hệ thống kế toán.</a:t>
            </a:r>
          </a:p>
          <a:p>
            <a:pPr marL="0" indent="0">
              <a:buNone/>
            </a:pPr>
            <a:r>
              <a:rPr lang="en-US" sz="1900"/>
              <a:t>📌 2. Phương pháp gián tiếp</a:t>
            </a:r>
          </a:p>
          <a:p>
            <a:pPr marL="0" lvl="0" indent="0">
              <a:buNone/>
            </a:pPr>
            <a:r>
              <a:rPr lang="en-US" sz="1900"/>
              <a:t>Cách lập: Xuất phát từ lợi nhuận kế toán trước thuế, sau đó điều chỉnh các khoản: khấu hao, dự phòng, lãi/lỗ chưa thực hiện, biến động vốn lưu động…</a:t>
            </a:r>
          </a:p>
          <a:p>
            <a:pPr marL="0" lvl="0" indent="0">
              <a:buNone/>
            </a:pPr>
            <a:r>
              <a:rPr lang="en-US" sz="1900"/>
              <a:t>Đặc điểm:</a:t>
            </a:r>
          </a:p>
          <a:p>
            <a:pPr lvl="1">
              <a:buFont typeface="Wingdings" panose="05000000000000000000" pitchFamily="2" charset="2"/>
              <a:buChar char="Ø"/>
            </a:pPr>
            <a:r>
              <a:rPr lang="en-US" sz="1900"/>
              <a:t>Phản ánh mối quan hệ giữa lợi nhuận kế toán và dòng tiền.</a:t>
            </a:r>
          </a:p>
          <a:p>
            <a:pPr lvl="1">
              <a:buFont typeface="Wingdings" panose="05000000000000000000" pitchFamily="2" charset="2"/>
              <a:buChar char="Ø"/>
            </a:pPr>
            <a:r>
              <a:rPr lang="en-US" sz="1900"/>
              <a:t>Ít chi tiết về các khoản thu chi cụ thể.</a:t>
            </a:r>
          </a:p>
          <a:p>
            <a:pPr lvl="1">
              <a:buFont typeface="Wingdings" panose="05000000000000000000" pitchFamily="2" charset="2"/>
              <a:buChar char="Ø"/>
            </a:pPr>
            <a:r>
              <a:rPr lang="en-US" sz="1900"/>
              <a:t>Dễ lập hơn, thường được sử dụng phổ biến.</a:t>
            </a:r>
          </a:p>
        </p:txBody>
      </p:sp>
      <p:sp>
        <p:nvSpPr>
          <p:cNvPr id="5" name="Chỗ dành sẵn cho Số hiệu Bản chiếu 4">
            <a:extLst>
              <a:ext uri="{FF2B5EF4-FFF2-40B4-BE49-F238E27FC236}">
                <a16:creationId xmlns:a16="http://schemas.microsoft.com/office/drawing/2014/main" id="{BF00F443-7626-7DA4-3832-06319133E150}"/>
              </a:ext>
            </a:extLst>
          </p:cNvPr>
          <p:cNvSpPr>
            <a:spLocks noGrp="1"/>
          </p:cNvSpPr>
          <p:nvPr>
            <p:ph type="sldNum" sz="quarter" idx="12"/>
          </p:nvPr>
        </p:nvSpPr>
        <p:spPr>
          <a:xfrm>
            <a:off x="11704320" y="6455664"/>
            <a:ext cx="448056" cy="365125"/>
          </a:xfrm>
        </p:spPr>
        <p:txBody>
          <a:bodyPr>
            <a:normAutofit/>
          </a:bodyPr>
          <a:lstStyle/>
          <a:p>
            <a:pPr>
              <a:spcAft>
                <a:spcPts val="600"/>
              </a:spcAft>
            </a:pPr>
            <a:fld id="{C1511C3C-B706-4A5C-8A5A-E74C99A89F93}" type="slidenum">
              <a:rPr lang="en-US" sz="1100">
                <a:solidFill>
                  <a:schemeClr val="tx1">
                    <a:lumMod val="50000"/>
                    <a:lumOff val="50000"/>
                  </a:schemeClr>
                </a:solidFill>
              </a:rPr>
              <a:pPr>
                <a:spcAft>
                  <a:spcPts val="600"/>
                </a:spcAft>
              </a:pPr>
              <a:t>18</a:t>
            </a:fld>
            <a:endParaRPr lang="en-US" sz="1100">
              <a:solidFill>
                <a:schemeClr val="tx1">
                  <a:lumMod val="50000"/>
                  <a:lumOff val="50000"/>
                </a:schemeClr>
              </a:solidFill>
            </a:endParaRPr>
          </a:p>
        </p:txBody>
      </p:sp>
    </p:spTree>
    <p:extLst>
      <p:ext uri="{BB962C8B-B14F-4D97-AF65-F5344CB8AC3E}">
        <p14:creationId xmlns:p14="http://schemas.microsoft.com/office/powerpoint/2010/main" val="387632970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3" name="Rectangle 32">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Freeform: Shape 34">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êu đề 1">
            <a:extLst>
              <a:ext uri="{FF2B5EF4-FFF2-40B4-BE49-F238E27FC236}">
                <a16:creationId xmlns:a16="http://schemas.microsoft.com/office/drawing/2014/main" id="{EC43707C-06CB-26BC-4B39-8CAEA540D935}"/>
              </a:ext>
            </a:extLst>
          </p:cNvPr>
          <p:cNvSpPr>
            <a:spLocks noGrp="1"/>
          </p:cNvSpPr>
          <p:nvPr>
            <p:ph type="title"/>
          </p:nvPr>
        </p:nvSpPr>
        <p:spPr>
          <a:xfrm>
            <a:off x="686834" y="1153572"/>
            <a:ext cx="3200400" cy="4461163"/>
          </a:xfrm>
        </p:spPr>
        <p:txBody>
          <a:bodyPr>
            <a:normAutofit/>
          </a:bodyPr>
          <a:lstStyle/>
          <a:p>
            <a:r>
              <a:rPr lang="vi-VN" altLang="en-US" b="1">
                <a:solidFill>
                  <a:srgbClr val="FFFFFF"/>
                </a:solidFill>
              </a:rPr>
              <a:t>Một số loại thuế chủ yếu đối với doanh nghiệp</a:t>
            </a:r>
            <a:endParaRPr lang="en-US" b="1">
              <a:solidFill>
                <a:srgbClr val="FFFFFF"/>
              </a:solidFill>
            </a:endParaRPr>
          </a:p>
        </p:txBody>
      </p:sp>
      <p:sp>
        <p:nvSpPr>
          <p:cNvPr id="37" name="Arc 36">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6" name="Rectangle 1">
            <a:extLst>
              <a:ext uri="{FF2B5EF4-FFF2-40B4-BE49-F238E27FC236}">
                <a16:creationId xmlns:a16="http://schemas.microsoft.com/office/drawing/2014/main" id="{3EC4F394-D3B8-855D-7A98-1FC451963B18}"/>
              </a:ext>
            </a:extLst>
          </p:cNvPr>
          <p:cNvSpPr>
            <a:spLocks noGrp="1" noChangeArrowheads="1"/>
          </p:cNvSpPr>
          <p:nvPr>
            <p:ph idx="1"/>
          </p:nvPr>
        </p:nvSpPr>
        <p:spPr bwMode="auto">
          <a:xfrm>
            <a:off x="4447308" y="591344"/>
            <a:ext cx="6906491" cy="5585619"/>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anchor="ctr" anchorCtr="0" compatLnSpc="1">
            <a:prstTxWarp prst="textNoShape">
              <a:avLst/>
            </a:prstTxWarp>
            <a:normAutofit/>
          </a:bodyPr>
          <a:lstStyle/>
          <a:p>
            <a:pPr marL="0" marR="0" lvl="0" indent="0" defTabSz="914400" rtl="0" eaLnBrk="0" fontAlgn="base" latinLnBrk="0" hangingPunct="0">
              <a:lnSpc>
                <a:spcPct val="150000"/>
              </a:lnSpc>
              <a:spcBef>
                <a:spcPct val="0"/>
              </a:spcBef>
              <a:spcAft>
                <a:spcPts val="600"/>
              </a:spcAft>
              <a:buClrTx/>
              <a:buSzTx/>
              <a:buFontTx/>
              <a:buChar char="•"/>
              <a:tabLst/>
            </a:pPr>
            <a:r>
              <a:rPr kumimoji="0" lang="en-US" altLang="en-US" i="0" u="none" strike="noStrike" cap="none" normalizeH="0" baseline="0">
                <a:ln>
                  <a:noFill/>
                </a:ln>
                <a:effectLst/>
                <a:latin typeface="Arial" panose="020B0604020202020204" pitchFamily="34" charset="0"/>
              </a:rPr>
              <a:t>Thuế giá trị gia t</a:t>
            </a:r>
            <a:r>
              <a:rPr lang="en-US" altLang="en-US">
                <a:latin typeface="Arial" panose="020B0604020202020204" pitchFamily="34" charset="0"/>
              </a:rPr>
              <a:t>ă</a:t>
            </a:r>
            <a:r>
              <a:rPr kumimoji="0" lang="en-US" altLang="en-US" i="0" u="none" strike="noStrike" cap="none" normalizeH="0" baseline="0">
                <a:ln>
                  <a:noFill/>
                </a:ln>
                <a:effectLst/>
                <a:latin typeface="Arial" panose="020B0604020202020204" pitchFamily="34" charset="0"/>
              </a:rPr>
              <a:t>ng</a:t>
            </a:r>
            <a:r>
              <a:rPr lang="en-US" altLang="en-US">
                <a:latin typeface="Arial" panose="020B0604020202020204" pitchFamily="34" charset="0"/>
              </a:rPr>
              <a:t>.</a:t>
            </a:r>
            <a:endParaRPr kumimoji="0" lang="en-US" altLang="en-US" i="0" u="none" strike="noStrike" cap="none" normalizeH="0" baseline="0">
              <a:ln>
                <a:noFill/>
              </a:ln>
              <a:effectLst/>
              <a:latin typeface="Arial" panose="020B0604020202020204" pitchFamily="34" charset="0"/>
            </a:endParaRPr>
          </a:p>
          <a:p>
            <a:pPr marL="0" marR="0" lvl="0" indent="0" defTabSz="914400" rtl="0" eaLnBrk="0" fontAlgn="base" latinLnBrk="0" hangingPunct="0">
              <a:lnSpc>
                <a:spcPct val="150000"/>
              </a:lnSpc>
              <a:spcBef>
                <a:spcPct val="0"/>
              </a:spcBef>
              <a:spcAft>
                <a:spcPts val="600"/>
              </a:spcAft>
              <a:buClrTx/>
              <a:buSzTx/>
              <a:buFontTx/>
              <a:buChar char="•"/>
              <a:tabLst/>
            </a:pPr>
            <a:r>
              <a:rPr kumimoji="0" lang="en-US" altLang="en-US" i="0" u="none" strike="noStrike" cap="none" normalizeH="0" baseline="0">
                <a:ln>
                  <a:noFill/>
                </a:ln>
                <a:effectLst/>
                <a:latin typeface="Arial" panose="020B0604020202020204" pitchFamily="34" charset="0"/>
              </a:rPr>
              <a:t>Thuế tiêu thụ đặc biệt.</a:t>
            </a:r>
          </a:p>
          <a:p>
            <a:pPr marL="0" marR="0" lvl="0" indent="0" defTabSz="914400" rtl="0" eaLnBrk="0" fontAlgn="base" latinLnBrk="0" hangingPunct="0">
              <a:lnSpc>
                <a:spcPct val="150000"/>
              </a:lnSpc>
              <a:spcBef>
                <a:spcPct val="0"/>
              </a:spcBef>
              <a:spcAft>
                <a:spcPts val="600"/>
              </a:spcAft>
              <a:buClrTx/>
              <a:buSzTx/>
              <a:buFontTx/>
              <a:buChar char="•"/>
              <a:tabLst/>
            </a:pPr>
            <a:r>
              <a:rPr lang="en-US" altLang="en-US">
                <a:latin typeface="Arial" panose="020B0604020202020204" pitchFamily="34" charset="0"/>
              </a:rPr>
              <a:t>Thuế thu nhập doanh nghiệp.</a:t>
            </a:r>
            <a:endParaRPr kumimoji="0" lang="en-US" altLang="en-US" i="0" u="none" strike="noStrike" cap="none" normalizeH="0" baseline="0">
              <a:ln>
                <a:noFill/>
              </a:ln>
              <a:effectLst/>
              <a:latin typeface="Arial" panose="020B0604020202020204" pitchFamily="34" charset="0"/>
            </a:endParaRPr>
          </a:p>
          <a:p>
            <a:pPr marL="0" marR="0" lvl="0" indent="0" defTabSz="914400" rtl="0" eaLnBrk="0" fontAlgn="base" latinLnBrk="0" hangingPunct="0">
              <a:lnSpc>
                <a:spcPct val="150000"/>
              </a:lnSpc>
              <a:spcBef>
                <a:spcPct val="0"/>
              </a:spcBef>
              <a:spcAft>
                <a:spcPts val="600"/>
              </a:spcAft>
              <a:buClrTx/>
              <a:buSzTx/>
              <a:buFontTx/>
              <a:buChar char="•"/>
              <a:tabLst/>
            </a:pPr>
            <a:r>
              <a:rPr kumimoji="0" lang="en-US" altLang="en-US" i="0" u="none" strike="noStrike" cap="none" normalizeH="0" baseline="0">
                <a:ln>
                  <a:noFill/>
                </a:ln>
                <a:effectLst/>
                <a:latin typeface="Arial" panose="020B0604020202020204" pitchFamily="34" charset="0"/>
              </a:rPr>
              <a:t>Một số loại thuế khác: Thuế xuất nhập khẩu, thuế tài nguyên, thuế bảo vệ môi trường,…</a:t>
            </a:r>
          </a:p>
        </p:txBody>
      </p:sp>
      <p:sp>
        <p:nvSpPr>
          <p:cNvPr id="4" name="Chỗ dành sẵn cho Chân trang 3">
            <a:extLst>
              <a:ext uri="{FF2B5EF4-FFF2-40B4-BE49-F238E27FC236}">
                <a16:creationId xmlns:a16="http://schemas.microsoft.com/office/drawing/2014/main" id="{5BB69D30-0D3E-A995-7B06-161BE1A73408}"/>
              </a:ext>
            </a:extLst>
          </p:cNvPr>
          <p:cNvSpPr>
            <a:spLocks noGrp="1"/>
          </p:cNvSpPr>
          <p:nvPr>
            <p:ph type="ftr" sz="quarter" idx="11"/>
          </p:nvPr>
        </p:nvSpPr>
        <p:spPr>
          <a:xfrm>
            <a:off x="4038600" y="6356350"/>
            <a:ext cx="5251174" cy="365125"/>
          </a:xfrm>
        </p:spPr>
        <p:txBody>
          <a:bodyPr>
            <a:normAutofit/>
          </a:bodyPr>
          <a:lstStyle/>
          <a:p>
            <a:pPr>
              <a:spcAft>
                <a:spcPts val="600"/>
              </a:spcAft>
            </a:pPr>
            <a:r>
              <a:rPr lang="vi-VN"/>
              <a:t>TS. Nguyễn Tuấn Anh - ĐH KTQD</a:t>
            </a:r>
          </a:p>
        </p:txBody>
      </p:sp>
      <p:sp>
        <p:nvSpPr>
          <p:cNvPr id="5" name="Chỗ dành sẵn cho Số hiệu Bản chiếu 4">
            <a:extLst>
              <a:ext uri="{FF2B5EF4-FFF2-40B4-BE49-F238E27FC236}">
                <a16:creationId xmlns:a16="http://schemas.microsoft.com/office/drawing/2014/main" id="{56D3A1AB-2E2C-B50D-0590-93A6B0744401}"/>
              </a:ext>
            </a:extLst>
          </p:cNvPr>
          <p:cNvSpPr>
            <a:spLocks noGrp="1"/>
          </p:cNvSpPr>
          <p:nvPr>
            <p:ph type="sldNum" sz="quarter" idx="12"/>
          </p:nvPr>
        </p:nvSpPr>
        <p:spPr>
          <a:xfrm>
            <a:off x="9541564" y="6356350"/>
            <a:ext cx="1812235" cy="365125"/>
          </a:xfrm>
        </p:spPr>
        <p:txBody>
          <a:bodyPr>
            <a:normAutofit/>
          </a:bodyPr>
          <a:lstStyle/>
          <a:p>
            <a:pPr>
              <a:spcAft>
                <a:spcPts val="600"/>
              </a:spcAft>
            </a:pPr>
            <a:fld id="{C1511C3C-B706-4A5C-8A5A-E74C99A89F93}" type="slidenum">
              <a:rPr lang="en-US"/>
              <a:pPr>
                <a:spcAft>
                  <a:spcPts val="600"/>
                </a:spcAft>
              </a:pPr>
              <a:t>19</a:t>
            </a:fld>
            <a:endParaRPr lang="en-US"/>
          </a:p>
        </p:txBody>
      </p:sp>
    </p:spTree>
    <p:extLst>
      <p:ext uri="{BB962C8B-B14F-4D97-AF65-F5344CB8AC3E}">
        <p14:creationId xmlns:p14="http://schemas.microsoft.com/office/powerpoint/2010/main" val="359543434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a:extLst>
              <a:ext uri="{FF2B5EF4-FFF2-40B4-BE49-F238E27FC236}">
                <a16:creationId xmlns:a16="http://schemas.microsoft.com/office/drawing/2014/main" id="{226B856B-AC0F-7A17-6A0C-0EACCAB55DEC}"/>
              </a:ext>
            </a:extLst>
          </p:cNvPr>
          <p:cNvSpPr>
            <a:spLocks noGrp="1"/>
          </p:cNvSpPr>
          <p:nvPr>
            <p:ph type="title"/>
          </p:nvPr>
        </p:nvSpPr>
        <p:spPr/>
        <p:txBody>
          <a:bodyPr>
            <a:normAutofit/>
          </a:bodyPr>
          <a:lstStyle/>
          <a:p>
            <a:pPr eaLnBrk="1" hangingPunct="1"/>
            <a:r>
              <a:rPr lang="en-US" altLang="en-US" sz="4000" b="1" dirty="0" err="1"/>
              <a:t>THUẾ</a:t>
            </a:r>
            <a:r>
              <a:rPr lang="en-US" altLang="en-US" sz="4000" b="1" dirty="0"/>
              <a:t> GIÁ TRỊ GIA TĂNG</a:t>
            </a:r>
          </a:p>
        </p:txBody>
      </p:sp>
      <p:graphicFrame>
        <p:nvGraphicFramePr>
          <p:cNvPr id="25605" name="Rectangle 3">
            <a:extLst>
              <a:ext uri="{FF2B5EF4-FFF2-40B4-BE49-F238E27FC236}">
                <a16:creationId xmlns:a16="http://schemas.microsoft.com/office/drawing/2014/main" id="{629774F0-4527-4623-45F4-4E54785F7241}"/>
              </a:ext>
            </a:extLst>
          </p:cNvPr>
          <p:cNvGraphicFramePr>
            <a:graphicFrameLocks noGrp="1"/>
          </p:cNvGraphicFramePr>
          <p:nvPr>
            <p:ph idx="1"/>
          </p:nvPr>
        </p:nvGraphicFramePr>
        <p:xfrm>
          <a:off x="721217" y="1470025"/>
          <a:ext cx="10882647" cy="48323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4580" name="Slide Number Placeholder 3">
            <a:extLst>
              <a:ext uri="{FF2B5EF4-FFF2-40B4-BE49-F238E27FC236}">
                <a16:creationId xmlns:a16="http://schemas.microsoft.com/office/drawing/2014/main" id="{47368566-70FA-2516-C639-E49400D83097}"/>
              </a:ext>
            </a:extLst>
          </p:cNvPr>
          <p:cNvSpPr>
            <a:spLocks noGrp="1"/>
          </p:cNvSpPr>
          <p:nvPr>
            <p:ph type="sldNum" sz="quarter" idx="10"/>
          </p:nvPr>
        </p:nvSpPr>
        <p:spPr/>
        <p:txBody>
          <a:bodyPr/>
          <a:lstStyle>
            <a:lvl1pPr eaLnBrk="0" hangingPunct="0">
              <a:defRPr sz="1200">
                <a:solidFill>
                  <a:schemeClr val="tx1"/>
                </a:solidFill>
                <a:latin typeface="Arial" panose="020B0604020202020204" pitchFamily="34" charset="0"/>
                <a:cs typeface="Arial" panose="020B0604020202020204" pitchFamily="34" charset="0"/>
              </a:defRPr>
            </a:lvl1pPr>
            <a:lvl2pPr marL="742950" indent="-285750" eaLnBrk="0" hangingPunct="0">
              <a:defRPr sz="1200">
                <a:solidFill>
                  <a:schemeClr val="tx1"/>
                </a:solidFill>
                <a:latin typeface="Arial" panose="020B0604020202020204" pitchFamily="34" charset="0"/>
                <a:cs typeface="Arial" panose="020B0604020202020204" pitchFamily="34" charset="0"/>
              </a:defRPr>
            </a:lvl2pPr>
            <a:lvl3pPr marL="1143000" indent="-228600" eaLnBrk="0" hangingPunct="0">
              <a:defRPr sz="1200">
                <a:solidFill>
                  <a:schemeClr val="tx1"/>
                </a:solidFill>
                <a:latin typeface="Arial" panose="020B0604020202020204" pitchFamily="34" charset="0"/>
                <a:cs typeface="Arial" panose="020B0604020202020204" pitchFamily="34" charset="0"/>
              </a:defRPr>
            </a:lvl3pPr>
            <a:lvl4pPr marL="1600200" indent="-228600" eaLnBrk="0" hangingPunct="0">
              <a:defRPr sz="1200">
                <a:solidFill>
                  <a:schemeClr val="tx1"/>
                </a:solidFill>
                <a:latin typeface="Arial" panose="020B0604020202020204" pitchFamily="34" charset="0"/>
                <a:cs typeface="Arial" panose="020B0604020202020204" pitchFamily="34" charset="0"/>
              </a:defRPr>
            </a:lvl4pPr>
            <a:lvl5pPr marL="2057400" indent="-228600" eaLnBrk="0" hangingPunct="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fld id="{056C36FE-96A0-4964-8814-136018192B63}" type="slidenum">
              <a:rPr lang="en-US" altLang="en-US" sz="1400">
                <a:solidFill>
                  <a:srgbClr val="FFFFFF"/>
                </a:solidFill>
                <a:latin typeface="Times New Roman" panose="02020603050405020304" pitchFamily="18" charset="0"/>
              </a:rPr>
              <a:pPr eaLnBrk="1" hangingPunct="1"/>
              <a:t>20</a:t>
            </a:fld>
            <a:endParaRPr lang="en-US" altLang="en-US" sz="1400">
              <a:solidFill>
                <a:srgbClr val="FFFFFF"/>
              </a:solidFill>
              <a:latin typeface="Times New Roman" panose="02020603050405020304" pitchFamily="18" charset="0"/>
            </a:endParaRPr>
          </a:p>
        </p:txBody>
      </p:sp>
      <p:sp>
        <p:nvSpPr>
          <p:cNvPr id="7" name="Rectangle 4">
            <a:extLst>
              <a:ext uri="{FF2B5EF4-FFF2-40B4-BE49-F238E27FC236}">
                <a16:creationId xmlns:a16="http://schemas.microsoft.com/office/drawing/2014/main" id="{245ED439-5CE7-5252-62A9-ED659155F459}"/>
              </a:ext>
            </a:extLst>
          </p:cNvPr>
          <p:cNvSpPr>
            <a:spLocks noChangeArrowheads="1"/>
          </p:cNvSpPr>
          <p:nvPr/>
        </p:nvSpPr>
        <p:spPr bwMode="auto">
          <a:xfrm>
            <a:off x="2362200" y="3276600"/>
            <a:ext cx="77724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sz="1200">
                <a:solidFill>
                  <a:schemeClr val="tx1"/>
                </a:solidFill>
                <a:latin typeface="Arial" panose="020B0604020202020204" pitchFamily="34" charset="0"/>
                <a:cs typeface="Arial" panose="020B0604020202020204" pitchFamily="34" charset="0"/>
              </a:defRPr>
            </a:lvl1pPr>
            <a:lvl2pPr marL="742950" indent="-285750" eaLnBrk="0" hangingPunct="0">
              <a:defRPr sz="1200">
                <a:solidFill>
                  <a:schemeClr val="tx1"/>
                </a:solidFill>
                <a:latin typeface="Arial" panose="020B0604020202020204" pitchFamily="34" charset="0"/>
                <a:cs typeface="Arial" panose="020B0604020202020204" pitchFamily="34" charset="0"/>
              </a:defRPr>
            </a:lvl2pPr>
            <a:lvl3pPr marL="1143000" indent="-228600" eaLnBrk="0" hangingPunct="0">
              <a:defRPr sz="1200">
                <a:solidFill>
                  <a:schemeClr val="tx1"/>
                </a:solidFill>
                <a:latin typeface="Arial" panose="020B0604020202020204" pitchFamily="34" charset="0"/>
                <a:cs typeface="Arial" panose="020B0604020202020204" pitchFamily="34" charset="0"/>
              </a:defRPr>
            </a:lvl3pPr>
            <a:lvl4pPr marL="1600200" indent="-228600" eaLnBrk="0" hangingPunct="0">
              <a:defRPr sz="1200">
                <a:solidFill>
                  <a:schemeClr val="tx1"/>
                </a:solidFill>
                <a:latin typeface="Arial" panose="020B0604020202020204" pitchFamily="34" charset="0"/>
                <a:cs typeface="Arial" panose="020B0604020202020204" pitchFamily="34" charset="0"/>
              </a:defRPr>
            </a:lvl4pPr>
            <a:lvl5pPr marL="2057400" indent="-228600" eaLnBrk="0" hangingPunct="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spcBef>
                <a:spcPct val="20000"/>
              </a:spcBef>
            </a:pPr>
            <a:endParaRPr lang="en-US" altLang="en-US" sz="3200">
              <a:solidFill>
                <a:srgbClr val="006866"/>
              </a:solidFill>
              <a:latin typeface=".VnArial" pitchFamily="34" charset="0"/>
              <a:sym typeface="Symbol" panose="05050102010706020507" pitchFamily="18" charset="2"/>
            </a:endParaRPr>
          </a:p>
          <a:p>
            <a:pPr eaLnBrk="1" hangingPunct="1">
              <a:spcBef>
                <a:spcPct val="20000"/>
              </a:spcBef>
            </a:pPr>
            <a:endParaRPr lang="en-US" altLang="en-US" sz="3200">
              <a:solidFill>
                <a:srgbClr val="006866"/>
              </a:solidFill>
              <a:latin typeface=".VnArial" pitchFamily="34" charset="0"/>
              <a:sym typeface="Symbol" panose="05050102010706020507" pitchFamily="18" charset="2"/>
            </a:endParaRPr>
          </a:p>
          <a:p>
            <a:pPr eaLnBrk="1" hangingPunct="1">
              <a:spcBef>
                <a:spcPct val="20000"/>
              </a:spcBef>
            </a:pPr>
            <a:endParaRPr lang="en-US" altLang="en-US" sz="3200" baseline="30000">
              <a:solidFill>
                <a:srgbClr val="006866"/>
              </a:solidFill>
              <a:latin typeface=".VnArial" pitchFamily="34" charset="0"/>
              <a:sym typeface="Symbol" panose="05050102010706020507" pitchFamily="18" charset="2"/>
            </a:endParaRPr>
          </a:p>
        </p:txBody>
      </p:sp>
      <p:sp>
        <p:nvSpPr>
          <p:cNvPr id="2" name="Chỗ dành sẵn cho Chân trang 1">
            <a:extLst>
              <a:ext uri="{FF2B5EF4-FFF2-40B4-BE49-F238E27FC236}">
                <a16:creationId xmlns:a16="http://schemas.microsoft.com/office/drawing/2014/main" id="{A4660F8F-010A-7AB5-E956-B621E6AB1E24}"/>
              </a:ext>
            </a:extLst>
          </p:cNvPr>
          <p:cNvSpPr>
            <a:spLocks noGrp="1"/>
          </p:cNvSpPr>
          <p:nvPr>
            <p:ph type="ftr" sz="quarter" idx="11"/>
          </p:nvPr>
        </p:nvSpPr>
        <p:spPr/>
        <p:txBody>
          <a:bodyPr/>
          <a:lstStyle/>
          <a:p>
            <a:r>
              <a:rPr lang="en-US"/>
              <a:t>TS. Nguyễn Tuấn Anh - ĐH KTQD</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nodePh="1">
                                  <p:stCondLst>
                                    <p:cond delay="0"/>
                                  </p:stCondLst>
                                  <p:endCondLst>
                                    <p:cond evt="begin" delay="0">
                                      <p:tn val="5"/>
                                    </p:cond>
                                  </p:end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utoUpdateAnimBg="0"/>
    </p:bld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Shape 11">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êu đề 1">
            <a:extLst>
              <a:ext uri="{FF2B5EF4-FFF2-40B4-BE49-F238E27FC236}">
                <a16:creationId xmlns:a16="http://schemas.microsoft.com/office/drawing/2014/main" id="{9FC8CEB4-B51B-0D21-703B-7CAD5538DF9C}"/>
              </a:ext>
            </a:extLst>
          </p:cNvPr>
          <p:cNvSpPr>
            <a:spLocks noGrp="1"/>
          </p:cNvSpPr>
          <p:nvPr>
            <p:ph type="title"/>
          </p:nvPr>
        </p:nvSpPr>
        <p:spPr>
          <a:xfrm>
            <a:off x="686834" y="1153572"/>
            <a:ext cx="3200400" cy="4461163"/>
          </a:xfrm>
        </p:spPr>
        <p:txBody>
          <a:bodyPr>
            <a:normAutofit/>
          </a:bodyPr>
          <a:lstStyle/>
          <a:p>
            <a:r>
              <a:rPr lang="vi-VN" b="1">
                <a:solidFill>
                  <a:srgbClr val="FFFFFF"/>
                </a:solidFill>
                <a:latin typeface="Times New Roman (Đầu đề)"/>
              </a:rPr>
              <a:t>NGƯỜI NỘP THUẾ </a:t>
            </a:r>
            <a:r>
              <a:rPr lang="en-US" b="1">
                <a:solidFill>
                  <a:srgbClr val="FFFFFF"/>
                </a:solidFill>
                <a:latin typeface="Times New Roman (Đầu đề)"/>
              </a:rPr>
              <a:t>GIÁ TRỊ GIA TĂNG </a:t>
            </a:r>
          </a:p>
        </p:txBody>
      </p:sp>
      <p:sp>
        <p:nvSpPr>
          <p:cNvPr id="14" name="Arc 13">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hỗ dành sẵn cho Nội dung 2">
            <a:extLst>
              <a:ext uri="{FF2B5EF4-FFF2-40B4-BE49-F238E27FC236}">
                <a16:creationId xmlns:a16="http://schemas.microsoft.com/office/drawing/2014/main" id="{E96E6C15-8C3A-EB7C-44E8-9BA42361F6ED}"/>
              </a:ext>
            </a:extLst>
          </p:cNvPr>
          <p:cNvSpPr>
            <a:spLocks noGrp="1"/>
          </p:cNvSpPr>
          <p:nvPr>
            <p:ph idx="1"/>
          </p:nvPr>
        </p:nvSpPr>
        <p:spPr>
          <a:xfrm>
            <a:off x="4447308" y="591344"/>
            <a:ext cx="6906491" cy="5585619"/>
          </a:xfrm>
        </p:spPr>
        <p:txBody>
          <a:bodyPr anchor="ctr">
            <a:normAutofit/>
          </a:bodyPr>
          <a:lstStyle/>
          <a:p>
            <a:pPr lvl="0"/>
            <a:r>
              <a:rPr lang="en-US" sz="2400" b="1" err="1"/>
              <a:t>Cơ</a:t>
            </a:r>
            <a:r>
              <a:rPr lang="en-US" sz="2400" b="1"/>
              <a:t> </a:t>
            </a:r>
            <a:r>
              <a:rPr lang="en-US" sz="2400" b="1" err="1"/>
              <a:t>sở</a:t>
            </a:r>
            <a:r>
              <a:rPr lang="en-US" sz="2400" b="1"/>
              <a:t> </a:t>
            </a:r>
            <a:r>
              <a:rPr lang="en-US" sz="2400" b="1" err="1"/>
              <a:t>kinh</a:t>
            </a:r>
            <a:r>
              <a:rPr lang="en-US" sz="2400" b="1"/>
              <a:t> </a:t>
            </a:r>
            <a:r>
              <a:rPr lang="en-US" sz="2400" b="1" err="1"/>
              <a:t>doanh</a:t>
            </a:r>
            <a:r>
              <a:rPr lang="en-US" sz="2400" b="1"/>
              <a:t>:</a:t>
            </a:r>
            <a:r>
              <a:rPr lang="en-US" sz="2400"/>
              <a:t> </a:t>
            </a:r>
            <a:r>
              <a:rPr lang="en-US" sz="2400" err="1"/>
              <a:t>Tổ</a:t>
            </a:r>
            <a:r>
              <a:rPr lang="en-US" sz="2400"/>
              <a:t> </a:t>
            </a:r>
            <a:r>
              <a:rPr lang="en-US" sz="2400" err="1"/>
              <a:t>chức</a:t>
            </a:r>
            <a:r>
              <a:rPr lang="en-US" sz="2400"/>
              <a:t>, </a:t>
            </a:r>
            <a:r>
              <a:rPr lang="en-US" sz="2400" err="1"/>
              <a:t>hộ</a:t>
            </a:r>
            <a:r>
              <a:rPr lang="en-US" sz="2400"/>
              <a:t>, </a:t>
            </a:r>
            <a:r>
              <a:rPr lang="en-US" sz="2400" err="1"/>
              <a:t>cá</a:t>
            </a:r>
            <a:r>
              <a:rPr lang="en-US" sz="2400"/>
              <a:t> </a:t>
            </a:r>
            <a:r>
              <a:rPr lang="en-US" sz="2400" err="1"/>
              <a:t>nhân</a:t>
            </a:r>
            <a:r>
              <a:rPr lang="en-US" sz="2400"/>
              <a:t> </a:t>
            </a:r>
            <a:r>
              <a:rPr lang="en-US" sz="2400" err="1"/>
              <a:t>sản</a:t>
            </a:r>
            <a:r>
              <a:rPr lang="en-US" sz="2400"/>
              <a:t> </a:t>
            </a:r>
            <a:r>
              <a:rPr lang="en-US" sz="2400" err="1"/>
              <a:t>xuất</a:t>
            </a:r>
            <a:r>
              <a:rPr lang="en-US" sz="2400"/>
              <a:t>, </a:t>
            </a:r>
            <a:r>
              <a:rPr lang="en-US" sz="2400" err="1"/>
              <a:t>kinh</a:t>
            </a:r>
            <a:r>
              <a:rPr lang="en-US" sz="2400"/>
              <a:t> </a:t>
            </a:r>
            <a:r>
              <a:rPr lang="en-US" sz="2400" err="1"/>
              <a:t>doanh</a:t>
            </a:r>
            <a:r>
              <a:rPr lang="en-US" sz="2400"/>
              <a:t> </a:t>
            </a:r>
            <a:r>
              <a:rPr lang="en-US" sz="2400" err="1"/>
              <a:t>hàng</a:t>
            </a:r>
            <a:r>
              <a:rPr lang="en-US" sz="2400"/>
              <a:t> </a:t>
            </a:r>
            <a:r>
              <a:rPr lang="en-US" sz="2400" err="1"/>
              <a:t>hóa</a:t>
            </a:r>
            <a:r>
              <a:rPr lang="en-US" sz="2400"/>
              <a:t>, </a:t>
            </a:r>
            <a:r>
              <a:rPr lang="en-US" sz="2400" err="1"/>
              <a:t>dịch</a:t>
            </a:r>
            <a:r>
              <a:rPr lang="en-US" sz="2400"/>
              <a:t> </a:t>
            </a:r>
            <a:r>
              <a:rPr lang="en-US" sz="2400" err="1"/>
              <a:t>vụ</a:t>
            </a:r>
            <a:r>
              <a:rPr lang="en-US" sz="2400"/>
              <a:t> </a:t>
            </a:r>
            <a:r>
              <a:rPr lang="en-US" sz="2400" err="1"/>
              <a:t>chịu</a:t>
            </a:r>
            <a:r>
              <a:rPr lang="en-US" sz="2400"/>
              <a:t> </a:t>
            </a:r>
            <a:r>
              <a:rPr lang="en-US" sz="2400" err="1"/>
              <a:t>thuế</a:t>
            </a:r>
            <a:r>
              <a:rPr lang="en-US" sz="2400"/>
              <a:t> </a:t>
            </a:r>
            <a:r>
              <a:rPr lang="en-US" sz="2400" err="1"/>
              <a:t>GTGT</a:t>
            </a:r>
            <a:r>
              <a:rPr lang="en-US" sz="2400"/>
              <a:t>.</a:t>
            </a:r>
          </a:p>
          <a:p>
            <a:pPr lvl="0"/>
            <a:r>
              <a:rPr lang="en-US" sz="2400" b="1" err="1"/>
              <a:t>Người</a:t>
            </a:r>
            <a:r>
              <a:rPr lang="en-US" sz="2400" b="1"/>
              <a:t> </a:t>
            </a:r>
            <a:r>
              <a:rPr lang="en-US" sz="2400" b="1" err="1"/>
              <a:t>nhập</a:t>
            </a:r>
            <a:r>
              <a:rPr lang="en-US" sz="2400" b="1"/>
              <a:t> </a:t>
            </a:r>
            <a:r>
              <a:rPr lang="en-US" sz="2400" b="1" err="1"/>
              <a:t>khẩu</a:t>
            </a:r>
            <a:r>
              <a:rPr lang="en-US" sz="2400" b="1"/>
              <a:t>:</a:t>
            </a:r>
            <a:r>
              <a:rPr lang="en-US" sz="2400"/>
              <a:t> </a:t>
            </a:r>
            <a:r>
              <a:rPr lang="en-US" sz="2400" err="1"/>
              <a:t>Tổ</a:t>
            </a:r>
            <a:r>
              <a:rPr lang="en-US" sz="2400"/>
              <a:t> </a:t>
            </a:r>
            <a:r>
              <a:rPr lang="en-US" sz="2400" err="1"/>
              <a:t>chức</a:t>
            </a:r>
            <a:r>
              <a:rPr lang="en-US" sz="2400"/>
              <a:t>, </a:t>
            </a:r>
            <a:r>
              <a:rPr lang="en-US" sz="2400" err="1"/>
              <a:t>cá</a:t>
            </a:r>
            <a:r>
              <a:rPr lang="en-US" sz="2400"/>
              <a:t> </a:t>
            </a:r>
            <a:r>
              <a:rPr lang="en-US" sz="2400" err="1"/>
              <a:t>nhân</a:t>
            </a:r>
            <a:r>
              <a:rPr lang="en-US" sz="2400"/>
              <a:t> </a:t>
            </a:r>
            <a:r>
              <a:rPr lang="en-US" sz="2400" err="1"/>
              <a:t>nhập</a:t>
            </a:r>
            <a:r>
              <a:rPr lang="en-US" sz="2400"/>
              <a:t> </a:t>
            </a:r>
            <a:r>
              <a:rPr lang="en-US" sz="2400" err="1"/>
              <a:t>khẩu</a:t>
            </a:r>
            <a:r>
              <a:rPr lang="en-US" sz="2400"/>
              <a:t> </a:t>
            </a:r>
            <a:r>
              <a:rPr lang="en-US" sz="2400" err="1"/>
              <a:t>hàng</a:t>
            </a:r>
            <a:r>
              <a:rPr lang="en-US" sz="2400"/>
              <a:t> </a:t>
            </a:r>
            <a:r>
              <a:rPr lang="en-US" sz="2400" err="1"/>
              <a:t>hóa</a:t>
            </a:r>
            <a:r>
              <a:rPr lang="en-US" sz="2400"/>
              <a:t> </a:t>
            </a:r>
            <a:r>
              <a:rPr lang="en-US" sz="2400" err="1"/>
              <a:t>chịu</a:t>
            </a:r>
            <a:r>
              <a:rPr lang="en-US" sz="2400"/>
              <a:t> </a:t>
            </a:r>
            <a:r>
              <a:rPr lang="en-US" sz="2400" err="1"/>
              <a:t>thuế</a:t>
            </a:r>
            <a:r>
              <a:rPr lang="en-US" sz="2400"/>
              <a:t> </a:t>
            </a:r>
            <a:r>
              <a:rPr lang="en-US" sz="2400" err="1"/>
              <a:t>GTGT</a:t>
            </a:r>
            <a:r>
              <a:rPr lang="en-US" sz="2400"/>
              <a:t>.</a:t>
            </a:r>
          </a:p>
          <a:p>
            <a:pPr lvl="0"/>
            <a:r>
              <a:rPr lang="en-US" sz="2400" b="1"/>
              <a:t>Mua </a:t>
            </a:r>
            <a:r>
              <a:rPr lang="en-US" sz="2400" b="1" err="1"/>
              <a:t>dịch</a:t>
            </a:r>
            <a:r>
              <a:rPr lang="en-US" sz="2400" b="1"/>
              <a:t> </a:t>
            </a:r>
            <a:r>
              <a:rPr lang="en-US" sz="2400" b="1" err="1"/>
              <a:t>vụ</a:t>
            </a:r>
            <a:r>
              <a:rPr lang="en-US" sz="2400" b="1"/>
              <a:t> </a:t>
            </a:r>
            <a:r>
              <a:rPr lang="en-US" sz="2400" b="1" err="1"/>
              <a:t>từ</a:t>
            </a:r>
            <a:r>
              <a:rPr lang="en-US" sz="2400" b="1"/>
              <a:t> </a:t>
            </a:r>
            <a:r>
              <a:rPr lang="en-US" sz="2400" b="1" err="1"/>
              <a:t>nước</a:t>
            </a:r>
            <a:r>
              <a:rPr lang="en-US" sz="2400" b="1"/>
              <a:t> </a:t>
            </a:r>
            <a:r>
              <a:rPr lang="en-US" sz="2400" b="1" err="1"/>
              <a:t>ngoài</a:t>
            </a:r>
            <a:r>
              <a:rPr lang="en-US" sz="2400" b="1"/>
              <a:t>:</a:t>
            </a:r>
            <a:r>
              <a:rPr lang="en-US" sz="2400"/>
              <a:t> </a:t>
            </a:r>
            <a:r>
              <a:rPr lang="en-US" sz="2400" err="1"/>
              <a:t>Tổ</a:t>
            </a:r>
            <a:r>
              <a:rPr lang="en-US" sz="2400"/>
              <a:t> </a:t>
            </a:r>
            <a:r>
              <a:rPr lang="en-US" sz="2400" err="1"/>
              <a:t>chức</a:t>
            </a:r>
            <a:r>
              <a:rPr lang="en-US" sz="2400"/>
              <a:t>, </a:t>
            </a:r>
            <a:r>
              <a:rPr lang="en-US" sz="2400" err="1"/>
              <a:t>cá</a:t>
            </a:r>
            <a:r>
              <a:rPr lang="en-US" sz="2400"/>
              <a:t> </a:t>
            </a:r>
            <a:r>
              <a:rPr lang="en-US" sz="2400" err="1"/>
              <a:t>nhân</a:t>
            </a:r>
            <a:r>
              <a:rPr lang="en-US" sz="2400"/>
              <a:t> ở VN </a:t>
            </a:r>
            <a:r>
              <a:rPr lang="en-US" sz="2400" err="1"/>
              <a:t>mua</a:t>
            </a:r>
            <a:r>
              <a:rPr lang="en-US" sz="2400"/>
              <a:t> </a:t>
            </a:r>
            <a:r>
              <a:rPr lang="en-US" sz="2400" err="1"/>
              <a:t>dịch</a:t>
            </a:r>
            <a:r>
              <a:rPr lang="en-US" sz="2400"/>
              <a:t> </a:t>
            </a:r>
            <a:r>
              <a:rPr lang="en-US" sz="2400" err="1"/>
              <a:t>vụ</a:t>
            </a:r>
            <a:r>
              <a:rPr lang="en-US" sz="2400"/>
              <a:t>/</a:t>
            </a:r>
            <a:r>
              <a:rPr lang="en-US" sz="2400" err="1"/>
              <a:t>hàng</a:t>
            </a:r>
            <a:r>
              <a:rPr lang="en-US" sz="2400"/>
              <a:t> </a:t>
            </a:r>
            <a:r>
              <a:rPr lang="en-US" sz="2400" err="1"/>
              <a:t>hóa</a:t>
            </a:r>
            <a:r>
              <a:rPr lang="en-US" sz="2400"/>
              <a:t> </a:t>
            </a:r>
            <a:r>
              <a:rPr lang="en-US" sz="2400" err="1"/>
              <a:t>từ</a:t>
            </a:r>
            <a:r>
              <a:rPr lang="en-US" sz="2400"/>
              <a:t> </a:t>
            </a:r>
            <a:r>
              <a:rPr lang="en-US" sz="2400" err="1"/>
              <a:t>tổ</a:t>
            </a:r>
            <a:r>
              <a:rPr lang="en-US" sz="2400"/>
              <a:t> </a:t>
            </a:r>
            <a:r>
              <a:rPr lang="en-US" sz="2400" err="1"/>
              <a:t>chức</a:t>
            </a:r>
            <a:r>
              <a:rPr lang="en-US" sz="2400"/>
              <a:t>, </a:t>
            </a:r>
            <a:r>
              <a:rPr lang="en-US" sz="2400" err="1"/>
              <a:t>cá</a:t>
            </a:r>
            <a:r>
              <a:rPr lang="en-US" sz="2400"/>
              <a:t> </a:t>
            </a:r>
            <a:r>
              <a:rPr lang="en-US" sz="2400" err="1"/>
              <a:t>nhân</a:t>
            </a:r>
            <a:r>
              <a:rPr lang="en-US" sz="2400"/>
              <a:t> </a:t>
            </a:r>
            <a:r>
              <a:rPr lang="en-US" sz="2400" err="1"/>
              <a:t>nước</a:t>
            </a:r>
            <a:r>
              <a:rPr lang="en-US" sz="2400"/>
              <a:t> </a:t>
            </a:r>
            <a:r>
              <a:rPr lang="en-US" sz="2400" err="1"/>
              <a:t>ngoài</a:t>
            </a:r>
            <a:r>
              <a:rPr lang="en-US" sz="2400"/>
              <a:t> </a:t>
            </a:r>
            <a:r>
              <a:rPr lang="en-US" sz="2400" err="1"/>
              <a:t>không</a:t>
            </a:r>
            <a:r>
              <a:rPr lang="en-US" sz="2400"/>
              <a:t> </a:t>
            </a:r>
            <a:r>
              <a:rPr lang="en-US" sz="2400" err="1"/>
              <a:t>cư</a:t>
            </a:r>
            <a:r>
              <a:rPr lang="en-US" sz="2400"/>
              <a:t> </a:t>
            </a:r>
            <a:r>
              <a:rPr lang="en-US" sz="2400" err="1"/>
              <a:t>trú</a:t>
            </a:r>
            <a:r>
              <a:rPr lang="en-US" sz="2400"/>
              <a:t>, </a:t>
            </a:r>
            <a:r>
              <a:rPr lang="en-US" sz="2400" err="1"/>
              <a:t>không</a:t>
            </a:r>
            <a:r>
              <a:rPr lang="en-US" sz="2400"/>
              <a:t> </a:t>
            </a:r>
            <a:r>
              <a:rPr lang="en-US" sz="2400" err="1"/>
              <a:t>có</a:t>
            </a:r>
            <a:r>
              <a:rPr lang="en-US" sz="2400"/>
              <a:t> </a:t>
            </a:r>
            <a:r>
              <a:rPr lang="en-US" sz="2400" err="1"/>
              <a:t>cơ</a:t>
            </a:r>
            <a:r>
              <a:rPr lang="en-US" sz="2400"/>
              <a:t> </a:t>
            </a:r>
            <a:r>
              <a:rPr lang="en-US" sz="2400" err="1"/>
              <a:t>sở</a:t>
            </a:r>
            <a:r>
              <a:rPr lang="en-US" sz="2400"/>
              <a:t> </a:t>
            </a:r>
            <a:r>
              <a:rPr lang="en-US" sz="2400" err="1"/>
              <a:t>thường</a:t>
            </a:r>
            <a:r>
              <a:rPr lang="en-US" sz="2400"/>
              <a:t> </a:t>
            </a:r>
            <a:r>
              <a:rPr lang="en-US" sz="2400" err="1"/>
              <a:t>trú</a:t>
            </a:r>
            <a:r>
              <a:rPr lang="en-US" sz="2400"/>
              <a:t> </a:t>
            </a:r>
            <a:r>
              <a:rPr lang="en-US" sz="2400" err="1"/>
              <a:t>tại</a:t>
            </a:r>
            <a:r>
              <a:rPr lang="en-US" sz="2400"/>
              <a:t> VN.</a:t>
            </a:r>
          </a:p>
          <a:p>
            <a:pPr lvl="0"/>
            <a:r>
              <a:rPr lang="en-US" sz="2400" b="1" err="1"/>
              <a:t>Nhà</a:t>
            </a:r>
            <a:r>
              <a:rPr lang="en-US" sz="2400" b="1"/>
              <a:t> </a:t>
            </a:r>
            <a:r>
              <a:rPr lang="en-US" sz="2400" b="1" err="1"/>
              <a:t>cung</a:t>
            </a:r>
            <a:r>
              <a:rPr lang="en-US" sz="2400" b="1"/>
              <a:t> </a:t>
            </a:r>
            <a:r>
              <a:rPr lang="en-US" sz="2400" b="1" err="1"/>
              <a:t>cấp</a:t>
            </a:r>
            <a:r>
              <a:rPr lang="en-US" sz="2400" b="1"/>
              <a:t> </a:t>
            </a:r>
            <a:r>
              <a:rPr lang="en-US" sz="2400" b="1" err="1"/>
              <a:t>nước</a:t>
            </a:r>
            <a:r>
              <a:rPr lang="en-US" sz="2400" b="1"/>
              <a:t> </a:t>
            </a:r>
            <a:r>
              <a:rPr lang="en-US" sz="2400" b="1" err="1"/>
              <a:t>ngoài</a:t>
            </a:r>
            <a:r>
              <a:rPr lang="en-US" sz="2400" b="1"/>
              <a:t>:</a:t>
            </a:r>
            <a:r>
              <a:rPr lang="en-US" sz="2400"/>
              <a:t> </a:t>
            </a:r>
            <a:r>
              <a:rPr lang="en-US" sz="2400" err="1"/>
              <a:t>Không</a:t>
            </a:r>
            <a:r>
              <a:rPr lang="en-US" sz="2400"/>
              <a:t> </a:t>
            </a:r>
            <a:r>
              <a:rPr lang="en-US" sz="2400" err="1"/>
              <a:t>có</a:t>
            </a:r>
            <a:r>
              <a:rPr lang="en-US" sz="2400"/>
              <a:t> </a:t>
            </a:r>
            <a:r>
              <a:rPr lang="en-US" sz="2400" err="1"/>
              <a:t>cơ</a:t>
            </a:r>
            <a:r>
              <a:rPr lang="en-US" sz="2400"/>
              <a:t> </a:t>
            </a:r>
            <a:r>
              <a:rPr lang="en-US" sz="2400" err="1"/>
              <a:t>sở</a:t>
            </a:r>
            <a:r>
              <a:rPr lang="en-US" sz="2400"/>
              <a:t> </a:t>
            </a:r>
            <a:r>
              <a:rPr lang="en-US" sz="2400" err="1"/>
              <a:t>thường</a:t>
            </a:r>
            <a:r>
              <a:rPr lang="en-US" sz="2400"/>
              <a:t> </a:t>
            </a:r>
            <a:r>
              <a:rPr lang="en-US" sz="2400" err="1"/>
              <a:t>trú</a:t>
            </a:r>
            <a:r>
              <a:rPr lang="en-US" sz="2400"/>
              <a:t> </a:t>
            </a:r>
            <a:r>
              <a:rPr lang="en-US" sz="2400" err="1"/>
              <a:t>tại</a:t>
            </a:r>
            <a:r>
              <a:rPr lang="en-US" sz="2400"/>
              <a:t> VN </a:t>
            </a:r>
            <a:r>
              <a:rPr lang="en-US" sz="2400" err="1"/>
              <a:t>nhưng</a:t>
            </a:r>
            <a:r>
              <a:rPr lang="en-US" sz="2400"/>
              <a:t> </a:t>
            </a:r>
            <a:r>
              <a:rPr lang="en-US" sz="2400" err="1"/>
              <a:t>kinh</a:t>
            </a:r>
            <a:r>
              <a:rPr lang="en-US" sz="2400"/>
              <a:t> </a:t>
            </a:r>
            <a:r>
              <a:rPr lang="en-US" sz="2400" err="1"/>
              <a:t>doanh</a:t>
            </a:r>
            <a:r>
              <a:rPr lang="en-US" sz="2400"/>
              <a:t> qua </a:t>
            </a:r>
            <a:r>
              <a:rPr lang="en-US" sz="2400" err="1"/>
              <a:t>thương</a:t>
            </a:r>
            <a:r>
              <a:rPr lang="en-US" sz="2400"/>
              <a:t> </a:t>
            </a:r>
            <a:r>
              <a:rPr lang="en-US" sz="2400" err="1"/>
              <a:t>mại</a:t>
            </a:r>
            <a:r>
              <a:rPr lang="en-US" sz="2400"/>
              <a:t> </a:t>
            </a:r>
            <a:r>
              <a:rPr lang="en-US" sz="2400" err="1"/>
              <a:t>điện</a:t>
            </a:r>
            <a:r>
              <a:rPr lang="en-US" sz="2400"/>
              <a:t> </a:t>
            </a:r>
            <a:r>
              <a:rPr lang="en-US" sz="2400" err="1"/>
              <a:t>tử</a:t>
            </a:r>
            <a:r>
              <a:rPr lang="en-US" sz="2400"/>
              <a:t>, </a:t>
            </a:r>
            <a:r>
              <a:rPr lang="en-US" sz="2400" err="1"/>
              <a:t>nền</a:t>
            </a:r>
            <a:r>
              <a:rPr lang="en-US" sz="2400"/>
              <a:t> </a:t>
            </a:r>
            <a:r>
              <a:rPr lang="en-US" sz="2400" err="1"/>
              <a:t>tảng</a:t>
            </a:r>
            <a:r>
              <a:rPr lang="en-US" sz="2400"/>
              <a:t> </a:t>
            </a:r>
            <a:r>
              <a:rPr lang="en-US" sz="2400" err="1"/>
              <a:t>số</a:t>
            </a:r>
            <a:r>
              <a:rPr lang="en-US" sz="2400"/>
              <a:t>; </a:t>
            </a:r>
            <a:r>
              <a:rPr lang="en-US" sz="2400" err="1"/>
              <a:t>nghĩa</a:t>
            </a:r>
            <a:r>
              <a:rPr lang="en-US" sz="2400"/>
              <a:t> </a:t>
            </a:r>
            <a:r>
              <a:rPr lang="en-US" sz="2400" err="1"/>
              <a:t>vụ</a:t>
            </a:r>
            <a:r>
              <a:rPr lang="en-US" sz="2400"/>
              <a:t> </a:t>
            </a:r>
            <a:r>
              <a:rPr lang="en-US" sz="2400" err="1"/>
              <a:t>thuế</a:t>
            </a:r>
            <a:r>
              <a:rPr lang="en-US" sz="2400"/>
              <a:t> </a:t>
            </a:r>
            <a:r>
              <a:rPr lang="en-US" sz="2400" err="1"/>
              <a:t>được</a:t>
            </a:r>
            <a:r>
              <a:rPr lang="en-US" sz="2400"/>
              <a:t> </a:t>
            </a:r>
            <a:r>
              <a:rPr lang="en-US" sz="2400" err="1"/>
              <a:t>khấu</a:t>
            </a:r>
            <a:r>
              <a:rPr lang="en-US" sz="2400"/>
              <a:t> </a:t>
            </a:r>
            <a:r>
              <a:rPr lang="en-US" sz="2400" err="1"/>
              <a:t>trừ</a:t>
            </a:r>
            <a:r>
              <a:rPr lang="en-US" sz="2400"/>
              <a:t>, </a:t>
            </a:r>
            <a:r>
              <a:rPr lang="en-US" sz="2400" err="1"/>
              <a:t>nộp</a:t>
            </a:r>
            <a:r>
              <a:rPr lang="en-US" sz="2400"/>
              <a:t> </a:t>
            </a:r>
            <a:r>
              <a:rPr lang="en-US" sz="2400" err="1"/>
              <a:t>thay</a:t>
            </a:r>
            <a:r>
              <a:rPr lang="en-US" sz="2400"/>
              <a:t>.</a:t>
            </a:r>
          </a:p>
          <a:p>
            <a:pPr lvl="0"/>
            <a:r>
              <a:rPr lang="en-US" sz="2400" b="1"/>
              <a:t>Quản </a:t>
            </a:r>
            <a:r>
              <a:rPr lang="en-US" sz="2400" b="1" err="1"/>
              <a:t>lý</a:t>
            </a:r>
            <a:r>
              <a:rPr lang="en-US" sz="2400" b="1"/>
              <a:t> </a:t>
            </a:r>
            <a:r>
              <a:rPr lang="en-US" sz="2400" b="1" err="1"/>
              <a:t>sàn</a:t>
            </a:r>
            <a:r>
              <a:rPr lang="en-US" sz="2400" b="1"/>
              <a:t> </a:t>
            </a:r>
            <a:r>
              <a:rPr lang="en-US" sz="2400" b="1" err="1"/>
              <a:t>TMĐT</a:t>
            </a:r>
            <a:r>
              <a:rPr lang="en-US" sz="2400" b="1"/>
              <a:t>/</a:t>
            </a:r>
            <a:r>
              <a:rPr lang="en-US" sz="2400" b="1" err="1"/>
              <a:t>nền</a:t>
            </a:r>
            <a:r>
              <a:rPr lang="en-US" sz="2400" b="1"/>
              <a:t> </a:t>
            </a:r>
            <a:r>
              <a:rPr lang="en-US" sz="2400" b="1" err="1"/>
              <a:t>tảng</a:t>
            </a:r>
            <a:r>
              <a:rPr lang="en-US" sz="2400" b="1"/>
              <a:t> </a:t>
            </a:r>
            <a:r>
              <a:rPr lang="en-US" sz="2400" b="1" err="1"/>
              <a:t>số</a:t>
            </a:r>
            <a:r>
              <a:rPr lang="en-US" sz="2400" b="1"/>
              <a:t>:</a:t>
            </a:r>
            <a:r>
              <a:rPr lang="en-US" sz="2400"/>
              <a:t> </a:t>
            </a:r>
            <a:r>
              <a:rPr lang="en-US" sz="2400" err="1"/>
              <a:t>Thực</a:t>
            </a:r>
            <a:r>
              <a:rPr lang="en-US" sz="2400"/>
              <a:t> </a:t>
            </a:r>
            <a:r>
              <a:rPr lang="en-US" sz="2400" err="1"/>
              <a:t>hiện</a:t>
            </a:r>
            <a:r>
              <a:rPr lang="en-US" sz="2400"/>
              <a:t> </a:t>
            </a:r>
            <a:r>
              <a:rPr lang="en-US" sz="2400" err="1"/>
              <a:t>khấu</a:t>
            </a:r>
            <a:r>
              <a:rPr lang="en-US" sz="2400"/>
              <a:t> </a:t>
            </a:r>
            <a:r>
              <a:rPr lang="en-US" sz="2400" err="1"/>
              <a:t>trừ</a:t>
            </a:r>
            <a:r>
              <a:rPr lang="en-US" sz="2400"/>
              <a:t>, </a:t>
            </a:r>
            <a:r>
              <a:rPr lang="en-US" sz="2400" err="1"/>
              <a:t>nộp</a:t>
            </a:r>
            <a:r>
              <a:rPr lang="en-US" sz="2400"/>
              <a:t> </a:t>
            </a:r>
            <a:r>
              <a:rPr lang="en-US" sz="2400" err="1"/>
              <a:t>thay</a:t>
            </a:r>
            <a:r>
              <a:rPr lang="en-US" sz="2400"/>
              <a:t> </a:t>
            </a:r>
            <a:r>
              <a:rPr lang="en-US" sz="2400" err="1"/>
              <a:t>thuế</a:t>
            </a:r>
            <a:r>
              <a:rPr lang="en-US" sz="2400"/>
              <a:t> </a:t>
            </a:r>
            <a:r>
              <a:rPr lang="en-US" sz="2400" err="1"/>
              <a:t>GTGT</a:t>
            </a:r>
            <a:r>
              <a:rPr lang="en-US" sz="2400"/>
              <a:t> </a:t>
            </a:r>
            <a:r>
              <a:rPr lang="en-US" sz="2400" err="1"/>
              <a:t>cho</a:t>
            </a:r>
            <a:r>
              <a:rPr lang="en-US" sz="2400"/>
              <a:t> </a:t>
            </a:r>
            <a:r>
              <a:rPr lang="en-US" sz="2400" err="1"/>
              <a:t>hộ</a:t>
            </a:r>
            <a:r>
              <a:rPr lang="en-US" sz="2400"/>
              <a:t>/</a:t>
            </a:r>
            <a:r>
              <a:rPr lang="en-US" sz="2400" err="1"/>
              <a:t>cá</a:t>
            </a:r>
            <a:r>
              <a:rPr lang="en-US" sz="2400"/>
              <a:t> </a:t>
            </a:r>
            <a:r>
              <a:rPr lang="en-US" sz="2400" err="1"/>
              <a:t>nhân</a:t>
            </a:r>
            <a:r>
              <a:rPr lang="en-US" sz="2400"/>
              <a:t> </a:t>
            </a:r>
            <a:r>
              <a:rPr lang="en-US" sz="2400" err="1"/>
              <a:t>kinh</a:t>
            </a:r>
            <a:r>
              <a:rPr lang="en-US" sz="2400"/>
              <a:t> </a:t>
            </a:r>
            <a:r>
              <a:rPr lang="en-US" sz="2400" err="1"/>
              <a:t>doanh</a:t>
            </a:r>
            <a:r>
              <a:rPr lang="en-US" sz="2400"/>
              <a:t> </a:t>
            </a:r>
            <a:r>
              <a:rPr lang="en-US" sz="2400" err="1"/>
              <a:t>trên</a:t>
            </a:r>
            <a:r>
              <a:rPr lang="en-US" sz="2400"/>
              <a:t> </a:t>
            </a:r>
            <a:r>
              <a:rPr lang="en-US" sz="2400" err="1"/>
              <a:t>sàn</a:t>
            </a:r>
            <a:r>
              <a:rPr lang="en-US" sz="2400"/>
              <a:t>.</a:t>
            </a:r>
          </a:p>
        </p:txBody>
      </p:sp>
      <p:sp>
        <p:nvSpPr>
          <p:cNvPr id="4" name="Chỗ dành sẵn cho Chân trang 3">
            <a:extLst>
              <a:ext uri="{FF2B5EF4-FFF2-40B4-BE49-F238E27FC236}">
                <a16:creationId xmlns:a16="http://schemas.microsoft.com/office/drawing/2014/main" id="{6040F975-24C8-1D66-40C2-216DFFB6FDFB}"/>
              </a:ext>
            </a:extLst>
          </p:cNvPr>
          <p:cNvSpPr>
            <a:spLocks noGrp="1"/>
          </p:cNvSpPr>
          <p:nvPr>
            <p:ph type="ftr" sz="quarter" idx="11"/>
          </p:nvPr>
        </p:nvSpPr>
        <p:spPr>
          <a:xfrm>
            <a:off x="4038600" y="6356350"/>
            <a:ext cx="5251174" cy="365125"/>
          </a:xfrm>
        </p:spPr>
        <p:txBody>
          <a:bodyPr>
            <a:normAutofit/>
          </a:bodyPr>
          <a:lstStyle/>
          <a:p>
            <a:pPr>
              <a:spcAft>
                <a:spcPts val="600"/>
              </a:spcAft>
            </a:pPr>
            <a:r>
              <a:rPr lang="vi-VN"/>
              <a:t>TS. Nguyễn Tuấn Anh - ĐH KTQD</a:t>
            </a:r>
          </a:p>
        </p:txBody>
      </p:sp>
      <p:sp>
        <p:nvSpPr>
          <p:cNvPr id="5" name="Chỗ dành sẵn cho Số hiệu Bản chiếu 4">
            <a:extLst>
              <a:ext uri="{FF2B5EF4-FFF2-40B4-BE49-F238E27FC236}">
                <a16:creationId xmlns:a16="http://schemas.microsoft.com/office/drawing/2014/main" id="{0E7C8416-7A61-B87F-2C49-40A8859ACE58}"/>
              </a:ext>
            </a:extLst>
          </p:cNvPr>
          <p:cNvSpPr>
            <a:spLocks noGrp="1"/>
          </p:cNvSpPr>
          <p:nvPr>
            <p:ph type="sldNum" sz="quarter" idx="12"/>
          </p:nvPr>
        </p:nvSpPr>
        <p:spPr>
          <a:xfrm>
            <a:off x="9541564" y="6356350"/>
            <a:ext cx="1812235" cy="365125"/>
          </a:xfrm>
        </p:spPr>
        <p:txBody>
          <a:bodyPr>
            <a:normAutofit/>
          </a:bodyPr>
          <a:lstStyle/>
          <a:p>
            <a:pPr>
              <a:spcAft>
                <a:spcPts val="600"/>
              </a:spcAft>
            </a:pPr>
            <a:fld id="{C1511C3C-B706-4A5C-8A5A-E74C99A89F93}" type="slidenum">
              <a:rPr lang="en-US" smtClean="0"/>
              <a:pPr>
                <a:spcAft>
                  <a:spcPts val="600"/>
                </a:spcAft>
              </a:pPr>
              <a:t>21</a:t>
            </a:fld>
            <a:endParaRPr lang="en-US"/>
          </a:p>
        </p:txBody>
      </p:sp>
    </p:spTree>
    <p:extLst>
      <p:ext uri="{BB962C8B-B14F-4D97-AF65-F5344CB8AC3E}">
        <p14:creationId xmlns:p14="http://schemas.microsoft.com/office/powerpoint/2010/main" val="291192346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1BB867FF-FC45-48F7-8104-F89BE54909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Freeform: Shape 18">
            <a:extLst>
              <a:ext uri="{FF2B5EF4-FFF2-40B4-BE49-F238E27FC236}">
                <a16:creationId xmlns:a16="http://schemas.microsoft.com/office/drawing/2014/main" id="{8BB56887-D0D5-4F0C-9E19-7247EB83C8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208695" y="1"/>
            <a:ext cx="1135066" cy="477997"/>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êu đề 1">
            <a:extLst>
              <a:ext uri="{FF2B5EF4-FFF2-40B4-BE49-F238E27FC236}">
                <a16:creationId xmlns:a16="http://schemas.microsoft.com/office/drawing/2014/main" id="{FA022017-1302-D848-DF84-067C3F8CCC1A}"/>
              </a:ext>
            </a:extLst>
          </p:cNvPr>
          <p:cNvSpPr>
            <a:spLocks noGrp="1"/>
          </p:cNvSpPr>
          <p:nvPr>
            <p:ph type="title"/>
          </p:nvPr>
        </p:nvSpPr>
        <p:spPr>
          <a:xfrm>
            <a:off x="838200" y="365125"/>
            <a:ext cx="10515600" cy="1325563"/>
          </a:xfrm>
        </p:spPr>
        <p:txBody>
          <a:bodyPr>
            <a:normAutofit/>
          </a:bodyPr>
          <a:lstStyle/>
          <a:p>
            <a:r>
              <a:rPr lang="en-US"/>
              <a:t>Ví dụ tính thuế Giá trị gia tăng</a:t>
            </a:r>
          </a:p>
        </p:txBody>
      </p:sp>
      <p:sp>
        <p:nvSpPr>
          <p:cNvPr id="21" name="Arc 20">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V="1">
            <a:off x="555710" y="2183223"/>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hỗ dành sẵn cho Nội dung 2">
            <a:extLst>
              <a:ext uri="{FF2B5EF4-FFF2-40B4-BE49-F238E27FC236}">
                <a16:creationId xmlns:a16="http://schemas.microsoft.com/office/drawing/2014/main" id="{787F8D77-A8D7-C3F8-5AB0-9EFF2265214C}"/>
              </a:ext>
            </a:extLst>
          </p:cNvPr>
          <p:cNvSpPr>
            <a:spLocks noGrp="1"/>
          </p:cNvSpPr>
          <p:nvPr>
            <p:ph idx="1"/>
          </p:nvPr>
        </p:nvSpPr>
        <p:spPr>
          <a:xfrm>
            <a:off x="838200" y="1825625"/>
            <a:ext cx="10515600" cy="4351338"/>
          </a:xfrm>
        </p:spPr>
        <p:txBody>
          <a:bodyPr>
            <a:normAutofit fontScale="92500" lnSpcReduction="10000"/>
          </a:bodyPr>
          <a:lstStyle/>
          <a:p>
            <a:pPr marL="0" indent="0">
              <a:buNone/>
            </a:pPr>
            <a:r>
              <a:rPr lang="en-US" sz="3000"/>
              <a:t>Công ty Bibi có thông tin về kết quả hoạt động kinh doanh trong năm N như sau: </a:t>
            </a:r>
          </a:p>
          <a:p>
            <a:pPr marL="0" indent="0">
              <a:buNone/>
            </a:pPr>
            <a:r>
              <a:rPr lang="en-US" sz="3000"/>
              <a:t>- Tiền bán hàng theo giá thanh toán (bao gồm thuế GTGT) là 660 tr VNĐ, khách hàng thanh toán ngay 30% còn lại thanh toán vào kỳ sau. </a:t>
            </a:r>
          </a:p>
          <a:p>
            <a:pPr marL="0" indent="0">
              <a:buNone/>
            </a:pPr>
            <a:r>
              <a:rPr lang="en-US" sz="3000"/>
              <a:t>- Tiền mua hàng theo giá chưa có thuế GTGT là 100 tr VNĐ, công ty trả ngay 70% còn lại trả vào kỳ sau. </a:t>
            </a:r>
          </a:p>
          <a:p>
            <a:pPr>
              <a:buFontTx/>
              <a:buChar char="-"/>
            </a:pPr>
            <a:r>
              <a:rPr lang="en-US" sz="3000"/>
              <a:t>CP dịch vụ mua ngoài (gồm cả thuế GTGT) là 55 tr VNĐ. Cho biết thuế suất thuế GTGT là 10%.</a:t>
            </a:r>
          </a:p>
          <a:p>
            <a:pPr marL="0" indent="0">
              <a:buNone/>
            </a:pPr>
            <a:r>
              <a:rPr lang="en-US" sz="3000"/>
              <a:t>Tính số thuế GTGT còn phải nộp của công ty trong năm N (Công ty tính số thuế GTGT còn phải nộp theo phương pháp khấu trừ)?</a:t>
            </a:r>
          </a:p>
          <a:p>
            <a:endParaRPr lang="en-US" sz="2200"/>
          </a:p>
          <a:p>
            <a:endParaRPr lang="en-US" sz="2200"/>
          </a:p>
        </p:txBody>
      </p:sp>
      <p:sp>
        <p:nvSpPr>
          <p:cNvPr id="4" name="Chỗ dành sẵn cho Chân trang 3">
            <a:extLst>
              <a:ext uri="{FF2B5EF4-FFF2-40B4-BE49-F238E27FC236}">
                <a16:creationId xmlns:a16="http://schemas.microsoft.com/office/drawing/2014/main" id="{A235050E-C6A7-1576-D223-81156EC11A6A}"/>
              </a:ext>
            </a:extLst>
          </p:cNvPr>
          <p:cNvSpPr>
            <a:spLocks noGrp="1"/>
          </p:cNvSpPr>
          <p:nvPr>
            <p:ph type="ftr" sz="quarter" idx="11"/>
          </p:nvPr>
        </p:nvSpPr>
        <p:spPr/>
        <p:txBody>
          <a:bodyPr/>
          <a:lstStyle/>
          <a:p>
            <a:r>
              <a:rPr lang="en-US"/>
              <a:t>TS. Nguyễn Tuấn Anh - ĐH KTQD</a:t>
            </a:r>
          </a:p>
        </p:txBody>
      </p:sp>
      <p:sp>
        <p:nvSpPr>
          <p:cNvPr id="5" name="Chỗ dành sẵn cho Số hiệu Bản chiếu 4">
            <a:extLst>
              <a:ext uri="{FF2B5EF4-FFF2-40B4-BE49-F238E27FC236}">
                <a16:creationId xmlns:a16="http://schemas.microsoft.com/office/drawing/2014/main" id="{10CC285A-7A13-20CC-575B-945D93039DA9}"/>
              </a:ext>
            </a:extLst>
          </p:cNvPr>
          <p:cNvSpPr>
            <a:spLocks noGrp="1"/>
          </p:cNvSpPr>
          <p:nvPr>
            <p:ph type="sldNum" sz="quarter" idx="12"/>
          </p:nvPr>
        </p:nvSpPr>
        <p:spPr/>
        <p:txBody>
          <a:bodyPr/>
          <a:lstStyle/>
          <a:p>
            <a:fld id="{3D7499AE-8711-4CFC-9ECF-460794017F84}" type="slidenum">
              <a:rPr lang="en-US" smtClean="0"/>
              <a:t>22</a:t>
            </a:fld>
            <a:endParaRPr lang="en-US"/>
          </a:p>
        </p:txBody>
      </p:sp>
    </p:spTree>
    <p:extLst>
      <p:ext uri="{BB962C8B-B14F-4D97-AF65-F5344CB8AC3E}">
        <p14:creationId xmlns:p14="http://schemas.microsoft.com/office/powerpoint/2010/main" val="425949805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1BB867FF-FC45-48F7-8104-F89BE54909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Freeform: Shape 18">
            <a:extLst>
              <a:ext uri="{FF2B5EF4-FFF2-40B4-BE49-F238E27FC236}">
                <a16:creationId xmlns:a16="http://schemas.microsoft.com/office/drawing/2014/main" id="{8BB56887-D0D5-4F0C-9E19-7247EB83C8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208695" y="1"/>
            <a:ext cx="1135066" cy="477997"/>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êu đề 1">
            <a:extLst>
              <a:ext uri="{FF2B5EF4-FFF2-40B4-BE49-F238E27FC236}">
                <a16:creationId xmlns:a16="http://schemas.microsoft.com/office/drawing/2014/main" id="{93F6745A-CAFB-9CAA-837C-C51EE30B04CE}"/>
              </a:ext>
            </a:extLst>
          </p:cNvPr>
          <p:cNvSpPr>
            <a:spLocks noGrp="1"/>
          </p:cNvSpPr>
          <p:nvPr>
            <p:ph type="title"/>
          </p:nvPr>
        </p:nvSpPr>
        <p:spPr>
          <a:xfrm>
            <a:off x="838200" y="365125"/>
            <a:ext cx="10515600" cy="1325563"/>
          </a:xfrm>
        </p:spPr>
        <p:txBody>
          <a:bodyPr>
            <a:normAutofit/>
          </a:bodyPr>
          <a:lstStyle/>
          <a:p>
            <a:r>
              <a:rPr lang="en-US" b="1"/>
              <a:t>Tính số thuế GTGT phải nộp – Công ty Bibi </a:t>
            </a:r>
            <a:endParaRPr lang="en-US"/>
          </a:p>
        </p:txBody>
      </p:sp>
      <p:sp>
        <p:nvSpPr>
          <p:cNvPr id="21" name="Arc 20">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V="1">
            <a:off x="555710" y="2183223"/>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hỗ dành sẵn cho Nội dung 2">
            <a:extLst>
              <a:ext uri="{FF2B5EF4-FFF2-40B4-BE49-F238E27FC236}">
                <a16:creationId xmlns:a16="http://schemas.microsoft.com/office/drawing/2014/main" id="{CFEC537F-BF01-C02C-5C45-A4AF115DA211}"/>
              </a:ext>
            </a:extLst>
          </p:cNvPr>
          <p:cNvSpPr>
            <a:spLocks noGrp="1"/>
          </p:cNvSpPr>
          <p:nvPr>
            <p:ph idx="1"/>
          </p:nvPr>
        </p:nvSpPr>
        <p:spPr>
          <a:xfrm>
            <a:off x="2295059" y="1580766"/>
            <a:ext cx="9710674" cy="4351338"/>
          </a:xfrm>
        </p:spPr>
        <p:txBody>
          <a:bodyPr>
            <a:normAutofit lnSpcReduction="10000"/>
          </a:bodyPr>
          <a:lstStyle/>
          <a:p>
            <a:pPr marL="0" indent="0">
              <a:buNone/>
            </a:pPr>
            <a:r>
              <a:rPr lang="en-US" sz="2400" b="1"/>
              <a:t>1. Xác định thuế GTGT đầu ra:</a:t>
            </a:r>
            <a:endParaRPr lang="en-US" sz="2400"/>
          </a:p>
          <a:p>
            <a:pPr lvl="0"/>
            <a:r>
              <a:rPr lang="en-US" sz="2400"/>
              <a:t>Thu bán hàng (giá thanh toán): 660 triệu</a:t>
            </a:r>
          </a:p>
          <a:p>
            <a:pPr lvl="0"/>
            <a:r>
              <a:rPr lang="en-US" sz="2400"/>
              <a:t>Trong đó: Doanh thu bán hàng - giá chưa thuế = 660 / (1 + 10%) = 600 triệu</a:t>
            </a:r>
          </a:p>
          <a:p>
            <a:pPr lvl="0"/>
            <a:r>
              <a:rPr lang="en-US" sz="2400"/>
              <a:t>Thuế GTGT đầu ra = 600 × 10% = </a:t>
            </a:r>
            <a:r>
              <a:rPr lang="en-US" sz="2400" b="1"/>
              <a:t>60 triệu</a:t>
            </a:r>
            <a:endParaRPr lang="en-US" sz="2400"/>
          </a:p>
          <a:p>
            <a:pPr marL="0" indent="0">
              <a:buNone/>
            </a:pPr>
            <a:r>
              <a:rPr lang="en-US" sz="2400" b="1"/>
              <a:t>2. Xác định thuế GTGT đầu vào được khấu trừ:</a:t>
            </a:r>
            <a:endParaRPr lang="en-US" sz="2400"/>
          </a:p>
          <a:p>
            <a:pPr lvl="0"/>
            <a:r>
              <a:rPr lang="en-US" sz="2400"/>
              <a:t>Mua hàng: 100 × 10% = </a:t>
            </a:r>
            <a:r>
              <a:rPr lang="en-US" sz="2400" b="1"/>
              <a:t>10 triệu</a:t>
            </a:r>
            <a:endParaRPr lang="en-US" sz="2400"/>
          </a:p>
          <a:p>
            <a:pPr lvl="0"/>
            <a:r>
              <a:rPr lang="en-US" sz="2400"/>
              <a:t>Dịch vụ mua ngoài: 55 / (1 + 10%) = 50 → thuế GTGT = 50 × 10% = </a:t>
            </a:r>
            <a:r>
              <a:rPr lang="en-US" sz="2400" b="1"/>
              <a:t>5 triệu</a:t>
            </a:r>
          </a:p>
          <a:p>
            <a:pPr lvl="0"/>
            <a:r>
              <a:rPr lang="en-US" sz="2400"/>
              <a:t>Tổng thuế GTGT đầu vào = </a:t>
            </a:r>
            <a:r>
              <a:rPr lang="en-US" sz="2400" b="1"/>
              <a:t>15 triệu</a:t>
            </a:r>
            <a:endParaRPr lang="en-US" sz="2400"/>
          </a:p>
          <a:p>
            <a:pPr marL="0" indent="0">
              <a:buNone/>
            </a:pPr>
            <a:r>
              <a:rPr lang="en-US" sz="2400" b="1"/>
              <a:t>3. Thuế GTGT phải nộp:</a:t>
            </a:r>
            <a:br>
              <a:rPr lang="en-US" sz="2400"/>
            </a:br>
            <a:r>
              <a:rPr lang="en-US" sz="2400"/>
              <a:t>= Thuế GTGT đầu ra – Thuế GTGT đầu vào</a:t>
            </a:r>
            <a:br>
              <a:rPr lang="en-US" sz="2400"/>
            </a:br>
            <a:r>
              <a:rPr lang="en-US" sz="2400"/>
              <a:t>= 60 – 15 = </a:t>
            </a:r>
            <a:r>
              <a:rPr lang="en-US" sz="2400" b="1"/>
              <a:t>45 triệu</a:t>
            </a:r>
            <a:endParaRPr lang="en-US" sz="2400"/>
          </a:p>
          <a:p>
            <a:endParaRPr lang="en-US" sz="2000"/>
          </a:p>
        </p:txBody>
      </p:sp>
      <p:sp>
        <p:nvSpPr>
          <p:cNvPr id="4" name="Chỗ dành sẵn cho Chân trang 3">
            <a:extLst>
              <a:ext uri="{FF2B5EF4-FFF2-40B4-BE49-F238E27FC236}">
                <a16:creationId xmlns:a16="http://schemas.microsoft.com/office/drawing/2014/main" id="{78B892A3-F937-060D-5840-C2EE172625D8}"/>
              </a:ext>
            </a:extLst>
          </p:cNvPr>
          <p:cNvSpPr>
            <a:spLocks noGrp="1"/>
          </p:cNvSpPr>
          <p:nvPr>
            <p:ph type="ftr" sz="quarter" idx="11"/>
          </p:nvPr>
        </p:nvSpPr>
        <p:spPr/>
        <p:txBody>
          <a:bodyPr/>
          <a:lstStyle/>
          <a:p>
            <a:r>
              <a:rPr lang="en-US"/>
              <a:t>TS. Nguyễn Tuấn Anh - ĐH KTQD</a:t>
            </a:r>
          </a:p>
        </p:txBody>
      </p:sp>
      <p:sp>
        <p:nvSpPr>
          <p:cNvPr id="5" name="Chỗ dành sẵn cho Số hiệu Bản chiếu 4">
            <a:extLst>
              <a:ext uri="{FF2B5EF4-FFF2-40B4-BE49-F238E27FC236}">
                <a16:creationId xmlns:a16="http://schemas.microsoft.com/office/drawing/2014/main" id="{64D0B787-2DBB-09AA-E785-BAFBADFD02DF}"/>
              </a:ext>
            </a:extLst>
          </p:cNvPr>
          <p:cNvSpPr>
            <a:spLocks noGrp="1"/>
          </p:cNvSpPr>
          <p:nvPr>
            <p:ph type="sldNum" sz="quarter" idx="12"/>
          </p:nvPr>
        </p:nvSpPr>
        <p:spPr/>
        <p:txBody>
          <a:bodyPr/>
          <a:lstStyle/>
          <a:p>
            <a:fld id="{3D7499AE-8711-4CFC-9ECF-460794017F84}" type="slidenum">
              <a:rPr lang="en-US" smtClean="0"/>
              <a:t>23</a:t>
            </a:fld>
            <a:endParaRPr lang="en-US"/>
          </a:p>
        </p:txBody>
      </p:sp>
    </p:spTree>
    <p:extLst>
      <p:ext uri="{BB962C8B-B14F-4D97-AF65-F5344CB8AC3E}">
        <p14:creationId xmlns:p14="http://schemas.microsoft.com/office/powerpoint/2010/main" val="174612977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3801" name="Rectangle 33800">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803" name="Freeform: Shape 33802">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794" name="Title 1">
            <a:extLst>
              <a:ext uri="{FF2B5EF4-FFF2-40B4-BE49-F238E27FC236}">
                <a16:creationId xmlns:a16="http://schemas.microsoft.com/office/drawing/2014/main" id="{6D412071-3BE0-C424-6C0E-0B0FA5B9D678}"/>
              </a:ext>
            </a:extLst>
          </p:cNvPr>
          <p:cNvSpPr>
            <a:spLocks noGrp="1"/>
          </p:cNvSpPr>
          <p:nvPr>
            <p:ph type="title"/>
          </p:nvPr>
        </p:nvSpPr>
        <p:spPr>
          <a:xfrm>
            <a:off x="686834" y="1153572"/>
            <a:ext cx="3200400" cy="4461163"/>
          </a:xfrm>
        </p:spPr>
        <p:txBody>
          <a:bodyPr>
            <a:normAutofit/>
          </a:bodyPr>
          <a:lstStyle/>
          <a:p>
            <a:pPr eaLnBrk="1" hangingPunct="1"/>
            <a:r>
              <a:rPr lang="en-US" altLang="en-US" b="1">
                <a:solidFill>
                  <a:srgbClr val="FFFFFF"/>
                </a:solidFill>
              </a:rPr>
              <a:t>THUẾ </a:t>
            </a:r>
            <a:br>
              <a:rPr lang="en-US" altLang="en-US" b="1">
                <a:solidFill>
                  <a:srgbClr val="FFFFFF"/>
                </a:solidFill>
              </a:rPr>
            </a:br>
            <a:r>
              <a:rPr lang="en-US" altLang="en-US" b="1">
                <a:solidFill>
                  <a:srgbClr val="FFFFFF"/>
                </a:solidFill>
              </a:rPr>
              <a:t>THU NHẬP DOANH NGHIỆP</a:t>
            </a:r>
          </a:p>
        </p:txBody>
      </p:sp>
      <p:sp>
        <p:nvSpPr>
          <p:cNvPr id="33805" name="Arc 33804">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5" name="Rectangle 3">
            <a:extLst>
              <a:ext uri="{FF2B5EF4-FFF2-40B4-BE49-F238E27FC236}">
                <a16:creationId xmlns:a16="http://schemas.microsoft.com/office/drawing/2014/main" id="{C262137E-832D-B01B-61A5-AEDC0569DB95}"/>
              </a:ext>
            </a:extLst>
          </p:cNvPr>
          <p:cNvSpPr>
            <a:spLocks noGrp="1" noChangeArrowheads="1"/>
          </p:cNvSpPr>
          <p:nvPr>
            <p:ph idx="1"/>
          </p:nvPr>
        </p:nvSpPr>
        <p:spPr>
          <a:xfrm>
            <a:off x="4447308" y="591344"/>
            <a:ext cx="6906491" cy="5585619"/>
          </a:xfrm>
        </p:spPr>
        <p:txBody>
          <a:bodyPr anchor="ctr">
            <a:normAutofit/>
          </a:bodyPr>
          <a:lstStyle/>
          <a:p>
            <a:pPr eaLnBrk="1" hangingPunct="1">
              <a:defRPr/>
            </a:pPr>
            <a:r>
              <a:rPr lang="en-US" b="1" dirty="0" err="1">
                <a:latin typeface="Calibri (Thân)"/>
              </a:rPr>
              <a:t>Khái</a:t>
            </a:r>
            <a:r>
              <a:rPr lang="en-US" b="1" dirty="0">
                <a:latin typeface="Calibri (Thân)"/>
              </a:rPr>
              <a:t> </a:t>
            </a:r>
            <a:r>
              <a:rPr lang="en-US" b="1" dirty="0" err="1">
                <a:latin typeface="Calibri (Thân)"/>
              </a:rPr>
              <a:t>niệm</a:t>
            </a:r>
            <a:r>
              <a:rPr lang="en-US" b="1" dirty="0">
                <a:latin typeface="Calibri (Thân)"/>
              </a:rPr>
              <a:t>: </a:t>
            </a:r>
            <a:r>
              <a:rPr lang="vi-VN" dirty="0">
                <a:latin typeface="Calibri (Thân)"/>
              </a:rPr>
              <a:t>Là sắc thuế tính trên thu nhập trước thuế (thu nhập chịu thuế) của doanh nghiệp trong kỳ tính thuế.</a:t>
            </a:r>
            <a:endParaRPr lang="en-US" dirty="0">
              <a:latin typeface="Calibri (Thân)"/>
            </a:endParaRPr>
          </a:p>
          <a:p>
            <a:pPr eaLnBrk="1" hangingPunct="1">
              <a:defRPr/>
            </a:pPr>
            <a:r>
              <a:rPr lang="vi-VN" b="1" dirty="0">
                <a:latin typeface="Calibri (Thân)"/>
              </a:rPr>
              <a:t>Người nộp thuế</a:t>
            </a:r>
            <a:r>
              <a:rPr lang="en-US" b="1" dirty="0">
                <a:latin typeface="Calibri (Thân)"/>
              </a:rPr>
              <a:t>: </a:t>
            </a:r>
            <a:r>
              <a:rPr lang="vi-VN" dirty="0">
                <a:latin typeface="Calibri (Thân)"/>
              </a:rPr>
              <a:t>Tổ chức hoạt động sản xuất, kinh doanh hàng hóa, dịch vụ có thu nhập chịu thuế.</a:t>
            </a:r>
          </a:p>
          <a:p>
            <a:pPr eaLnBrk="1" hangingPunct="1">
              <a:defRPr/>
            </a:pPr>
            <a:r>
              <a:rPr lang="vi-VN" b="1" dirty="0">
                <a:latin typeface="Calibri (Thân)"/>
              </a:rPr>
              <a:t>Đối tượng chịu thuế</a:t>
            </a:r>
            <a:r>
              <a:rPr lang="en-US" b="1" dirty="0">
                <a:latin typeface="Calibri (Thân)"/>
              </a:rPr>
              <a:t>:</a:t>
            </a:r>
            <a:r>
              <a:rPr lang="en-US" dirty="0">
                <a:latin typeface="Calibri (Thân)"/>
              </a:rPr>
              <a:t> </a:t>
            </a:r>
            <a:r>
              <a:rPr lang="vi-VN" dirty="0">
                <a:latin typeface="Calibri (Thân)"/>
              </a:rPr>
              <a:t>Thu nhập chịu thuế phát sinh trong kỳ tính thuế của doanh nghiệp.</a:t>
            </a:r>
          </a:p>
          <a:p>
            <a:pPr marL="0" indent="0">
              <a:buNone/>
              <a:defRPr/>
            </a:pPr>
            <a:r>
              <a:rPr lang="en-US" dirty="0">
                <a:latin typeface="Calibri (Thân)"/>
              </a:rPr>
              <a:t>(Thu </a:t>
            </a:r>
            <a:r>
              <a:rPr lang="en-US" dirty="0" err="1">
                <a:latin typeface="Calibri (Thân)"/>
              </a:rPr>
              <a:t>nhập</a:t>
            </a:r>
            <a:r>
              <a:rPr lang="en-US" dirty="0">
                <a:latin typeface="Calibri (Thân)"/>
              </a:rPr>
              <a:t> </a:t>
            </a:r>
            <a:r>
              <a:rPr lang="en-US" dirty="0" err="1">
                <a:latin typeface="Calibri (Thân)"/>
              </a:rPr>
              <a:t>chịu</a:t>
            </a:r>
            <a:r>
              <a:rPr lang="en-US" dirty="0">
                <a:latin typeface="Calibri (Thân)"/>
              </a:rPr>
              <a:t> </a:t>
            </a:r>
            <a:r>
              <a:rPr lang="en-US" dirty="0" err="1">
                <a:latin typeface="Calibri (Thân)"/>
              </a:rPr>
              <a:t>thuế</a:t>
            </a:r>
            <a:r>
              <a:rPr lang="en-US" dirty="0">
                <a:latin typeface="Calibri (Thân)"/>
              </a:rPr>
              <a:t> = Doanh </a:t>
            </a:r>
            <a:r>
              <a:rPr lang="en-US" dirty="0" err="1">
                <a:latin typeface="Calibri (Thân)"/>
              </a:rPr>
              <a:t>thu</a:t>
            </a:r>
            <a:r>
              <a:rPr lang="en-US" dirty="0">
                <a:latin typeface="Calibri (Thân)"/>
              </a:rPr>
              <a:t> – Chi </a:t>
            </a:r>
            <a:r>
              <a:rPr lang="en-US" dirty="0" err="1">
                <a:latin typeface="Calibri (Thân)"/>
              </a:rPr>
              <a:t>phí</a:t>
            </a:r>
            <a:r>
              <a:rPr lang="en-US" dirty="0">
                <a:latin typeface="Calibri (Thân)"/>
              </a:rPr>
              <a:t> </a:t>
            </a:r>
            <a:r>
              <a:rPr lang="en-US" dirty="0" err="1">
                <a:latin typeface="Calibri (Thân)"/>
              </a:rPr>
              <a:t>hợp</a:t>
            </a:r>
            <a:r>
              <a:rPr lang="en-US" dirty="0">
                <a:latin typeface="Calibri (Thân)"/>
              </a:rPr>
              <a:t> </a:t>
            </a:r>
            <a:r>
              <a:rPr lang="en-US" dirty="0" err="1">
                <a:latin typeface="Calibri (Thân)"/>
              </a:rPr>
              <a:t>lý</a:t>
            </a:r>
            <a:r>
              <a:rPr lang="en-US" dirty="0">
                <a:latin typeface="Calibri (Thân)"/>
              </a:rPr>
              <a:t>, </a:t>
            </a:r>
            <a:r>
              <a:rPr lang="en-US" dirty="0" err="1">
                <a:latin typeface="Calibri (Thân)"/>
              </a:rPr>
              <a:t>hợp</a:t>
            </a:r>
            <a:r>
              <a:rPr lang="en-US" dirty="0">
                <a:latin typeface="Calibri (Thân)"/>
              </a:rPr>
              <a:t> </a:t>
            </a:r>
            <a:r>
              <a:rPr lang="en-US" dirty="0" err="1">
                <a:latin typeface="Calibri (Thân)"/>
              </a:rPr>
              <a:t>lệ</a:t>
            </a:r>
            <a:r>
              <a:rPr lang="en-US" dirty="0">
                <a:latin typeface="Calibri (Thân)"/>
              </a:rPr>
              <a:t> + Thu </a:t>
            </a:r>
            <a:r>
              <a:rPr lang="en-US" dirty="0" err="1">
                <a:latin typeface="Calibri (Thân)"/>
              </a:rPr>
              <a:t>nhập</a:t>
            </a:r>
            <a:r>
              <a:rPr lang="en-US" dirty="0">
                <a:latin typeface="Calibri (Thân)"/>
              </a:rPr>
              <a:t> </a:t>
            </a:r>
            <a:r>
              <a:rPr lang="en-US" dirty="0" err="1">
                <a:latin typeface="Calibri (Thân)"/>
              </a:rPr>
              <a:t>khác</a:t>
            </a:r>
            <a:r>
              <a:rPr lang="en-US" dirty="0">
                <a:latin typeface="Calibri (Thân)"/>
              </a:rPr>
              <a:t>).</a:t>
            </a:r>
            <a:endParaRPr lang="vi-VN" dirty="0">
              <a:latin typeface="Calibri (Thân)"/>
            </a:endParaRPr>
          </a:p>
        </p:txBody>
      </p:sp>
      <p:sp>
        <p:nvSpPr>
          <p:cNvPr id="33796" name="Slide Number Placeholder 3">
            <a:extLst>
              <a:ext uri="{FF2B5EF4-FFF2-40B4-BE49-F238E27FC236}">
                <a16:creationId xmlns:a16="http://schemas.microsoft.com/office/drawing/2014/main" id="{70223B91-73A0-D454-C8D6-E98DE8B72FCA}"/>
              </a:ext>
            </a:extLst>
          </p:cNvPr>
          <p:cNvSpPr>
            <a:spLocks noGrp="1"/>
          </p:cNvSpPr>
          <p:nvPr>
            <p:ph type="sldNum" sz="quarter" idx="10"/>
          </p:nvPr>
        </p:nvSpPr>
        <p:spPr>
          <a:xfrm>
            <a:off x="9541564" y="6356350"/>
            <a:ext cx="1812235" cy="365125"/>
          </a:xfrm>
        </p:spPr>
        <p:txBody>
          <a:bodyPr>
            <a:normAutofit/>
          </a:bodyPr>
          <a:lstStyle>
            <a:lvl1pPr eaLnBrk="0" hangingPunct="0">
              <a:defRPr sz="1200">
                <a:solidFill>
                  <a:schemeClr val="tx1"/>
                </a:solidFill>
                <a:latin typeface="Arial" panose="020B0604020202020204" pitchFamily="34" charset="0"/>
                <a:cs typeface="Arial" panose="020B0604020202020204" pitchFamily="34" charset="0"/>
              </a:defRPr>
            </a:lvl1pPr>
            <a:lvl2pPr marL="742950" indent="-285750" eaLnBrk="0" hangingPunct="0">
              <a:defRPr sz="1200">
                <a:solidFill>
                  <a:schemeClr val="tx1"/>
                </a:solidFill>
                <a:latin typeface="Arial" panose="020B0604020202020204" pitchFamily="34" charset="0"/>
                <a:cs typeface="Arial" panose="020B0604020202020204" pitchFamily="34" charset="0"/>
              </a:defRPr>
            </a:lvl2pPr>
            <a:lvl3pPr marL="1143000" indent="-228600" eaLnBrk="0" hangingPunct="0">
              <a:defRPr sz="1200">
                <a:solidFill>
                  <a:schemeClr val="tx1"/>
                </a:solidFill>
                <a:latin typeface="Arial" panose="020B0604020202020204" pitchFamily="34" charset="0"/>
                <a:cs typeface="Arial" panose="020B0604020202020204" pitchFamily="34" charset="0"/>
              </a:defRPr>
            </a:lvl3pPr>
            <a:lvl4pPr marL="1600200" indent="-228600" eaLnBrk="0" hangingPunct="0">
              <a:defRPr sz="1200">
                <a:solidFill>
                  <a:schemeClr val="tx1"/>
                </a:solidFill>
                <a:latin typeface="Arial" panose="020B0604020202020204" pitchFamily="34" charset="0"/>
                <a:cs typeface="Arial" panose="020B0604020202020204" pitchFamily="34" charset="0"/>
              </a:defRPr>
            </a:lvl4pPr>
            <a:lvl5pPr marL="2057400" indent="-228600" eaLnBrk="0" hangingPunct="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spcAft>
                <a:spcPts val="600"/>
              </a:spcAft>
            </a:pPr>
            <a:fld id="{603A9DF5-0470-4757-8285-C3F285CA6933}" type="slidenum">
              <a:rPr lang="en-US" altLang="en-US">
                <a:latin typeface="Times New Roman" panose="02020603050405020304" pitchFamily="18" charset="0"/>
              </a:rPr>
              <a:pPr eaLnBrk="1" hangingPunct="1">
                <a:spcAft>
                  <a:spcPts val="600"/>
                </a:spcAft>
              </a:pPr>
              <a:t>24</a:t>
            </a:fld>
            <a:endParaRPr lang="en-US" altLang="en-US">
              <a:latin typeface="Times New Roman" panose="02020603050405020304" pitchFamily="18" charset="0"/>
            </a:endParaRPr>
          </a:p>
        </p:txBody>
      </p:sp>
      <p:sp>
        <p:nvSpPr>
          <p:cNvPr id="2" name="Chỗ dành sẵn cho Chân trang 1">
            <a:extLst>
              <a:ext uri="{FF2B5EF4-FFF2-40B4-BE49-F238E27FC236}">
                <a16:creationId xmlns:a16="http://schemas.microsoft.com/office/drawing/2014/main" id="{20B86393-7D60-F43B-3065-ACF640346B33}"/>
              </a:ext>
            </a:extLst>
          </p:cNvPr>
          <p:cNvSpPr>
            <a:spLocks noGrp="1"/>
          </p:cNvSpPr>
          <p:nvPr>
            <p:ph type="ftr" sz="quarter" idx="11"/>
          </p:nvPr>
        </p:nvSpPr>
        <p:spPr/>
        <p:txBody>
          <a:bodyPr/>
          <a:lstStyle/>
          <a:p>
            <a:r>
              <a:rPr lang="en-US"/>
              <a:t>TS. Nguyễn Tuấn Anh - ĐH KTQD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Shape 11">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êu đề 1">
            <a:extLst>
              <a:ext uri="{FF2B5EF4-FFF2-40B4-BE49-F238E27FC236}">
                <a16:creationId xmlns:a16="http://schemas.microsoft.com/office/drawing/2014/main" id="{E6EB8E5E-8380-A682-8022-0D867116304E}"/>
              </a:ext>
            </a:extLst>
          </p:cNvPr>
          <p:cNvSpPr>
            <a:spLocks noGrp="1"/>
          </p:cNvSpPr>
          <p:nvPr>
            <p:ph type="title"/>
          </p:nvPr>
        </p:nvSpPr>
        <p:spPr>
          <a:xfrm>
            <a:off x="686834" y="1153572"/>
            <a:ext cx="3200400" cy="4461163"/>
          </a:xfrm>
        </p:spPr>
        <p:txBody>
          <a:bodyPr>
            <a:normAutofit/>
          </a:bodyPr>
          <a:lstStyle/>
          <a:p>
            <a:r>
              <a:rPr lang="vi-VN">
                <a:solidFill>
                  <a:srgbClr val="FFFFFF"/>
                </a:solidFill>
              </a:rPr>
              <a:t>NGƯỜI NỘP THUẾ TNDN</a:t>
            </a:r>
            <a:endParaRPr lang="en-US">
              <a:solidFill>
                <a:srgbClr val="FFFFFF"/>
              </a:solidFill>
            </a:endParaRPr>
          </a:p>
        </p:txBody>
      </p:sp>
      <p:sp>
        <p:nvSpPr>
          <p:cNvPr id="14" name="Arc 13">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hỗ dành sẵn cho Nội dung 2">
            <a:extLst>
              <a:ext uri="{FF2B5EF4-FFF2-40B4-BE49-F238E27FC236}">
                <a16:creationId xmlns:a16="http://schemas.microsoft.com/office/drawing/2014/main" id="{80DFF809-96B6-982C-0079-2529DFA244BA}"/>
              </a:ext>
            </a:extLst>
          </p:cNvPr>
          <p:cNvSpPr>
            <a:spLocks noGrp="1"/>
          </p:cNvSpPr>
          <p:nvPr>
            <p:ph idx="1"/>
          </p:nvPr>
        </p:nvSpPr>
        <p:spPr>
          <a:xfrm>
            <a:off x="4447308" y="591344"/>
            <a:ext cx="6906491" cy="5585619"/>
          </a:xfrm>
        </p:spPr>
        <p:txBody>
          <a:bodyPr anchor="ctr">
            <a:normAutofit/>
          </a:bodyPr>
          <a:lstStyle/>
          <a:p>
            <a:pPr lvl="0"/>
            <a:r>
              <a:rPr lang="en-US" sz="2200" err="1"/>
              <a:t>Là</a:t>
            </a:r>
            <a:r>
              <a:rPr lang="en-US" sz="2200"/>
              <a:t> </a:t>
            </a:r>
            <a:r>
              <a:rPr lang="en-US" sz="2200" b="1" err="1"/>
              <a:t>tổ</a:t>
            </a:r>
            <a:r>
              <a:rPr lang="en-US" sz="2200" b="1"/>
              <a:t> </a:t>
            </a:r>
            <a:r>
              <a:rPr lang="en-US" sz="2200" b="1" err="1"/>
              <a:t>chức</a:t>
            </a:r>
            <a:r>
              <a:rPr lang="en-US" sz="2200" b="1"/>
              <a:t> </a:t>
            </a:r>
            <a:r>
              <a:rPr lang="en-US" sz="2200" b="1" err="1"/>
              <a:t>sản</a:t>
            </a:r>
            <a:r>
              <a:rPr lang="en-US" sz="2200" b="1"/>
              <a:t> </a:t>
            </a:r>
            <a:r>
              <a:rPr lang="en-US" sz="2200" b="1" err="1"/>
              <a:t>xuất</a:t>
            </a:r>
            <a:r>
              <a:rPr lang="en-US" sz="2200" b="1"/>
              <a:t>, </a:t>
            </a:r>
            <a:r>
              <a:rPr lang="en-US" sz="2200" b="1" err="1"/>
              <a:t>kinh</a:t>
            </a:r>
            <a:r>
              <a:rPr lang="en-US" sz="2200" b="1"/>
              <a:t> </a:t>
            </a:r>
            <a:r>
              <a:rPr lang="en-US" sz="2200" b="1" err="1"/>
              <a:t>doanh</a:t>
            </a:r>
            <a:r>
              <a:rPr lang="en-US" sz="2200" b="1"/>
              <a:t> </a:t>
            </a:r>
            <a:r>
              <a:rPr lang="en-US" sz="2200" b="1" err="1"/>
              <a:t>hàng</a:t>
            </a:r>
            <a:r>
              <a:rPr lang="en-US" sz="2200" b="1"/>
              <a:t> </a:t>
            </a:r>
            <a:r>
              <a:rPr lang="en-US" sz="2200" b="1" err="1"/>
              <a:t>hóa</a:t>
            </a:r>
            <a:r>
              <a:rPr lang="en-US" sz="2200" b="1"/>
              <a:t>, </a:t>
            </a:r>
            <a:r>
              <a:rPr lang="en-US" sz="2200" b="1" err="1"/>
              <a:t>dịch</a:t>
            </a:r>
            <a:r>
              <a:rPr lang="en-US" sz="2200" b="1"/>
              <a:t> </a:t>
            </a:r>
            <a:r>
              <a:rPr lang="en-US" sz="2200" b="1" err="1"/>
              <a:t>vụ</a:t>
            </a:r>
            <a:r>
              <a:rPr lang="en-US" sz="2200" b="1"/>
              <a:t> </a:t>
            </a:r>
            <a:r>
              <a:rPr lang="en-US" sz="2200" b="1" err="1"/>
              <a:t>có</a:t>
            </a:r>
            <a:r>
              <a:rPr lang="en-US" sz="2200" b="1"/>
              <a:t> </a:t>
            </a:r>
            <a:r>
              <a:rPr lang="en-US" sz="2200" b="1" err="1"/>
              <a:t>thu</a:t>
            </a:r>
            <a:r>
              <a:rPr lang="en-US" sz="2200" b="1"/>
              <a:t> </a:t>
            </a:r>
            <a:r>
              <a:rPr lang="en-US" sz="2200" b="1" err="1"/>
              <a:t>nhập</a:t>
            </a:r>
            <a:r>
              <a:rPr lang="en-US" sz="2200" b="1"/>
              <a:t> </a:t>
            </a:r>
            <a:r>
              <a:rPr lang="en-US" sz="2200" b="1" err="1"/>
              <a:t>chịu</a:t>
            </a:r>
            <a:r>
              <a:rPr lang="en-US" sz="2200" b="1"/>
              <a:t> </a:t>
            </a:r>
            <a:r>
              <a:rPr lang="en-US" sz="2200" b="1" err="1"/>
              <a:t>thuế</a:t>
            </a:r>
            <a:r>
              <a:rPr lang="en-US" sz="2200"/>
              <a:t>.</a:t>
            </a:r>
          </a:p>
          <a:p>
            <a:pPr lvl="0"/>
            <a:r>
              <a:rPr lang="en-US" sz="2200"/>
              <a:t>Bao </a:t>
            </a:r>
            <a:r>
              <a:rPr lang="en-US" sz="2200" err="1"/>
              <a:t>gồm</a:t>
            </a:r>
            <a:r>
              <a:rPr lang="en-US" sz="2200"/>
              <a:t>: Doanh </a:t>
            </a:r>
            <a:r>
              <a:rPr lang="en-US" sz="2200" err="1"/>
              <a:t>nghiệp</a:t>
            </a:r>
            <a:r>
              <a:rPr lang="en-US" sz="2200"/>
              <a:t> </a:t>
            </a:r>
            <a:r>
              <a:rPr lang="en-US" sz="2200" err="1"/>
              <a:t>thành</a:t>
            </a:r>
            <a:r>
              <a:rPr lang="en-US" sz="2200"/>
              <a:t> </a:t>
            </a:r>
            <a:r>
              <a:rPr lang="en-US" sz="2200" err="1"/>
              <a:t>lập</a:t>
            </a:r>
            <a:r>
              <a:rPr lang="en-US" sz="2200"/>
              <a:t> </a:t>
            </a:r>
            <a:r>
              <a:rPr lang="en-US" sz="2200" err="1"/>
              <a:t>theo</a:t>
            </a:r>
            <a:r>
              <a:rPr lang="en-US" sz="2200"/>
              <a:t> </a:t>
            </a:r>
            <a:r>
              <a:rPr lang="en-US" sz="2200" err="1"/>
              <a:t>pháp</a:t>
            </a:r>
            <a:r>
              <a:rPr lang="en-US" sz="2200"/>
              <a:t> </a:t>
            </a:r>
            <a:r>
              <a:rPr lang="en-US" sz="2200" err="1"/>
              <a:t>luật</a:t>
            </a:r>
            <a:r>
              <a:rPr lang="en-US" sz="2200"/>
              <a:t> VN; </a:t>
            </a:r>
            <a:r>
              <a:rPr lang="en-US" sz="2200" err="1"/>
              <a:t>doanh</a:t>
            </a:r>
            <a:r>
              <a:rPr lang="en-US" sz="2200"/>
              <a:t> </a:t>
            </a:r>
            <a:r>
              <a:rPr lang="en-US" sz="2200" err="1"/>
              <a:t>nghiệp</a:t>
            </a:r>
            <a:r>
              <a:rPr lang="en-US" sz="2200"/>
              <a:t> </a:t>
            </a:r>
            <a:r>
              <a:rPr lang="en-US" sz="2200" err="1"/>
              <a:t>nước</a:t>
            </a:r>
            <a:r>
              <a:rPr lang="en-US" sz="2200"/>
              <a:t> </a:t>
            </a:r>
            <a:r>
              <a:rPr lang="en-US" sz="2200" err="1"/>
              <a:t>ngoài</a:t>
            </a:r>
            <a:r>
              <a:rPr lang="en-US" sz="2200"/>
              <a:t> </a:t>
            </a:r>
            <a:r>
              <a:rPr lang="en-US" sz="2200" err="1"/>
              <a:t>có</a:t>
            </a:r>
            <a:r>
              <a:rPr lang="en-US" sz="2200"/>
              <a:t>/</a:t>
            </a:r>
            <a:r>
              <a:rPr lang="en-US" sz="2200" err="1"/>
              <a:t>không</a:t>
            </a:r>
            <a:r>
              <a:rPr lang="en-US" sz="2200"/>
              <a:t> </a:t>
            </a:r>
            <a:r>
              <a:rPr lang="en-US" sz="2200" err="1"/>
              <a:t>có</a:t>
            </a:r>
            <a:r>
              <a:rPr lang="en-US" sz="2200"/>
              <a:t> </a:t>
            </a:r>
            <a:r>
              <a:rPr lang="en-US" sz="2200" err="1"/>
              <a:t>cơ</a:t>
            </a:r>
            <a:r>
              <a:rPr lang="en-US" sz="2200"/>
              <a:t> </a:t>
            </a:r>
            <a:r>
              <a:rPr lang="en-US" sz="2200" err="1"/>
              <a:t>sở</a:t>
            </a:r>
            <a:r>
              <a:rPr lang="en-US" sz="2200"/>
              <a:t> </a:t>
            </a:r>
            <a:r>
              <a:rPr lang="en-US" sz="2200" err="1"/>
              <a:t>thường</a:t>
            </a:r>
            <a:r>
              <a:rPr lang="en-US" sz="2200"/>
              <a:t> </a:t>
            </a:r>
            <a:r>
              <a:rPr lang="en-US" sz="2200" err="1"/>
              <a:t>trú</a:t>
            </a:r>
            <a:r>
              <a:rPr lang="en-US" sz="2200"/>
              <a:t> </a:t>
            </a:r>
            <a:r>
              <a:rPr lang="en-US" sz="2200" err="1"/>
              <a:t>tại</a:t>
            </a:r>
            <a:r>
              <a:rPr lang="en-US" sz="2200"/>
              <a:t> VN; </a:t>
            </a:r>
            <a:r>
              <a:rPr lang="en-US" sz="2200" err="1"/>
              <a:t>hợp</a:t>
            </a:r>
            <a:r>
              <a:rPr lang="en-US" sz="2200"/>
              <a:t> </a:t>
            </a:r>
            <a:r>
              <a:rPr lang="en-US" sz="2200" err="1"/>
              <a:t>tác</a:t>
            </a:r>
            <a:r>
              <a:rPr lang="en-US" sz="2200"/>
              <a:t> </a:t>
            </a:r>
            <a:r>
              <a:rPr lang="en-US" sz="2200" err="1"/>
              <a:t>xã</a:t>
            </a:r>
            <a:r>
              <a:rPr lang="en-US" sz="2200"/>
              <a:t>, </a:t>
            </a:r>
            <a:r>
              <a:rPr lang="en-US" sz="2200" err="1"/>
              <a:t>liên</a:t>
            </a:r>
            <a:r>
              <a:rPr lang="en-US" sz="2200"/>
              <a:t> </a:t>
            </a:r>
            <a:r>
              <a:rPr lang="en-US" sz="2200" err="1"/>
              <a:t>hiệp</a:t>
            </a:r>
            <a:r>
              <a:rPr lang="en-US" sz="2200"/>
              <a:t> </a:t>
            </a:r>
            <a:r>
              <a:rPr lang="en-US" sz="2200" err="1"/>
              <a:t>hợp</a:t>
            </a:r>
            <a:r>
              <a:rPr lang="en-US" sz="2200"/>
              <a:t> </a:t>
            </a:r>
            <a:r>
              <a:rPr lang="en-US" sz="2200" err="1"/>
              <a:t>tác</a:t>
            </a:r>
            <a:r>
              <a:rPr lang="en-US" sz="2200"/>
              <a:t> </a:t>
            </a:r>
            <a:r>
              <a:rPr lang="en-US" sz="2200" err="1"/>
              <a:t>xã</a:t>
            </a:r>
            <a:r>
              <a:rPr lang="en-US" sz="2200"/>
              <a:t>; </a:t>
            </a:r>
            <a:r>
              <a:rPr lang="en-US" sz="2200" err="1"/>
              <a:t>đơn</a:t>
            </a:r>
            <a:r>
              <a:rPr lang="en-US" sz="2200"/>
              <a:t> </a:t>
            </a:r>
            <a:r>
              <a:rPr lang="en-US" sz="2200" err="1"/>
              <a:t>vị</a:t>
            </a:r>
            <a:r>
              <a:rPr lang="en-US" sz="2200"/>
              <a:t> </a:t>
            </a:r>
            <a:r>
              <a:rPr lang="en-US" sz="2200" err="1"/>
              <a:t>sự</a:t>
            </a:r>
            <a:r>
              <a:rPr lang="en-US" sz="2200"/>
              <a:t> </a:t>
            </a:r>
            <a:r>
              <a:rPr lang="en-US" sz="2200" err="1"/>
              <a:t>nghiệp</a:t>
            </a:r>
            <a:r>
              <a:rPr lang="en-US" sz="2200"/>
              <a:t>; </a:t>
            </a:r>
            <a:r>
              <a:rPr lang="en-US" sz="2200" err="1"/>
              <a:t>tổ</a:t>
            </a:r>
            <a:r>
              <a:rPr lang="en-US" sz="2200"/>
              <a:t> </a:t>
            </a:r>
            <a:r>
              <a:rPr lang="en-US" sz="2200" err="1"/>
              <a:t>chức</a:t>
            </a:r>
            <a:r>
              <a:rPr lang="en-US" sz="2200"/>
              <a:t> </a:t>
            </a:r>
            <a:r>
              <a:rPr lang="en-US" sz="2200" err="1"/>
              <a:t>khác</a:t>
            </a:r>
            <a:r>
              <a:rPr lang="en-US" sz="2200"/>
              <a:t>.</a:t>
            </a:r>
          </a:p>
          <a:p>
            <a:pPr lvl="0"/>
            <a:r>
              <a:rPr lang="en-US" sz="2200" b="1"/>
              <a:t>Doanh </a:t>
            </a:r>
            <a:r>
              <a:rPr lang="en-US" sz="2200" b="1" err="1"/>
              <a:t>nghiệp</a:t>
            </a:r>
            <a:r>
              <a:rPr lang="en-US" sz="2200" b="1"/>
              <a:t> VN</a:t>
            </a:r>
            <a:r>
              <a:rPr lang="en-US" sz="2200"/>
              <a:t>: </a:t>
            </a:r>
            <a:r>
              <a:rPr lang="en-US" sz="2200" err="1"/>
              <a:t>nộp</a:t>
            </a:r>
            <a:r>
              <a:rPr lang="en-US" sz="2200"/>
              <a:t> </a:t>
            </a:r>
            <a:r>
              <a:rPr lang="en-US" sz="2200" err="1"/>
              <a:t>thuế</a:t>
            </a:r>
            <a:r>
              <a:rPr lang="en-US" sz="2200"/>
              <a:t> </a:t>
            </a:r>
            <a:r>
              <a:rPr lang="en-US" sz="2200" err="1"/>
              <a:t>đối</a:t>
            </a:r>
            <a:r>
              <a:rPr lang="en-US" sz="2200"/>
              <a:t> </a:t>
            </a:r>
            <a:r>
              <a:rPr lang="en-US" sz="2200" err="1"/>
              <a:t>với</a:t>
            </a:r>
            <a:r>
              <a:rPr lang="en-US" sz="2200"/>
              <a:t> </a:t>
            </a:r>
            <a:r>
              <a:rPr lang="en-US" sz="2200" err="1"/>
              <a:t>thu</a:t>
            </a:r>
            <a:r>
              <a:rPr lang="en-US" sz="2200"/>
              <a:t> </a:t>
            </a:r>
            <a:r>
              <a:rPr lang="en-US" sz="2200" err="1"/>
              <a:t>nhập</a:t>
            </a:r>
            <a:r>
              <a:rPr lang="en-US" sz="2200"/>
              <a:t> </a:t>
            </a:r>
            <a:r>
              <a:rPr lang="en-US" sz="2200" err="1"/>
              <a:t>phát</a:t>
            </a:r>
            <a:r>
              <a:rPr lang="en-US" sz="2200"/>
              <a:t> </a:t>
            </a:r>
            <a:r>
              <a:rPr lang="en-US" sz="2200" err="1"/>
              <a:t>sinh</a:t>
            </a:r>
            <a:r>
              <a:rPr lang="en-US" sz="2200"/>
              <a:t> </a:t>
            </a:r>
            <a:r>
              <a:rPr lang="en-US" sz="2200" err="1"/>
              <a:t>trong</a:t>
            </a:r>
            <a:r>
              <a:rPr lang="en-US" sz="2200"/>
              <a:t> </a:t>
            </a:r>
            <a:r>
              <a:rPr lang="en-US" sz="2200" err="1"/>
              <a:t>và</a:t>
            </a:r>
            <a:r>
              <a:rPr lang="en-US" sz="2200"/>
              <a:t> </a:t>
            </a:r>
            <a:r>
              <a:rPr lang="en-US" sz="2200" err="1"/>
              <a:t>ngoài</a:t>
            </a:r>
            <a:r>
              <a:rPr lang="en-US" sz="2200"/>
              <a:t> VN.</a:t>
            </a:r>
          </a:p>
          <a:p>
            <a:pPr lvl="0"/>
            <a:r>
              <a:rPr lang="en-US" sz="2200" b="1"/>
              <a:t>Doanh </a:t>
            </a:r>
            <a:r>
              <a:rPr lang="en-US" sz="2200" b="1" err="1"/>
              <a:t>nghiệp</a:t>
            </a:r>
            <a:r>
              <a:rPr lang="en-US" sz="2200" b="1"/>
              <a:t> </a:t>
            </a:r>
            <a:r>
              <a:rPr lang="en-US" sz="2200" b="1" err="1"/>
              <a:t>nước</a:t>
            </a:r>
            <a:r>
              <a:rPr lang="en-US" sz="2200" b="1"/>
              <a:t> </a:t>
            </a:r>
            <a:r>
              <a:rPr lang="en-US" sz="2200" b="1" err="1"/>
              <a:t>ngoài</a:t>
            </a:r>
            <a:r>
              <a:rPr lang="en-US" sz="2200" b="1"/>
              <a:t> </a:t>
            </a:r>
            <a:r>
              <a:rPr lang="en-US" sz="2200" b="1" err="1"/>
              <a:t>có</a:t>
            </a:r>
            <a:r>
              <a:rPr lang="en-US" sz="2200" b="1"/>
              <a:t> </a:t>
            </a:r>
            <a:r>
              <a:rPr lang="en-US" sz="2200" b="1" err="1"/>
              <a:t>cơ</a:t>
            </a:r>
            <a:r>
              <a:rPr lang="en-US" sz="2200" b="1"/>
              <a:t> </a:t>
            </a:r>
            <a:r>
              <a:rPr lang="en-US" sz="2200" b="1" err="1"/>
              <a:t>sở</a:t>
            </a:r>
            <a:r>
              <a:rPr lang="en-US" sz="2200" b="1"/>
              <a:t> </a:t>
            </a:r>
            <a:r>
              <a:rPr lang="en-US" sz="2200" b="1" err="1"/>
              <a:t>thường</a:t>
            </a:r>
            <a:r>
              <a:rPr lang="en-US" sz="2200" b="1"/>
              <a:t> </a:t>
            </a:r>
            <a:r>
              <a:rPr lang="en-US" sz="2200" b="1" err="1"/>
              <a:t>trú</a:t>
            </a:r>
            <a:r>
              <a:rPr lang="en-US" sz="2200" b="1"/>
              <a:t> </a:t>
            </a:r>
            <a:r>
              <a:rPr lang="en-US" sz="2200" b="1" err="1"/>
              <a:t>tại</a:t>
            </a:r>
            <a:r>
              <a:rPr lang="en-US" sz="2200" b="1"/>
              <a:t> VN</a:t>
            </a:r>
            <a:r>
              <a:rPr lang="en-US" sz="2200"/>
              <a:t>: </a:t>
            </a:r>
            <a:r>
              <a:rPr lang="en-US" sz="2200" err="1"/>
              <a:t>nộp</a:t>
            </a:r>
            <a:r>
              <a:rPr lang="en-US" sz="2200"/>
              <a:t> </a:t>
            </a:r>
            <a:r>
              <a:rPr lang="en-US" sz="2200" err="1"/>
              <a:t>thuế</a:t>
            </a:r>
            <a:r>
              <a:rPr lang="en-US" sz="2200"/>
              <a:t> </a:t>
            </a:r>
            <a:r>
              <a:rPr lang="en-US" sz="2200" err="1"/>
              <a:t>đối</a:t>
            </a:r>
            <a:r>
              <a:rPr lang="en-US" sz="2200"/>
              <a:t> </a:t>
            </a:r>
            <a:r>
              <a:rPr lang="en-US" sz="2200" err="1"/>
              <a:t>với</a:t>
            </a:r>
            <a:r>
              <a:rPr lang="en-US" sz="2200"/>
              <a:t> </a:t>
            </a:r>
            <a:r>
              <a:rPr lang="en-US" sz="2200" err="1"/>
              <a:t>thu</a:t>
            </a:r>
            <a:r>
              <a:rPr lang="en-US" sz="2200"/>
              <a:t> </a:t>
            </a:r>
            <a:r>
              <a:rPr lang="en-US" sz="2200" err="1"/>
              <a:t>nhập</a:t>
            </a:r>
            <a:r>
              <a:rPr lang="en-US" sz="2200"/>
              <a:t> </a:t>
            </a:r>
            <a:r>
              <a:rPr lang="en-US" sz="2200" err="1"/>
              <a:t>phát</a:t>
            </a:r>
            <a:r>
              <a:rPr lang="en-US" sz="2200"/>
              <a:t> </a:t>
            </a:r>
            <a:r>
              <a:rPr lang="en-US" sz="2200" err="1"/>
              <a:t>sinh</a:t>
            </a:r>
            <a:r>
              <a:rPr lang="en-US" sz="2200"/>
              <a:t> </a:t>
            </a:r>
            <a:r>
              <a:rPr lang="en-US" sz="2200" err="1"/>
              <a:t>tại</a:t>
            </a:r>
            <a:r>
              <a:rPr lang="en-US" sz="2200"/>
              <a:t> VN </a:t>
            </a:r>
            <a:r>
              <a:rPr lang="en-US" sz="2200" err="1"/>
              <a:t>và</a:t>
            </a:r>
            <a:r>
              <a:rPr lang="en-US" sz="2200"/>
              <a:t> </a:t>
            </a:r>
            <a:r>
              <a:rPr lang="en-US" sz="2200" err="1"/>
              <a:t>liên</a:t>
            </a:r>
            <a:r>
              <a:rPr lang="en-US" sz="2200"/>
              <a:t> </a:t>
            </a:r>
            <a:r>
              <a:rPr lang="en-US" sz="2200" err="1"/>
              <a:t>quan</a:t>
            </a:r>
            <a:r>
              <a:rPr lang="en-US" sz="2200"/>
              <a:t> </a:t>
            </a:r>
            <a:r>
              <a:rPr lang="en-US" sz="2200" err="1"/>
              <a:t>đến</a:t>
            </a:r>
            <a:r>
              <a:rPr lang="en-US" sz="2200"/>
              <a:t> </a:t>
            </a:r>
            <a:r>
              <a:rPr lang="en-US" sz="2200" err="1"/>
              <a:t>cơ</a:t>
            </a:r>
            <a:r>
              <a:rPr lang="en-US" sz="2200"/>
              <a:t> </a:t>
            </a:r>
            <a:r>
              <a:rPr lang="en-US" sz="2200" err="1"/>
              <a:t>sở</a:t>
            </a:r>
            <a:r>
              <a:rPr lang="en-US" sz="2200"/>
              <a:t> </a:t>
            </a:r>
            <a:r>
              <a:rPr lang="en-US" sz="2200" err="1"/>
              <a:t>thường</a:t>
            </a:r>
            <a:r>
              <a:rPr lang="en-US" sz="2200"/>
              <a:t> </a:t>
            </a:r>
            <a:r>
              <a:rPr lang="en-US" sz="2200" err="1"/>
              <a:t>trú</a:t>
            </a:r>
            <a:r>
              <a:rPr lang="en-US" sz="2200"/>
              <a:t>.</a:t>
            </a:r>
          </a:p>
          <a:p>
            <a:pPr lvl="0"/>
            <a:r>
              <a:rPr lang="en-US" sz="2200" b="1"/>
              <a:t>Doanh </a:t>
            </a:r>
            <a:r>
              <a:rPr lang="en-US" sz="2200" b="1" err="1"/>
              <a:t>nghiệp</a:t>
            </a:r>
            <a:r>
              <a:rPr lang="en-US" sz="2200" b="1"/>
              <a:t> </a:t>
            </a:r>
            <a:r>
              <a:rPr lang="en-US" sz="2200" b="1" err="1"/>
              <a:t>nước</a:t>
            </a:r>
            <a:r>
              <a:rPr lang="en-US" sz="2200" b="1"/>
              <a:t> </a:t>
            </a:r>
            <a:r>
              <a:rPr lang="en-US" sz="2200" b="1" err="1"/>
              <a:t>ngoài</a:t>
            </a:r>
            <a:r>
              <a:rPr lang="en-US" sz="2200" b="1"/>
              <a:t> </a:t>
            </a:r>
            <a:r>
              <a:rPr lang="en-US" sz="2200" b="1" err="1"/>
              <a:t>không</a:t>
            </a:r>
            <a:r>
              <a:rPr lang="en-US" sz="2200" b="1"/>
              <a:t> </a:t>
            </a:r>
            <a:r>
              <a:rPr lang="en-US" sz="2200" b="1" err="1"/>
              <a:t>có</a:t>
            </a:r>
            <a:r>
              <a:rPr lang="en-US" sz="2200" b="1"/>
              <a:t> </a:t>
            </a:r>
            <a:r>
              <a:rPr lang="en-US" sz="2200" b="1" err="1"/>
              <a:t>cơ</a:t>
            </a:r>
            <a:r>
              <a:rPr lang="en-US" sz="2200" b="1"/>
              <a:t> </a:t>
            </a:r>
            <a:r>
              <a:rPr lang="en-US" sz="2200" b="1" err="1"/>
              <a:t>sở</a:t>
            </a:r>
            <a:r>
              <a:rPr lang="en-US" sz="2200" b="1"/>
              <a:t> </a:t>
            </a:r>
            <a:r>
              <a:rPr lang="en-US" sz="2200" b="1" err="1"/>
              <a:t>thường</a:t>
            </a:r>
            <a:r>
              <a:rPr lang="en-US" sz="2200" b="1"/>
              <a:t> </a:t>
            </a:r>
            <a:r>
              <a:rPr lang="en-US" sz="2200" b="1" err="1"/>
              <a:t>trú</a:t>
            </a:r>
            <a:r>
              <a:rPr lang="en-US" sz="2200" b="1"/>
              <a:t> </a:t>
            </a:r>
            <a:r>
              <a:rPr lang="en-US" sz="2200" b="1" err="1"/>
              <a:t>tại</a:t>
            </a:r>
            <a:r>
              <a:rPr lang="en-US" sz="2200" b="1"/>
              <a:t> VN</a:t>
            </a:r>
            <a:r>
              <a:rPr lang="en-US" sz="2200"/>
              <a:t>: </a:t>
            </a:r>
            <a:r>
              <a:rPr lang="en-US" sz="2200" err="1"/>
              <a:t>nộp</a:t>
            </a:r>
            <a:r>
              <a:rPr lang="en-US" sz="2200"/>
              <a:t> </a:t>
            </a:r>
            <a:r>
              <a:rPr lang="en-US" sz="2200" err="1"/>
              <a:t>thuế</a:t>
            </a:r>
            <a:r>
              <a:rPr lang="en-US" sz="2200"/>
              <a:t> </a:t>
            </a:r>
            <a:r>
              <a:rPr lang="en-US" sz="2200" err="1"/>
              <a:t>với</a:t>
            </a:r>
            <a:r>
              <a:rPr lang="en-US" sz="2200"/>
              <a:t> </a:t>
            </a:r>
            <a:r>
              <a:rPr lang="en-US" sz="2200" err="1"/>
              <a:t>thu</a:t>
            </a:r>
            <a:r>
              <a:rPr lang="en-US" sz="2200"/>
              <a:t> </a:t>
            </a:r>
            <a:r>
              <a:rPr lang="en-US" sz="2200" err="1"/>
              <a:t>nhập</a:t>
            </a:r>
            <a:r>
              <a:rPr lang="en-US" sz="2200"/>
              <a:t> </a:t>
            </a:r>
            <a:r>
              <a:rPr lang="en-US" sz="2200" err="1"/>
              <a:t>phát</a:t>
            </a:r>
            <a:r>
              <a:rPr lang="en-US" sz="2200"/>
              <a:t> </a:t>
            </a:r>
            <a:r>
              <a:rPr lang="en-US" sz="2200" err="1"/>
              <a:t>sinh</a:t>
            </a:r>
            <a:r>
              <a:rPr lang="en-US" sz="2200"/>
              <a:t> </a:t>
            </a:r>
            <a:r>
              <a:rPr lang="en-US" sz="2200" err="1"/>
              <a:t>tại</a:t>
            </a:r>
            <a:r>
              <a:rPr lang="en-US" sz="2200"/>
              <a:t> VN.</a:t>
            </a:r>
          </a:p>
          <a:p>
            <a:pPr lvl="0"/>
            <a:r>
              <a:rPr lang="en-US" sz="2200" err="1"/>
              <a:t>Cơ</a:t>
            </a:r>
            <a:r>
              <a:rPr lang="en-US" sz="2200"/>
              <a:t> </a:t>
            </a:r>
            <a:r>
              <a:rPr lang="en-US" sz="2200" err="1"/>
              <a:t>sở</a:t>
            </a:r>
            <a:r>
              <a:rPr lang="en-US" sz="2200"/>
              <a:t> </a:t>
            </a:r>
            <a:r>
              <a:rPr lang="en-US" sz="2200" err="1"/>
              <a:t>thường</a:t>
            </a:r>
            <a:r>
              <a:rPr lang="en-US" sz="2200"/>
              <a:t> </a:t>
            </a:r>
            <a:r>
              <a:rPr lang="en-US" sz="2200" err="1"/>
              <a:t>trú</a:t>
            </a:r>
            <a:r>
              <a:rPr lang="en-US" sz="2200"/>
              <a:t> </a:t>
            </a:r>
            <a:r>
              <a:rPr lang="en-US" sz="2200" err="1"/>
              <a:t>gồm</a:t>
            </a:r>
            <a:r>
              <a:rPr lang="en-US" sz="2200"/>
              <a:t>: chi </a:t>
            </a:r>
            <a:r>
              <a:rPr lang="en-US" sz="2200" err="1"/>
              <a:t>nhánh</a:t>
            </a:r>
            <a:r>
              <a:rPr lang="en-US" sz="2200"/>
              <a:t>, </a:t>
            </a:r>
            <a:r>
              <a:rPr lang="en-US" sz="2200" err="1"/>
              <a:t>VPĐD</a:t>
            </a:r>
            <a:r>
              <a:rPr lang="en-US" sz="2200"/>
              <a:t>, </a:t>
            </a:r>
            <a:r>
              <a:rPr lang="en-US" sz="2200" err="1"/>
              <a:t>nhà</a:t>
            </a:r>
            <a:r>
              <a:rPr lang="en-US" sz="2200"/>
              <a:t> </a:t>
            </a:r>
            <a:r>
              <a:rPr lang="en-US" sz="2200" err="1"/>
              <a:t>máy</a:t>
            </a:r>
            <a:r>
              <a:rPr lang="en-US" sz="2200"/>
              <a:t>, </a:t>
            </a:r>
            <a:r>
              <a:rPr lang="en-US" sz="2200" err="1"/>
              <a:t>công</a:t>
            </a:r>
            <a:r>
              <a:rPr lang="en-US" sz="2200"/>
              <a:t> </a:t>
            </a:r>
            <a:r>
              <a:rPr lang="en-US" sz="2200" err="1"/>
              <a:t>trình</a:t>
            </a:r>
            <a:r>
              <a:rPr lang="en-US" sz="2200"/>
              <a:t>, </a:t>
            </a:r>
            <a:r>
              <a:rPr lang="en-US" sz="2200" err="1"/>
              <a:t>địa</a:t>
            </a:r>
            <a:r>
              <a:rPr lang="en-US" sz="2200"/>
              <a:t> </a:t>
            </a:r>
            <a:r>
              <a:rPr lang="en-US" sz="2200" err="1"/>
              <a:t>điểm</a:t>
            </a:r>
            <a:r>
              <a:rPr lang="en-US" sz="2200"/>
              <a:t> </a:t>
            </a:r>
            <a:r>
              <a:rPr lang="en-US" sz="2200" err="1"/>
              <a:t>xây</a:t>
            </a:r>
            <a:r>
              <a:rPr lang="en-US" sz="2200"/>
              <a:t> </a:t>
            </a:r>
            <a:r>
              <a:rPr lang="en-US" sz="2200" err="1"/>
              <a:t>dựng</a:t>
            </a:r>
            <a:r>
              <a:rPr lang="en-US" sz="2200"/>
              <a:t>, </a:t>
            </a:r>
            <a:r>
              <a:rPr lang="en-US" sz="2200" err="1"/>
              <a:t>cơ</a:t>
            </a:r>
            <a:r>
              <a:rPr lang="en-US" sz="2200"/>
              <a:t> </a:t>
            </a:r>
            <a:r>
              <a:rPr lang="en-US" sz="2200" err="1"/>
              <a:t>sở</a:t>
            </a:r>
            <a:r>
              <a:rPr lang="en-US" sz="2200"/>
              <a:t> </a:t>
            </a:r>
            <a:r>
              <a:rPr lang="en-US" sz="2200" err="1"/>
              <a:t>cung</a:t>
            </a:r>
            <a:r>
              <a:rPr lang="en-US" sz="2200"/>
              <a:t> </a:t>
            </a:r>
            <a:r>
              <a:rPr lang="en-US" sz="2200" err="1"/>
              <a:t>cấp</a:t>
            </a:r>
            <a:r>
              <a:rPr lang="en-US" sz="2200"/>
              <a:t> </a:t>
            </a:r>
            <a:r>
              <a:rPr lang="en-US" sz="2200" err="1"/>
              <a:t>dịch</a:t>
            </a:r>
            <a:r>
              <a:rPr lang="en-US" sz="2200"/>
              <a:t> </a:t>
            </a:r>
            <a:r>
              <a:rPr lang="en-US" sz="2200" err="1"/>
              <a:t>vụ</a:t>
            </a:r>
            <a:r>
              <a:rPr lang="en-US" sz="2200"/>
              <a:t>, </a:t>
            </a:r>
            <a:r>
              <a:rPr lang="en-US" sz="2200" err="1"/>
              <a:t>đại</a:t>
            </a:r>
            <a:r>
              <a:rPr lang="en-US" sz="2200"/>
              <a:t> </a:t>
            </a:r>
            <a:r>
              <a:rPr lang="en-US" sz="2200" err="1"/>
              <a:t>lý</a:t>
            </a:r>
            <a:r>
              <a:rPr lang="en-US" sz="2200"/>
              <a:t>, </a:t>
            </a:r>
            <a:r>
              <a:rPr lang="en-US" sz="2200" err="1"/>
              <a:t>đại</a:t>
            </a:r>
            <a:r>
              <a:rPr lang="en-US" sz="2200"/>
              <a:t> </a:t>
            </a:r>
            <a:r>
              <a:rPr lang="en-US" sz="2200" err="1"/>
              <a:t>diện</a:t>
            </a:r>
            <a:r>
              <a:rPr lang="en-US" sz="2200"/>
              <a:t> </a:t>
            </a:r>
            <a:r>
              <a:rPr lang="en-US" sz="2200" err="1"/>
              <a:t>tại</a:t>
            </a:r>
            <a:r>
              <a:rPr lang="en-US" sz="2200"/>
              <a:t> VN, </a:t>
            </a:r>
            <a:r>
              <a:rPr lang="en-US" sz="2200" err="1"/>
              <a:t>hoặc</a:t>
            </a:r>
            <a:r>
              <a:rPr lang="en-US" sz="2200"/>
              <a:t> </a:t>
            </a:r>
            <a:r>
              <a:rPr lang="en-US" sz="2200" err="1"/>
              <a:t>nền</a:t>
            </a:r>
            <a:r>
              <a:rPr lang="en-US" sz="2200"/>
              <a:t> </a:t>
            </a:r>
            <a:r>
              <a:rPr lang="en-US" sz="2200" err="1"/>
              <a:t>tảng</a:t>
            </a:r>
            <a:r>
              <a:rPr lang="en-US" sz="2200"/>
              <a:t> </a:t>
            </a:r>
            <a:r>
              <a:rPr lang="en-US" sz="2200" err="1"/>
              <a:t>thương</a:t>
            </a:r>
            <a:r>
              <a:rPr lang="en-US" sz="2200"/>
              <a:t> </a:t>
            </a:r>
            <a:r>
              <a:rPr lang="en-US" sz="2200" err="1"/>
              <a:t>mại</a:t>
            </a:r>
            <a:r>
              <a:rPr lang="en-US" sz="2200"/>
              <a:t> </a:t>
            </a:r>
            <a:r>
              <a:rPr lang="en-US" sz="2200" err="1"/>
              <a:t>điện</a:t>
            </a:r>
            <a:r>
              <a:rPr lang="en-US" sz="2200"/>
              <a:t> </a:t>
            </a:r>
            <a:r>
              <a:rPr lang="en-US" sz="2200" err="1"/>
              <a:t>tử</a:t>
            </a:r>
            <a:r>
              <a:rPr lang="en-US" sz="2200"/>
              <a:t>.</a:t>
            </a:r>
          </a:p>
        </p:txBody>
      </p:sp>
      <p:sp>
        <p:nvSpPr>
          <p:cNvPr id="5" name="Chỗ dành sẵn cho Số hiệu Bản chiếu 4">
            <a:extLst>
              <a:ext uri="{FF2B5EF4-FFF2-40B4-BE49-F238E27FC236}">
                <a16:creationId xmlns:a16="http://schemas.microsoft.com/office/drawing/2014/main" id="{6B406171-CC82-85AD-B8F5-58F20992E814}"/>
              </a:ext>
            </a:extLst>
          </p:cNvPr>
          <p:cNvSpPr>
            <a:spLocks noGrp="1"/>
          </p:cNvSpPr>
          <p:nvPr>
            <p:ph type="sldNum" sz="quarter" idx="12"/>
          </p:nvPr>
        </p:nvSpPr>
        <p:spPr>
          <a:xfrm>
            <a:off x="9541564" y="6356350"/>
            <a:ext cx="1812235" cy="365125"/>
          </a:xfrm>
        </p:spPr>
        <p:txBody>
          <a:bodyPr>
            <a:normAutofit/>
          </a:bodyPr>
          <a:lstStyle/>
          <a:p>
            <a:pPr>
              <a:spcAft>
                <a:spcPts val="600"/>
              </a:spcAft>
            </a:pPr>
            <a:fld id="{C1511C3C-B706-4A5C-8A5A-E74C99A89F93}" type="slidenum">
              <a:rPr lang="en-US" smtClean="0"/>
              <a:pPr>
                <a:spcAft>
                  <a:spcPts val="600"/>
                </a:spcAft>
              </a:pPr>
              <a:t>25</a:t>
            </a:fld>
            <a:endParaRPr lang="en-US"/>
          </a:p>
        </p:txBody>
      </p:sp>
      <p:sp>
        <p:nvSpPr>
          <p:cNvPr id="4" name="Chỗ dành sẵn cho Chân trang 3">
            <a:extLst>
              <a:ext uri="{FF2B5EF4-FFF2-40B4-BE49-F238E27FC236}">
                <a16:creationId xmlns:a16="http://schemas.microsoft.com/office/drawing/2014/main" id="{4667D424-2298-D43B-0207-979272131DBC}"/>
              </a:ext>
            </a:extLst>
          </p:cNvPr>
          <p:cNvSpPr>
            <a:spLocks noGrp="1"/>
          </p:cNvSpPr>
          <p:nvPr>
            <p:ph type="ftr" sz="quarter" idx="11"/>
          </p:nvPr>
        </p:nvSpPr>
        <p:spPr/>
        <p:txBody>
          <a:bodyPr/>
          <a:lstStyle/>
          <a:p>
            <a:r>
              <a:rPr lang="en-US"/>
              <a:t>TS. Nguyễn Tuấn Anh - ĐH KTQD</a:t>
            </a:r>
          </a:p>
        </p:txBody>
      </p:sp>
    </p:spTree>
    <p:extLst>
      <p:ext uri="{BB962C8B-B14F-4D97-AF65-F5344CB8AC3E}">
        <p14:creationId xmlns:p14="http://schemas.microsoft.com/office/powerpoint/2010/main" val="397709343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Shape 11">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êu đề 1">
            <a:extLst>
              <a:ext uri="{FF2B5EF4-FFF2-40B4-BE49-F238E27FC236}">
                <a16:creationId xmlns:a16="http://schemas.microsoft.com/office/drawing/2014/main" id="{A43273E9-EF15-D090-B9B3-6C6A5A29B56F}"/>
              </a:ext>
            </a:extLst>
          </p:cNvPr>
          <p:cNvSpPr>
            <a:spLocks noGrp="1"/>
          </p:cNvSpPr>
          <p:nvPr>
            <p:ph type="title"/>
          </p:nvPr>
        </p:nvSpPr>
        <p:spPr>
          <a:xfrm>
            <a:off x="686834" y="1153572"/>
            <a:ext cx="3200400" cy="4461163"/>
          </a:xfrm>
        </p:spPr>
        <p:txBody>
          <a:bodyPr>
            <a:normAutofit/>
          </a:bodyPr>
          <a:lstStyle/>
          <a:p>
            <a:r>
              <a:rPr lang="en-US" b="1">
                <a:solidFill>
                  <a:srgbClr val="FFFFFF"/>
                </a:solidFill>
              </a:rPr>
              <a:t>THU NHẬP CHỊU THUẾ TNDN</a:t>
            </a:r>
            <a:endParaRPr lang="en-US">
              <a:solidFill>
                <a:srgbClr val="FFFFFF"/>
              </a:solidFill>
            </a:endParaRPr>
          </a:p>
        </p:txBody>
      </p:sp>
      <p:sp>
        <p:nvSpPr>
          <p:cNvPr id="14" name="Arc 13">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hỗ dành sẵn cho Nội dung 2">
            <a:extLst>
              <a:ext uri="{FF2B5EF4-FFF2-40B4-BE49-F238E27FC236}">
                <a16:creationId xmlns:a16="http://schemas.microsoft.com/office/drawing/2014/main" id="{04F7C1D6-1EB0-50AC-91B6-7848894AF209}"/>
              </a:ext>
            </a:extLst>
          </p:cNvPr>
          <p:cNvSpPr>
            <a:spLocks noGrp="1"/>
          </p:cNvSpPr>
          <p:nvPr>
            <p:ph idx="1"/>
          </p:nvPr>
        </p:nvSpPr>
        <p:spPr>
          <a:xfrm>
            <a:off x="4447308" y="591344"/>
            <a:ext cx="6906491" cy="5585619"/>
          </a:xfrm>
        </p:spPr>
        <p:txBody>
          <a:bodyPr anchor="ctr">
            <a:normAutofit/>
          </a:bodyPr>
          <a:lstStyle/>
          <a:p>
            <a:pPr lvl="0"/>
            <a:r>
              <a:rPr lang="en-US" sz="1800"/>
              <a:t>Thu </a:t>
            </a:r>
            <a:r>
              <a:rPr lang="en-US" sz="1800" err="1"/>
              <a:t>nhập</a:t>
            </a:r>
            <a:r>
              <a:rPr lang="en-US" sz="1800"/>
              <a:t> </a:t>
            </a:r>
            <a:r>
              <a:rPr lang="en-US" sz="1800" err="1"/>
              <a:t>từ</a:t>
            </a:r>
            <a:r>
              <a:rPr lang="en-US" sz="1800"/>
              <a:t> </a:t>
            </a:r>
            <a:r>
              <a:rPr lang="en-US" sz="1800" b="1" err="1"/>
              <a:t>sản</a:t>
            </a:r>
            <a:r>
              <a:rPr lang="en-US" sz="1800" b="1"/>
              <a:t> </a:t>
            </a:r>
            <a:r>
              <a:rPr lang="en-US" sz="1800" b="1" err="1"/>
              <a:t>xuất</a:t>
            </a:r>
            <a:r>
              <a:rPr lang="en-US" sz="1800" b="1"/>
              <a:t>, </a:t>
            </a:r>
            <a:r>
              <a:rPr lang="en-US" sz="1800" b="1" err="1"/>
              <a:t>kinh</a:t>
            </a:r>
            <a:r>
              <a:rPr lang="en-US" sz="1800" b="1"/>
              <a:t> </a:t>
            </a:r>
            <a:r>
              <a:rPr lang="en-US" sz="1800" b="1" err="1"/>
              <a:t>doanh</a:t>
            </a:r>
            <a:r>
              <a:rPr lang="en-US" sz="1800" b="1"/>
              <a:t> </a:t>
            </a:r>
            <a:r>
              <a:rPr lang="en-US" sz="1800" b="1" err="1"/>
              <a:t>hàng</a:t>
            </a:r>
            <a:r>
              <a:rPr lang="en-US" sz="1800" b="1"/>
              <a:t> </a:t>
            </a:r>
            <a:r>
              <a:rPr lang="en-US" sz="1800" b="1" err="1"/>
              <a:t>hóa</a:t>
            </a:r>
            <a:r>
              <a:rPr lang="en-US" sz="1800" b="1"/>
              <a:t>, </a:t>
            </a:r>
            <a:r>
              <a:rPr lang="en-US" sz="1800" b="1" err="1"/>
              <a:t>dịch</a:t>
            </a:r>
            <a:r>
              <a:rPr lang="en-US" sz="1800" b="1"/>
              <a:t> </a:t>
            </a:r>
            <a:r>
              <a:rPr lang="en-US" sz="1800" b="1" err="1"/>
              <a:t>vụ</a:t>
            </a:r>
            <a:r>
              <a:rPr lang="en-US" sz="1800"/>
              <a:t>.</a:t>
            </a:r>
          </a:p>
          <a:p>
            <a:pPr lvl="0"/>
            <a:r>
              <a:rPr lang="en-US" sz="1800"/>
              <a:t>Thu </a:t>
            </a:r>
            <a:r>
              <a:rPr lang="en-US" sz="1800" err="1"/>
              <a:t>nhập</a:t>
            </a:r>
            <a:r>
              <a:rPr lang="en-US" sz="1800"/>
              <a:t> </a:t>
            </a:r>
            <a:r>
              <a:rPr lang="en-US" sz="1800" err="1"/>
              <a:t>từ</a:t>
            </a:r>
            <a:r>
              <a:rPr lang="en-US" sz="1800"/>
              <a:t> </a:t>
            </a:r>
            <a:r>
              <a:rPr lang="en-US" sz="1800" b="1" err="1"/>
              <a:t>chuyển</a:t>
            </a:r>
            <a:r>
              <a:rPr lang="en-US" sz="1800" b="1"/>
              <a:t> </a:t>
            </a:r>
            <a:r>
              <a:rPr lang="en-US" sz="1800" b="1" err="1"/>
              <a:t>nhượng</a:t>
            </a:r>
            <a:r>
              <a:rPr lang="en-US" sz="1800"/>
              <a:t>: </a:t>
            </a:r>
            <a:r>
              <a:rPr lang="en-US" sz="1800" err="1"/>
              <a:t>vốn</a:t>
            </a:r>
            <a:r>
              <a:rPr lang="en-US" sz="1800"/>
              <a:t>, </a:t>
            </a:r>
            <a:r>
              <a:rPr lang="en-US" sz="1800" err="1"/>
              <a:t>chứng</a:t>
            </a:r>
            <a:r>
              <a:rPr lang="en-US" sz="1800"/>
              <a:t> </a:t>
            </a:r>
            <a:r>
              <a:rPr lang="en-US" sz="1800" err="1"/>
              <a:t>khoán</a:t>
            </a:r>
            <a:r>
              <a:rPr lang="en-US" sz="1800"/>
              <a:t>, </a:t>
            </a:r>
            <a:r>
              <a:rPr lang="en-US" sz="1800" err="1"/>
              <a:t>bất</a:t>
            </a:r>
            <a:r>
              <a:rPr lang="en-US" sz="1800"/>
              <a:t> </a:t>
            </a:r>
            <a:r>
              <a:rPr lang="en-US" sz="1800" err="1"/>
              <a:t>động</a:t>
            </a:r>
            <a:r>
              <a:rPr lang="en-US" sz="1800"/>
              <a:t> </a:t>
            </a:r>
            <a:r>
              <a:rPr lang="en-US" sz="1800" err="1"/>
              <a:t>sản</a:t>
            </a:r>
            <a:r>
              <a:rPr lang="en-US" sz="1800"/>
              <a:t>, </a:t>
            </a:r>
            <a:r>
              <a:rPr lang="en-US" sz="1800" err="1"/>
              <a:t>dự</a:t>
            </a:r>
            <a:r>
              <a:rPr lang="en-US" sz="1800"/>
              <a:t> </a:t>
            </a:r>
            <a:r>
              <a:rPr lang="en-US" sz="1800" err="1"/>
              <a:t>án</a:t>
            </a:r>
            <a:r>
              <a:rPr lang="en-US" sz="1800"/>
              <a:t> </a:t>
            </a:r>
            <a:r>
              <a:rPr lang="en-US" sz="1800" err="1"/>
              <a:t>đầu</a:t>
            </a:r>
            <a:r>
              <a:rPr lang="en-US" sz="1800"/>
              <a:t> </a:t>
            </a:r>
            <a:r>
              <a:rPr lang="en-US" sz="1800" err="1"/>
              <a:t>tư</a:t>
            </a:r>
            <a:r>
              <a:rPr lang="en-US" sz="1800"/>
              <a:t>, </a:t>
            </a:r>
            <a:r>
              <a:rPr lang="en-US" sz="1800" err="1"/>
              <a:t>quyền</a:t>
            </a:r>
            <a:r>
              <a:rPr lang="en-US" sz="1800"/>
              <a:t> </a:t>
            </a:r>
            <a:r>
              <a:rPr lang="en-US" sz="1800" err="1"/>
              <a:t>khai</a:t>
            </a:r>
            <a:r>
              <a:rPr lang="en-US" sz="1800"/>
              <a:t> </a:t>
            </a:r>
            <a:r>
              <a:rPr lang="en-US" sz="1800" err="1"/>
              <a:t>thác</a:t>
            </a:r>
            <a:r>
              <a:rPr lang="en-US" sz="1800"/>
              <a:t> </a:t>
            </a:r>
            <a:r>
              <a:rPr lang="en-US" sz="1800" err="1"/>
              <a:t>tài</a:t>
            </a:r>
            <a:r>
              <a:rPr lang="en-US" sz="1800"/>
              <a:t> </a:t>
            </a:r>
            <a:r>
              <a:rPr lang="en-US" sz="1800" err="1"/>
              <a:t>nguyên</a:t>
            </a:r>
            <a:r>
              <a:rPr lang="en-US" sz="1800"/>
              <a:t>, </a:t>
            </a:r>
            <a:r>
              <a:rPr lang="en-US" sz="1800" err="1"/>
              <a:t>quyền</a:t>
            </a:r>
            <a:r>
              <a:rPr lang="en-US" sz="1800"/>
              <a:t> </a:t>
            </a:r>
            <a:r>
              <a:rPr lang="en-US" sz="1800" err="1"/>
              <a:t>sở</a:t>
            </a:r>
            <a:r>
              <a:rPr lang="en-US" sz="1800"/>
              <a:t> </a:t>
            </a:r>
            <a:r>
              <a:rPr lang="en-US" sz="1800" err="1"/>
              <a:t>hữu</a:t>
            </a:r>
            <a:r>
              <a:rPr lang="en-US" sz="1800"/>
              <a:t> </a:t>
            </a:r>
            <a:r>
              <a:rPr lang="en-US" sz="1800" err="1"/>
              <a:t>trí</a:t>
            </a:r>
            <a:r>
              <a:rPr lang="en-US" sz="1800"/>
              <a:t> </a:t>
            </a:r>
            <a:r>
              <a:rPr lang="en-US" sz="1800" err="1"/>
              <a:t>tuệ</a:t>
            </a:r>
            <a:r>
              <a:rPr lang="en-US" sz="1800"/>
              <a:t>, </a:t>
            </a:r>
            <a:r>
              <a:rPr lang="en-US" sz="1800" err="1"/>
              <a:t>công</a:t>
            </a:r>
            <a:r>
              <a:rPr lang="en-US" sz="1800"/>
              <a:t> </a:t>
            </a:r>
            <a:r>
              <a:rPr lang="en-US" sz="1800" err="1"/>
              <a:t>nghệ</a:t>
            </a:r>
            <a:r>
              <a:rPr lang="en-US" sz="1800"/>
              <a:t>.</a:t>
            </a:r>
          </a:p>
          <a:p>
            <a:pPr lvl="0"/>
            <a:r>
              <a:rPr lang="en-US" sz="1800"/>
              <a:t>Thu </a:t>
            </a:r>
            <a:r>
              <a:rPr lang="en-US" sz="1800" err="1"/>
              <a:t>nhập</a:t>
            </a:r>
            <a:r>
              <a:rPr lang="en-US" sz="1800"/>
              <a:t> </a:t>
            </a:r>
            <a:r>
              <a:rPr lang="en-US" sz="1800" err="1"/>
              <a:t>từ</a:t>
            </a:r>
            <a:r>
              <a:rPr lang="en-US" sz="1800"/>
              <a:t> </a:t>
            </a:r>
            <a:r>
              <a:rPr lang="en-US" sz="1800" b="1" err="1"/>
              <a:t>lãi</a:t>
            </a:r>
            <a:r>
              <a:rPr lang="en-US" sz="1800" b="1"/>
              <a:t> </a:t>
            </a:r>
            <a:r>
              <a:rPr lang="en-US" sz="1800" b="1" err="1"/>
              <a:t>tiền</a:t>
            </a:r>
            <a:r>
              <a:rPr lang="en-US" sz="1800" b="1"/>
              <a:t> </a:t>
            </a:r>
            <a:r>
              <a:rPr lang="en-US" sz="1800" b="1" err="1"/>
              <a:t>gửi</a:t>
            </a:r>
            <a:r>
              <a:rPr lang="en-US" sz="1800" b="1"/>
              <a:t>, </a:t>
            </a:r>
            <a:r>
              <a:rPr lang="en-US" sz="1800" b="1" err="1"/>
              <a:t>cho</a:t>
            </a:r>
            <a:r>
              <a:rPr lang="en-US" sz="1800" b="1"/>
              <a:t> </a:t>
            </a:r>
            <a:r>
              <a:rPr lang="en-US" sz="1800" b="1" err="1"/>
              <a:t>vay</a:t>
            </a:r>
            <a:r>
              <a:rPr lang="en-US" sz="1800" b="1"/>
              <a:t>, </a:t>
            </a:r>
            <a:r>
              <a:rPr lang="en-US" sz="1800" b="1" err="1"/>
              <a:t>bán</a:t>
            </a:r>
            <a:r>
              <a:rPr lang="en-US" sz="1800" b="1"/>
              <a:t> </a:t>
            </a:r>
            <a:r>
              <a:rPr lang="en-US" sz="1800" b="1" err="1"/>
              <a:t>ngoại</a:t>
            </a:r>
            <a:r>
              <a:rPr lang="en-US" sz="1800" b="1"/>
              <a:t> </a:t>
            </a:r>
            <a:r>
              <a:rPr lang="en-US" sz="1800" b="1" err="1"/>
              <a:t>tệ</a:t>
            </a:r>
            <a:r>
              <a:rPr lang="en-US" sz="1800"/>
              <a:t>, </a:t>
            </a:r>
            <a:r>
              <a:rPr lang="en-US" sz="1800" err="1"/>
              <a:t>trừ</a:t>
            </a:r>
            <a:r>
              <a:rPr lang="en-US" sz="1800"/>
              <a:t> </a:t>
            </a:r>
            <a:r>
              <a:rPr lang="en-US" sz="1800" err="1"/>
              <a:t>khi</a:t>
            </a:r>
            <a:r>
              <a:rPr lang="en-US" sz="1800"/>
              <a:t> </a:t>
            </a:r>
            <a:r>
              <a:rPr lang="en-US" sz="1800" err="1"/>
              <a:t>thuộc</a:t>
            </a:r>
            <a:r>
              <a:rPr lang="en-US" sz="1800"/>
              <a:t> </a:t>
            </a:r>
            <a:r>
              <a:rPr lang="en-US" sz="1800" err="1"/>
              <a:t>hoạt</a:t>
            </a:r>
            <a:r>
              <a:rPr lang="en-US" sz="1800"/>
              <a:t> </a:t>
            </a:r>
            <a:r>
              <a:rPr lang="en-US" sz="1800" err="1"/>
              <a:t>động</a:t>
            </a:r>
            <a:r>
              <a:rPr lang="en-US" sz="1800"/>
              <a:t> </a:t>
            </a:r>
            <a:r>
              <a:rPr lang="en-US" sz="1800" err="1"/>
              <a:t>đặc</a:t>
            </a:r>
            <a:r>
              <a:rPr lang="en-US" sz="1800"/>
              <a:t> </a:t>
            </a:r>
            <a:r>
              <a:rPr lang="en-US" sz="1800" err="1"/>
              <a:t>thù</a:t>
            </a:r>
            <a:r>
              <a:rPr lang="en-US" sz="1800"/>
              <a:t>.</a:t>
            </a:r>
          </a:p>
          <a:p>
            <a:pPr lvl="0"/>
            <a:r>
              <a:rPr lang="en-US" sz="1800" err="1"/>
              <a:t>Khoản</a:t>
            </a:r>
            <a:r>
              <a:rPr lang="en-US" sz="1800"/>
              <a:t> </a:t>
            </a:r>
            <a:r>
              <a:rPr lang="en-US" sz="1800" b="1" err="1"/>
              <a:t>thu</a:t>
            </a:r>
            <a:r>
              <a:rPr lang="en-US" sz="1800" b="1"/>
              <a:t> </a:t>
            </a:r>
            <a:r>
              <a:rPr lang="en-US" sz="1800" b="1" err="1"/>
              <a:t>nhập</a:t>
            </a:r>
            <a:r>
              <a:rPr lang="en-US" sz="1800" b="1"/>
              <a:t> </a:t>
            </a:r>
            <a:r>
              <a:rPr lang="en-US" sz="1800" b="1" err="1"/>
              <a:t>khác</a:t>
            </a:r>
            <a:r>
              <a:rPr lang="en-US" sz="1800"/>
              <a:t>: </a:t>
            </a:r>
            <a:r>
              <a:rPr lang="en-US" sz="1800" err="1"/>
              <a:t>nợ</a:t>
            </a:r>
            <a:r>
              <a:rPr lang="en-US" sz="1800"/>
              <a:t> </a:t>
            </a:r>
            <a:r>
              <a:rPr lang="en-US" sz="1800" err="1"/>
              <a:t>khó</a:t>
            </a:r>
            <a:r>
              <a:rPr lang="en-US" sz="1800"/>
              <a:t> </a:t>
            </a:r>
            <a:r>
              <a:rPr lang="en-US" sz="1800" err="1"/>
              <a:t>đòi</a:t>
            </a:r>
            <a:r>
              <a:rPr lang="en-US" sz="1800"/>
              <a:t> </a:t>
            </a:r>
            <a:r>
              <a:rPr lang="en-US" sz="1800" err="1"/>
              <a:t>đã</a:t>
            </a:r>
            <a:r>
              <a:rPr lang="en-US" sz="1800"/>
              <a:t> </a:t>
            </a:r>
            <a:r>
              <a:rPr lang="en-US" sz="1800" err="1"/>
              <a:t>xóa</a:t>
            </a:r>
            <a:r>
              <a:rPr lang="en-US" sz="1800"/>
              <a:t> nay </a:t>
            </a:r>
            <a:r>
              <a:rPr lang="en-US" sz="1800" err="1"/>
              <a:t>thu</a:t>
            </a:r>
            <a:r>
              <a:rPr lang="en-US" sz="1800"/>
              <a:t> </a:t>
            </a:r>
            <a:r>
              <a:rPr lang="en-US" sz="1800" err="1"/>
              <a:t>được</a:t>
            </a:r>
            <a:r>
              <a:rPr lang="en-US" sz="1800"/>
              <a:t>, </a:t>
            </a:r>
            <a:r>
              <a:rPr lang="en-US" sz="1800" err="1"/>
              <a:t>chênh</a:t>
            </a:r>
            <a:r>
              <a:rPr lang="en-US" sz="1800"/>
              <a:t> </a:t>
            </a:r>
            <a:r>
              <a:rPr lang="en-US" sz="1800" err="1"/>
              <a:t>lệch</a:t>
            </a:r>
            <a:r>
              <a:rPr lang="en-US" sz="1800"/>
              <a:t> </a:t>
            </a:r>
            <a:r>
              <a:rPr lang="en-US" sz="1800" err="1"/>
              <a:t>tỷ</a:t>
            </a:r>
            <a:r>
              <a:rPr lang="en-US" sz="1800"/>
              <a:t> </a:t>
            </a:r>
            <a:r>
              <a:rPr lang="en-US" sz="1800" err="1"/>
              <a:t>giá</a:t>
            </a:r>
            <a:r>
              <a:rPr lang="en-US" sz="1800"/>
              <a:t>, </a:t>
            </a:r>
            <a:r>
              <a:rPr lang="en-US" sz="1800" err="1"/>
              <a:t>tiền</a:t>
            </a:r>
            <a:r>
              <a:rPr lang="en-US" sz="1800"/>
              <a:t> </a:t>
            </a:r>
            <a:r>
              <a:rPr lang="en-US" sz="1800" err="1"/>
              <a:t>phạt</a:t>
            </a:r>
            <a:r>
              <a:rPr lang="en-US" sz="1800"/>
              <a:t>, </a:t>
            </a:r>
            <a:r>
              <a:rPr lang="en-US" sz="1800" err="1"/>
              <a:t>bồi</a:t>
            </a:r>
            <a:r>
              <a:rPr lang="en-US" sz="1800"/>
              <a:t> </a:t>
            </a:r>
            <a:r>
              <a:rPr lang="en-US" sz="1800" err="1"/>
              <a:t>thường</a:t>
            </a:r>
            <a:r>
              <a:rPr lang="en-US" sz="1800"/>
              <a:t> </a:t>
            </a:r>
            <a:r>
              <a:rPr lang="en-US" sz="1800" err="1"/>
              <a:t>hợp</a:t>
            </a:r>
            <a:r>
              <a:rPr lang="en-US" sz="1800"/>
              <a:t> </a:t>
            </a:r>
            <a:r>
              <a:rPr lang="en-US" sz="1800" err="1"/>
              <a:t>đồng</a:t>
            </a:r>
            <a:r>
              <a:rPr lang="en-US" sz="1800"/>
              <a:t>, </a:t>
            </a:r>
            <a:r>
              <a:rPr lang="en-US" sz="1800" err="1"/>
              <a:t>thanh</a:t>
            </a:r>
            <a:r>
              <a:rPr lang="en-US" sz="1800"/>
              <a:t> </a:t>
            </a:r>
            <a:r>
              <a:rPr lang="en-US" sz="1800" err="1"/>
              <a:t>lý</a:t>
            </a:r>
            <a:r>
              <a:rPr lang="en-US" sz="1800"/>
              <a:t>/</a:t>
            </a:r>
            <a:r>
              <a:rPr lang="en-US" sz="1800" err="1"/>
              <a:t>nhượng</a:t>
            </a:r>
            <a:r>
              <a:rPr lang="en-US" sz="1800"/>
              <a:t> </a:t>
            </a:r>
            <a:r>
              <a:rPr lang="en-US" sz="1800" err="1"/>
              <a:t>bán</a:t>
            </a:r>
            <a:r>
              <a:rPr lang="en-US" sz="1800"/>
              <a:t> </a:t>
            </a:r>
            <a:r>
              <a:rPr lang="en-US" sz="1800" err="1"/>
              <a:t>tài</a:t>
            </a:r>
            <a:r>
              <a:rPr lang="en-US" sz="1800"/>
              <a:t> </a:t>
            </a:r>
            <a:r>
              <a:rPr lang="en-US" sz="1800" err="1"/>
              <a:t>sản</a:t>
            </a:r>
            <a:r>
              <a:rPr lang="en-US" sz="1800"/>
              <a:t>…</a:t>
            </a:r>
          </a:p>
          <a:p>
            <a:pPr lvl="0"/>
            <a:r>
              <a:rPr lang="en-US" sz="1800"/>
              <a:t>Thu </a:t>
            </a:r>
            <a:r>
              <a:rPr lang="en-US" sz="1800" err="1"/>
              <a:t>nhập</a:t>
            </a:r>
            <a:r>
              <a:rPr lang="en-US" sz="1800"/>
              <a:t> </a:t>
            </a:r>
            <a:r>
              <a:rPr lang="en-US" sz="1800" err="1"/>
              <a:t>từ</a:t>
            </a:r>
            <a:r>
              <a:rPr lang="en-US" sz="1800"/>
              <a:t> </a:t>
            </a:r>
            <a:r>
              <a:rPr lang="en-US" sz="1800" b="1" err="1"/>
              <a:t>góp</a:t>
            </a:r>
            <a:r>
              <a:rPr lang="en-US" sz="1800" b="1"/>
              <a:t> </a:t>
            </a:r>
            <a:r>
              <a:rPr lang="en-US" sz="1800" b="1" err="1"/>
              <a:t>vốn</a:t>
            </a:r>
            <a:r>
              <a:rPr lang="en-US" sz="1800" b="1"/>
              <a:t>, </a:t>
            </a:r>
            <a:r>
              <a:rPr lang="en-US" sz="1800" b="1" err="1"/>
              <a:t>liên</a:t>
            </a:r>
            <a:r>
              <a:rPr lang="en-US" sz="1800" b="1"/>
              <a:t> </a:t>
            </a:r>
            <a:r>
              <a:rPr lang="en-US" sz="1800" b="1" err="1"/>
              <a:t>doanh</a:t>
            </a:r>
            <a:r>
              <a:rPr lang="en-US" sz="1800" b="1"/>
              <a:t>, </a:t>
            </a:r>
            <a:r>
              <a:rPr lang="en-US" sz="1800" b="1" err="1"/>
              <a:t>liên</a:t>
            </a:r>
            <a:r>
              <a:rPr lang="en-US" sz="1800" b="1"/>
              <a:t> </a:t>
            </a:r>
            <a:r>
              <a:rPr lang="en-US" sz="1800" b="1" err="1"/>
              <a:t>kết</a:t>
            </a:r>
            <a:r>
              <a:rPr lang="en-US" sz="1800"/>
              <a:t>, </a:t>
            </a:r>
            <a:r>
              <a:rPr lang="en-US" sz="1800" err="1"/>
              <a:t>hoặc</a:t>
            </a:r>
            <a:r>
              <a:rPr lang="en-US" sz="1800"/>
              <a:t> </a:t>
            </a:r>
            <a:r>
              <a:rPr lang="en-US" sz="1800" err="1"/>
              <a:t>từ</a:t>
            </a:r>
            <a:r>
              <a:rPr lang="en-US" sz="1800"/>
              <a:t> </a:t>
            </a:r>
            <a:r>
              <a:rPr lang="en-US" sz="1800" err="1"/>
              <a:t>hoạt</a:t>
            </a:r>
            <a:r>
              <a:rPr lang="en-US" sz="1800"/>
              <a:t> </a:t>
            </a:r>
            <a:r>
              <a:rPr lang="en-US" sz="1800" err="1"/>
              <a:t>động</a:t>
            </a:r>
            <a:r>
              <a:rPr lang="en-US" sz="1800"/>
              <a:t> ở </a:t>
            </a:r>
            <a:r>
              <a:rPr lang="en-US" sz="1800" err="1"/>
              <a:t>nước</a:t>
            </a:r>
            <a:r>
              <a:rPr lang="en-US" sz="1800"/>
              <a:t> </a:t>
            </a:r>
            <a:r>
              <a:rPr lang="en-US" sz="1800" err="1"/>
              <a:t>ngoài</a:t>
            </a:r>
            <a:r>
              <a:rPr lang="en-US" sz="1800"/>
              <a:t>.</a:t>
            </a:r>
          </a:p>
          <a:p>
            <a:pPr lvl="0"/>
            <a:r>
              <a:rPr lang="en-US" sz="1800"/>
              <a:t>Thu </a:t>
            </a:r>
            <a:r>
              <a:rPr lang="en-US" sz="1800" err="1"/>
              <a:t>nhập</a:t>
            </a:r>
            <a:r>
              <a:rPr lang="en-US" sz="1800"/>
              <a:t> </a:t>
            </a:r>
            <a:r>
              <a:rPr lang="en-US" sz="1800" err="1"/>
              <a:t>của</a:t>
            </a:r>
            <a:r>
              <a:rPr lang="en-US" sz="1800"/>
              <a:t> </a:t>
            </a:r>
            <a:r>
              <a:rPr lang="en-US" sz="1800" b="1" err="1"/>
              <a:t>đơn</a:t>
            </a:r>
            <a:r>
              <a:rPr lang="en-US" sz="1800" b="1"/>
              <a:t> </a:t>
            </a:r>
            <a:r>
              <a:rPr lang="en-US" sz="1800" b="1" err="1"/>
              <a:t>vị</a:t>
            </a:r>
            <a:r>
              <a:rPr lang="en-US" sz="1800" b="1"/>
              <a:t> </a:t>
            </a:r>
            <a:r>
              <a:rPr lang="en-US" sz="1800" b="1" err="1"/>
              <a:t>sự</a:t>
            </a:r>
            <a:r>
              <a:rPr lang="en-US" sz="1800" b="1"/>
              <a:t> </a:t>
            </a:r>
            <a:r>
              <a:rPr lang="en-US" sz="1800" b="1" err="1"/>
              <a:t>nghiệp</a:t>
            </a:r>
            <a:r>
              <a:rPr lang="en-US" sz="1800" b="1"/>
              <a:t>, </a:t>
            </a:r>
            <a:r>
              <a:rPr lang="en-US" sz="1800" b="1" err="1"/>
              <a:t>tổ</a:t>
            </a:r>
            <a:r>
              <a:rPr lang="en-US" sz="1800" b="1"/>
              <a:t> </a:t>
            </a:r>
            <a:r>
              <a:rPr lang="en-US" sz="1800" b="1" err="1"/>
              <a:t>chức</a:t>
            </a:r>
            <a:r>
              <a:rPr lang="en-US" sz="1800" b="1"/>
              <a:t> </a:t>
            </a:r>
            <a:r>
              <a:rPr lang="en-US" sz="1800" b="1" err="1"/>
              <a:t>khác</a:t>
            </a:r>
            <a:r>
              <a:rPr lang="en-US" sz="1800"/>
              <a:t> </a:t>
            </a:r>
            <a:r>
              <a:rPr lang="en-US" sz="1800" err="1"/>
              <a:t>có</a:t>
            </a:r>
            <a:r>
              <a:rPr lang="en-US" sz="1800"/>
              <a:t> </a:t>
            </a:r>
            <a:r>
              <a:rPr lang="en-US" sz="1800" err="1"/>
              <a:t>SXKD</a:t>
            </a:r>
            <a:r>
              <a:rPr lang="en-US" sz="1800"/>
              <a:t> </a:t>
            </a:r>
            <a:r>
              <a:rPr lang="en-US" sz="1800" err="1"/>
              <a:t>hàng</a:t>
            </a:r>
            <a:r>
              <a:rPr lang="en-US" sz="1800"/>
              <a:t> </a:t>
            </a:r>
            <a:r>
              <a:rPr lang="en-US" sz="1800" err="1"/>
              <a:t>hóa</a:t>
            </a:r>
            <a:r>
              <a:rPr lang="en-US" sz="1800"/>
              <a:t>, </a:t>
            </a:r>
            <a:r>
              <a:rPr lang="en-US" sz="1800" err="1"/>
              <a:t>dịch</a:t>
            </a:r>
            <a:r>
              <a:rPr lang="en-US" sz="1800"/>
              <a:t> </a:t>
            </a:r>
            <a:r>
              <a:rPr lang="en-US" sz="1800" err="1"/>
              <a:t>vụ</a:t>
            </a:r>
            <a:r>
              <a:rPr lang="en-US" sz="1800"/>
              <a:t>.</a:t>
            </a:r>
          </a:p>
          <a:p>
            <a:pPr lvl="0"/>
            <a:r>
              <a:rPr lang="en-US" sz="1800"/>
              <a:t>Doanh </a:t>
            </a:r>
            <a:r>
              <a:rPr lang="en-US" sz="1800" err="1"/>
              <a:t>nghiệp</a:t>
            </a:r>
            <a:r>
              <a:rPr lang="en-US" sz="1800"/>
              <a:t> </a:t>
            </a:r>
            <a:r>
              <a:rPr lang="en-US" sz="1800" err="1"/>
              <a:t>nước</a:t>
            </a:r>
            <a:r>
              <a:rPr lang="en-US" sz="1800"/>
              <a:t> </a:t>
            </a:r>
            <a:r>
              <a:rPr lang="en-US" sz="1800" err="1"/>
              <a:t>ngoài</a:t>
            </a:r>
            <a:r>
              <a:rPr lang="en-US" sz="1800"/>
              <a:t> </a:t>
            </a:r>
            <a:r>
              <a:rPr lang="en-US" sz="1800" err="1"/>
              <a:t>có</a:t>
            </a:r>
            <a:r>
              <a:rPr lang="en-US" sz="1800"/>
              <a:t> </a:t>
            </a:r>
            <a:r>
              <a:rPr lang="en-US" sz="1800" err="1"/>
              <a:t>thu</a:t>
            </a:r>
            <a:r>
              <a:rPr lang="en-US" sz="1800"/>
              <a:t> </a:t>
            </a:r>
            <a:r>
              <a:rPr lang="en-US" sz="1800" err="1"/>
              <a:t>nhập</a:t>
            </a:r>
            <a:r>
              <a:rPr lang="en-US" sz="1800"/>
              <a:t> </a:t>
            </a:r>
            <a:r>
              <a:rPr lang="en-US" sz="1800" err="1"/>
              <a:t>phát</a:t>
            </a:r>
            <a:r>
              <a:rPr lang="en-US" sz="1800"/>
              <a:t> </a:t>
            </a:r>
            <a:r>
              <a:rPr lang="en-US" sz="1800" err="1"/>
              <a:t>sinh</a:t>
            </a:r>
            <a:r>
              <a:rPr lang="en-US" sz="1800"/>
              <a:t> </a:t>
            </a:r>
            <a:r>
              <a:rPr lang="en-US" sz="1800" err="1"/>
              <a:t>tại</a:t>
            </a:r>
            <a:r>
              <a:rPr lang="en-US" sz="1800"/>
              <a:t> Việt Nam → </a:t>
            </a:r>
            <a:r>
              <a:rPr lang="en-US" sz="1800" err="1"/>
              <a:t>phải</a:t>
            </a:r>
            <a:r>
              <a:rPr lang="en-US" sz="1800"/>
              <a:t> </a:t>
            </a:r>
            <a:r>
              <a:rPr lang="en-US" sz="1800" err="1"/>
              <a:t>nộp</a:t>
            </a:r>
            <a:r>
              <a:rPr lang="en-US" sz="1800"/>
              <a:t> </a:t>
            </a:r>
            <a:r>
              <a:rPr lang="en-US" sz="1800" err="1"/>
              <a:t>thuế</a:t>
            </a:r>
            <a:r>
              <a:rPr lang="en-US" sz="1800"/>
              <a:t> </a:t>
            </a:r>
            <a:r>
              <a:rPr lang="en-US" sz="1800" err="1"/>
              <a:t>TNDN</a:t>
            </a:r>
            <a:r>
              <a:rPr lang="en-US" sz="1800"/>
              <a:t>.</a:t>
            </a:r>
          </a:p>
          <a:p>
            <a:pPr lvl="0"/>
            <a:r>
              <a:rPr lang="en-US" sz="1800"/>
              <a:t>Thu </a:t>
            </a:r>
            <a:r>
              <a:rPr lang="en-US" sz="1800" err="1"/>
              <a:t>nhập</a:t>
            </a:r>
            <a:r>
              <a:rPr lang="en-US" sz="1800"/>
              <a:t> </a:t>
            </a:r>
            <a:r>
              <a:rPr lang="en-US" sz="1800" err="1"/>
              <a:t>bổ</a:t>
            </a:r>
            <a:r>
              <a:rPr lang="en-US" sz="1800"/>
              <a:t> sung </a:t>
            </a:r>
            <a:r>
              <a:rPr lang="en-US" sz="1800" err="1"/>
              <a:t>theo</a:t>
            </a:r>
            <a:r>
              <a:rPr lang="en-US" sz="1800"/>
              <a:t> </a:t>
            </a:r>
            <a:r>
              <a:rPr lang="en-US" sz="1800" err="1"/>
              <a:t>quy</a:t>
            </a:r>
            <a:r>
              <a:rPr lang="en-US" sz="1800"/>
              <a:t> </a:t>
            </a:r>
            <a:r>
              <a:rPr lang="en-US" sz="1800" err="1"/>
              <a:t>định</a:t>
            </a:r>
            <a:r>
              <a:rPr lang="en-US" sz="1800"/>
              <a:t> </a:t>
            </a:r>
            <a:r>
              <a:rPr lang="en-US" sz="1800" err="1"/>
              <a:t>về</a:t>
            </a:r>
            <a:r>
              <a:rPr lang="en-US" sz="1800"/>
              <a:t> </a:t>
            </a:r>
            <a:r>
              <a:rPr lang="en-US" sz="1800" b="1" err="1"/>
              <a:t>thuế</a:t>
            </a:r>
            <a:r>
              <a:rPr lang="en-US" sz="1800" b="1"/>
              <a:t> </a:t>
            </a:r>
            <a:r>
              <a:rPr lang="en-US" sz="1800" b="1" err="1"/>
              <a:t>tối</a:t>
            </a:r>
            <a:r>
              <a:rPr lang="en-US" sz="1800" b="1"/>
              <a:t> </a:t>
            </a:r>
            <a:r>
              <a:rPr lang="en-US" sz="1800" b="1" err="1"/>
              <a:t>thiểu</a:t>
            </a:r>
            <a:r>
              <a:rPr lang="en-US" sz="1800" b="1"/>
              <a:t> </a:t>
            </a:r>
            <a:r>
              <a:rPr lang="en-US" sz="1800" b="1" err="1"/>
              <a:t>toàn</a:t>
            </a:r>
            <a:r>
              <a:rPr lang="en-US" sz="1800" b="1"/>
              <a:t> </a:t>
            </a:r>
            <a:r>
              <a:rPr lang="en-US" sz="1800" b="1" err="1"/>
              <a:t>cầu</a:t>
            </a:r>
            <a:r>
              <a:rPr lang="en-US" sz="1800" b="1"/>
              <a:t> (IIR)</a:t>
            </a:r>
            <a:r>
              <a:rPr lang="en-US" sz="1800"/>
              <a:t>.</a:t>
            </a:r>
          </a:p>
          <a:p>
            <a:endParaRPr lang="en-US" sz="1800"/>
          </a:p>
          <a:p>
            <a:endParaRPr lang="en-US" sz="1800"/>
          </a:p>
        </p:txBody>
      </p:sp>
      <p:sp>
        <p:nvSpPr>
          <p:cNvPr id="5" name="Chỗ dành sẵn cho Số hiệu Bản chiếu 4">
            <a:extLst>
              <a:ext uri="{FF2B5EF4-FFF2-40B4-BE49-F238E27FC236}">
                <a16:creationId xmlns:a16="http://schemas.microsoft.com/office/drawing/2014/main" id="{2DF751FE-5045-C1EA-314E-8060536D37DC}"/>
              </a:ext>
            </a:extLst>
          </p:cNvPr>
          <p:cNvSpPr>
            <a:spLocks noGrp="1"/>
          </p:cNvSpPr>
          <p:nvPr>
            <p:ph type="sldNum" sz="quarter" idx="12"/>
          </p:nvPr>
        </p:nvSpPr>
        <p:spPr>
          <a:xfrm>
            <a:off x="9541564" y="6356350"/>
            <a:ext cx="1812235" cy="365125"/>
          </a:xfrm>
        </p:spPr>
        <p:txBody>
          <a:bodyPr>
            <a:normAutofit/>
          </a:bodyPr>
          <a:lstStyle/>
          <a:p>
            <a:pPr>
              <a:spcAft>
                <a:spcPts val="600"/>
              </a:spcAft>
            </a:pPr>
            <a:fld id="{C1511C3C-B706-4A5C-8A5A-E74C99A89F93}" type="slidenum">
              <a:rPr lang="en-US" smtClean="0"/>
              <a:pPr>
                <a:spcAft>
                  <a:spcPts val="600"/>
                </a:spcAft>
              </a:pPr>
              <a:t>26</a:t>
            </a:fld>
            <a:endParaRPr lang="en-US"/>
          </a:p>
        </p:txBody>
      </p:sp>
      <p:sp>
        <p:nvSpPr>
          <p:cNvPr id="4" name="Chỗ dành sẵn cho Chân trang 3">
            <a:extLst>
              <a:ext uri="{FF2B5EF4-FFF2-40B4-BE49-F238E27FC236}">
                <a16:creationId xmlns:a16="http://schemas.microsoft.com/office/drawing/2014/main" id="{AECDD612-99C9-2E24-4DBB-6DC22706A665}"/>
              </a:ext>
            </a:extLst>
          </p:cNvPr>
          <p:cNvSpPr>
            <a:spLocks noGrp="1"/>
          </p:cNvSpPr>
          <p:nvPr>
            <p:ph type="ftr" sz="quarter" idx="11"/>
          </p:nvPr>
        </p:nvSpPr>
        <p:spPr/>
        <p:txBody>
          <a:bodyPr/>
          <a:lstStyle/>
          <a:p>
            <a:r>
              <a:rPr lang="en-US"/>
              <a:t>TS. Nguyễn Tuấn Anh - ĐH KTQD</a:t>
            </a:r>
          </a:p>
        </p:txBody>
      </p:sp>
    </p:spTree>
    <p:extLst>
      <p:ext uri="{BB962C8B-B14F-4D97-AF65-F5344CB8AC3E}">
        <p14:creationId xmlns:p14="http://schemas.microsoft.com/office/powerpoint/2010/main" val="23800302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Shape 11">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êu đề 1">
            <a:extLst>
              <a:ext uri="{FF2B5EF4-FFF2-40B4-BE49-F238E27FC236}">
                <a16:creationId xmlns:a16="http://schemas.microsoft.com/office/drawing/2014/main" id="{8F6FB437-3C82-D8B4-8572-5221CAAB0613}"/>
              </a:ext>
            </a:extLst>
          </p:cNvPr>
          <p:cNvSpPr>
            <a:spLocks noGrp="1"/>
          </p:cNvSpPr>
          <p:nvPr>
            <p:ph type="title"/>
          </p:nvPr>
        </p:nvSpPr>
        <p:spPr>
          <a:xfrm>
            <a:off x="686834" y="1153572"/>
            <a:ext cx="3200400" cy="4461163"/>
          </a:xfrm>
        </p:spPr>
        <p:txBody>
          <a:bodyPr>
            <a:normAutofit/>
          </a:bodyPr>
          <a:lstStyle/>
          <a:p>
            <a:r>
              <a:rPr lang="en-US" b="1">
                <a:solidFill>
                  <a:srgbClr val="FFFFFF"/>
                </a:solidFill>
              </a:rPr>
              <a:t>THU NHẬP ĐƯỢC MIỄN THUẾ TNDN</a:t>
            </a:r>
            <a:br>
              <a:rPr lang="en-US">
                <a:solidFill>
                  <a:srgbClr val="FFFFFF"/>
                </a:solidFill>
              </a:rPr>
            </a:br>
            <a:endParaRPr lang="en-US">
              <a:solidFill>
                <a:srgbClr val="FFFFFF"/>
              </a:solidFill>
            </a:endParaRPr>
          </a:p>
        </p:txBody>
      </p:sp>
      <p:sp>
        <p:nvSpPr>
          <p:cNvPr id="14" name="Arc 13">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hỗ dành sẵn cho Nội dung 2">
            <a:extLst>
              <a:ext uri="{FF2B5EF4-FFF2-40B4-BE49-F238E27FC236}">
                <a16:creationId xmlns:a16="http://schemas.microsoft.com/office/drawing/2014/main" id="{2B05E79D-D0FA-36A8-4F83-E2AB9AE549E5}"/>
              </a:ext>
            </a:extLst>
          </p:cNvPr>
          <p:cNvSpPr>
            <a:spLocks noGrp="1"/>
          </p:cNvSpPr>
          <p:nvPr>
            <p:ph idx="1"/>
          </p:nvPr>
        </p:nvSpPr>
        <p:spPr>
          <a:xfrm>
            <a:off x="4447308" y="591344"/>
            <a:ext cx="6906491" cy="5585619"/>
          </a:xfrm>
        </p:spPr>
        <p:txBody>
          <a:bodyPr anchor="ctr">
            <a:normAutofit/>
          </a:bodyPr>
          <a:lstStyle/>
          <a:p>
            <a:pPr lvl="0"/>
            <a:r>
              <a:rPr lang="en-US" sz="1800"/>
              <a:t>Thu </a:t>
            </a:r>
            <a:r>
              <a:rPr lang="en-US" sz="1800" err="1"/>
              <a:t>nhập</a:t>
            </a:r>
            <a:r>
              <a:rPr lang="en-US" sz="1800"/>
              <a:t> </a:t>
            </a:r>
            <a:r>
              <a:rPr lang="en-US" sz="1800" err="1"/>
              <a:t>từ</a:t>
            </a:r>
            <a:r>
              <a:rPr lang="en-US" sz="1800"/>
              <a:t> </a:t>
            </a:r>
            <a:r>
              <a:rPr lang="en-US" sz="1800" b="1" err="1"/>
              <a:t>trồng</a:t>
            </a:r>
            <a:r>
              <a:rPr lang="en-US" sz="1800" b="1"/>
              <a:t> </a:t>
            </a:r>
            <a:r>
              <a:rPr lang="en-US" sz="1800" b="1" err="1"/>
              <a:t>trọt</a:t>
            </a:r>
            <a:r>
              <a:rPr lang="en-US" sz="1800" b="1"/>
              <a:t>, </a:t>
            </a:r>
            <a:r>
              <a:rPr lang="en-US" sz="1800" b="1" err="1"/>
              <a:t>chăn</a:t>
            </a:r>
            <a:r>
              <a:rPr lang="en-US" sz="1800" b="1"/>
              <a:t> </a:t>
            </a:r>
            <a:r>
              <a:rPr lang="en-US" sz="1800" b="1" err="1"/>
              <a:t>nuôi</a:t>
            </a:r>
            <a:r>
              <a:rPr lang="en-US" sz="1800" b="1"/>
              <a:t>, </a:t>
            </a:r>
            <a:r>
              <a:rPr lang="en-US" sz="1800" b="1" err="1"/>
              <a:t>nuôi</a:t>
            </a:r>
            <a:r>
              <a:rPr lang="en-US" sz="1800" b="1"/>
              <a:t> </a:t>
            </a:r>
            <a:r>
              <a:rPr lang="en-US" sz="1800" b="1" err="1"/>
              <a:t>trồng</a:t>
            </a:r>
            <a:r>
              <a:rPr lang="en-US" sz="1800" b="1"/>
              <a:t> </a:t>
            </a:r>
            <a:r>
              <a:rPr lang="en-US" sz="1800" b="1" err="1"/>
              <a:t>thủy</a:t>
            </a:r>
            <a:r>
              <a:rPr lang="en-US" sz="1800" b="1"/>
              <a:t> </a:t>
            </a:r>
            <a:r>
              <a:rPr lang="en-US" sz="1800" b="1" err="1"/>
              <a:t>sản</a:t>
            </a:r>
            <a:r>
              <a:rPr lang="en-US" sz="1800" b="1"/>
              <a:t>, </a:t>
            </a:r>
            <a:r>
              <a:rPr lang="en-US" sz="1800" b="1" err="1"/>
              <a:t>chế</a:t>
            </a:r>
            <a:r>
              <a:rPr lang="en-US" sz="1800" b="1"/>
              <a:t> </a:t>
            </a:r>
            <a:r>
              <a:rPr lang="en-US" sz="1800" b="1" err="1"/>
              <a:t>biến</a:t>
            </a:r>
            <a:r>
              <a:rPr lang="en-US" sz="1800" b="1"/>
              <a:t> </a:t>
            </a:r>
            <a:r>
              <a:rPr lang="en-US" sz="1800" b="1" err="1"/>
              <a:t>nông</a:t>
            </a:r>
            <a:r>
              <a:rPr lang="en-US" sz="1800" b="1"/>
              <a:t> </a:t>
            </a:r>
            <a:r>
              <a:rPr lang="en-US" sz="1800" b="1" err="1"/>
              <a:t>sản</a:t>
            </a:r>
            <a:r>
              <a:rPr lang="en-US" sz="1800" b="1"/>
              <a:t>, </a:t>
            </a:r>
            <a:r>
              <a:rPr lang="en-US" sz="1800" b="1" err="1"/>
              <a:t>thủy</a:t>
            </a:r>
            <a:r>
              <a:rPr lang="en-US" sz="1800" b="1"/>
              <a:t> </a:t>
            </a:r>
            <a:r>
              <a:rPr lang="en-US" sz="1800" b="1" err="1"/>
              <a:t>sản</a:t>
            </a:r>
            <a:r>
              <a:rPr lang="en-US" sz="1800" b="1"/>
              <a:t>, </a:t>
            </a:r>
            <a:r>
              <a:rPr lang="en-US" sz="1800" b="1" err="1"/>
              <a:t>sản</a:t>
            </a:r>
            <a:r>
              <a:rPr lang="en-US" sz="1800" b="1"/>
              <a:t> </a:t>
            </a:r>
            <a:r>
              <a:rPr lang="en-US" sz="1800" b="1" err="1"/>
              <a:t>xuất</a:t>
            </a:r>
            <a:r>
              <a:rPr lang="en-US" sz="1800" b="1"/>
              <a:t> </a:t>
            </a:r>
            <a:r>
              <a:rPr lang="en-US" sz="1800" b="1" err="1"/>
              <a:t>muối</a:t>
            </a:r>
            <a:r>
              <a:rPr lang="en-US" sz="1800"/>
              <a:t>.</a:t>
            </a:r>
          </a:p>
          <a:p>
            <a:pPr lvl="0"/>
            <a:r>
              <a:rPr lang="en-US" sz="1800"/>
              <a:t>Thu </a:t>
            </a:r>
            <a:r>
              <a:rPr lang="en-US" sz="1800" err="1"/>
              <a:t>nhập</a:t>
            </a:r>
            <a:r>
              <a:rPr lang="en-US" sz="1800"/>
              <a:t> </a:t>
            </a:r>
            <a:r>
              <a:rPr lang="en-US" sz="1800" err="1"/>
              <a:t>của</a:t>
            </a:r>
            <a:r>
              <a:rPr lang="en-US" sz="1800"/>
              <a:t> </a:t>
            </a:r>
            <a:r>
              <a:rPr lang="en-US" sz="1800" b="1" err="1"/>
              <a:t>hợp</a:t>
            </a:r>
            <a:r>
              <a:rPr lang="en-US" sz="1800" b="1"/>
              <a:t> </a:t>
            </a:r>
            <a:r>
              <a:rPr lang="en-US" sz="1800" b="1" err="1"/>
              <a:t>tác</a:t>
            </a:r>
            <a:r>
              <a:rPr lang="en-US" sz="1800" b="1"/>
              <a:t> </a:t>
            </a:r>
            <a:r>
              <a:rPr lang="en-US" sz="1800" b="1" err="1"/>
              <a:t>xã</a:t>
            </a:r>
            <a:r>
              <a:rPr lang="en-US" sz="1800" b="1"/>
              <a:t>, </a:t>
            </a:r>
            <a:r>
              <a:rPr lang="en-US" sz="1800" b="1" err="1"/>
              <a:t>liên</a:t>
            </a:r>
            <a:r>
              <a:rPr lang="en-US" sz="1800" b="1"/>
              <a:t> </a:t>
            </a:r>
            <a:r>
              <a:rPr lang="en-US" sz="1800" b="1" err="1"/>
              <a:t>hiệp</a:t>
            </a:r>
            <a:r>
              <a:rPr lang="en-US" sz="1800" b="1"/>
              <a:t> </a:t>
            </a:r>
            <a:r>
              <a:rPr lang="en-US" sz="1800" b="1" err="1"/>
              <a:t>hợp</a:t>
            </a:r>
            <a:r>
              <a:rPr lang="en-US" sz="1800" b="1"/>
              <a:t> </a:t>
            </a:r>
            <a:r>
              <a:rPr lang="en-US" sz="1800" b="1" err="1"/>
              <a:t>tác</a:t>
            </a:r>
            <a:r>
              <a:rPr lang="en-US" sz="1800" b="1"/>
              <a:t> </a:t>
            </a:r>
            <a:r>
              <a:rPr lang="en-US" sz="1800" b="1" err="1"/>
              <a:t>xã</a:t>
            </a:r>
            <a:r>
              <a:rPr lang="en-US" sz="1800"/>
              <a:t> </a:t>
            </a:r>
            <a:r>
              <a:rPr lang="en-US" sz="1800" err="1"/>
              <a:t>hoạt</a:t>
            </a:r>
            <a:r>
              <a:rPr lang="en-US" sz="1800"/>
              <a:t> </a:t>
            </a:r>
            <a:r>
              <a:rPr lang="en-US" sz="1800" err="1"/>
              <a:t>động</a:t>
            </a:r>
            <a:r>
              <a:rPr lang="en-US" sz="1800"/>
              <a:t> </a:t>
            </a:r>
            <a:r>
              <a:rPr lang="en-US" sz="1800" err="1"/>
              <a:t>trong</a:t>
            </a:r>
            <a:r>
              <a:rPr lang="en-US" sz="1800"/>
              <a:t> </a:t>
            </a:r>
            <a:r>
              <a:rPr lang="en-US" sz="1800" err="1"/>
              <a:t>nông</a:t>
            </a:r>
            <a:r>
              <a:rPr lang="en-US" sz="1800"/>
              <a:t> – </a:t>
            </a:r>
            <a:r>
              <a:rPr lang="en-US" sz="1800" err="1"/>
              <a:t>lâm</a:t>
            </a:r>
            <a:r>
              <a:rPr lang="en-US" sz="1800"/>
              <a:t> – </a:t>
            </a:r>
            <a:r>
              <a:rPr lang="en-US" sz="1800" err="1"/>
              <a:t>ngư</a:t>
            </a:r>
            <a:r>
              <a:rPr lang="en-US" sz="1800"/>
              <a:t> – </a:t>
            </a:r>
            <a:r>
              <a:rPr lang="en-US" sz="1800" err="1"/>
              <a:t>diêm</a:t>
            </a:r>
            <a:r>
              <a:rPr lang="en-US" sz="1800"/>
              <a:t> </a:t>
            </a:r>
            <a:r>
              <a:rPr lang="en-US" sz="1800" err="1"/>
              <a:t>nghiệp</a:t>
            </a:r>
            <a:r>
              <a:rPr lang="en-US" sz="1800"/>
              <a:t> </a:t>
            </a:r>
            <a:r>
              <a:rPr lang="en-US" sz="1800" err="1"/>
              <a:t>tại</a:t>
            </a:r>
            <a:r>
              <a:rPr lang="en-US" sz="1800"/>
              <a:t> </a:t>
            </a:r>
            <a:r>
              <a:rPr lang="en-US" sz="1800" err="1"/>
              <a:t>địa</a:t>
            </a:r>
            <a:r>
              <a:rPr lang="en-US" sz="1800"/>
              <a:t> </a:t>
            </a:r>
            <a:r>
              <a:rPr lang="en-US" sz="1800" err="1"/>
              <a:t>bàn</a:t>
            </a:r>
            <a:r>
              <a:rPr lang="en-US" sz="1800"/>
              <a:t> </a:t>
            </a:r>
            <a:r>
              <a:rPr lang="en-US" sz="1800" err="1"/>
              <a:t>khó</a:t>
            </a:r>
            <a:r>
              <a:rPr lang="en-US" sz="1800"/>
              <a:t> </a:t>
            </a:r>
            <a:r>
              <a:rPr lang="en-US" sz="1800" err="1"/>
              <a:t>khăn</a:t>
            </a:r>
            <a:r>
              <a:rPr lang="en-US" sz="1800"/>
              <a:t>.</a:t>
            </a:r>
          </a:p>
          <a:p>
            <a:pPr lvl="0"/>
            <a:r>
              <a:rPr lang="en-US" sz="1800"/>
              <a:t>Thu </a:t>
            </a:r>
            <a:r>
              <a:rPr lang="en-US" sz="1800" err="1"/>
              <a:t>nhập</a:t>
            </a:r>
            <a:r>
              <a:rPr lang="en-US" sz="1800"/>
              <a:t> </a:t>
            </a:r>
            <a:r>
              <a:rPr lang="en-US" sz="1800" err="1"/>
              <a:t>từ</a:t>
            </a:r>
            <a:r>
              <a:rPr lang="en-US" sz="1800"/>
              <a:t> </a:t>
            </a:r>
            <a:r>
              <a:rPr lang="en-US" sz="1800" b="1" err="1"/>
              <a:t>nghiên</a:t>
            </a:r>
            <a:r>
              <a:rPr lang="en-US" sz="1800" b="1"/>
              <a:t> </a:t>
            </a:r>
            <a:r>
              <a:rPr lang="en-US" sz="1800" b="1" err="1"/>
              <a:t>cứu</a:t>
            </a:r>
            <a:r>
              <a:rPr lang="en-US" sz="1800" b="1"/>
              <a:t> khoa </a:t>
            </a:r>
            <a:r>
              <a:rPr lang="en-US" sz="1800" b="1" err="1"/>
              <a:t>học</a:t>
            </a:r>
            <a:r>
              <a:rPr lang="en-US" sz="1800" b="1"/>
              <a:t>, </a:t>
            </a:r>
            <a:r>
              <a:rPr lang="en-US" sz="1800" b="1" err="1"/>
              <a:t>phát</a:t>
            </a:r>
            <a:r>
              <a:rPr lang="en-US" sz="1800" b="1"/>
              <a:t> </a:t>
            </a:r>
            <a:r>
              <a:rPr lang="en-US" sz="1800" b="1" err="1"/>
              <a:t>triển</a:t>
            </a:r>
            <a:r>
              <a:rPr lang="en-US" sz="1800" b="1"/>
              <a:t> </a:t>
            </a:r>
            <a:r>
              <a:rPr lang="en-US" sz="1800" b="1" err="1"/>
              <a:t>công</a:t>
            </a:r>
            <a:r>
              <a:rPr lang="en-US" sz="1800" b="1"/>
              <a:t> </a:t>
            </a:r>
            <a:r>
              <a:rPr lang="en-US" sz="1800" b="1" err="1"/>
              <a:t>nghệ</a:t>
            </a:r>
            <a:r>
              <a:rPr lang="en-US" sz="1800" b="1"/>
              <a:t>, </a:t>
            </a:r>
            <a:r>
              <a:rPr lang="en-US" sz="1800" b="1" err="1"/>
              <a:t>sáng</a:t>
            </a:r>
            <a:r>
              <a:rPr lang="en-US" sz="1800" b="1"/>
              <a:t> </a:t>
            </a:r>
            <a:r>
              <a:rPr lang="en-US" sz="1800" b="1" err="1"/>
              <a:t>tạo</a:t>
            </a:r>
            <a:r>
              <a:rPr lang="en-US" sz="1800" b="1"/>
              <a:t>, </a:t>
            </a:r>
            <a:r>
              <a:rPr lang="en-US" sz="1800" b="1" err="1"/>
              <a:t>ươm</a:t>
            </a:r>
            <a:r>
              <a:rPr lang="en-US" sz="1800" b="1"/>
              <a:t> </a:t>
            </a:r>
            <a:r>
              <a:rPr lang="en-US" sz="1800" b="1" err="1"/>
              <a:t>tạo</a:t>
            </a:r>
            <a:r>
              <a:rPr lang="en-US" sz="1800" b="1"/>
              <a:t> </a:t>
            </a:r>
            <a:r>
              <a:rPr lang="en-US" sz="1800" b="1" err="1"/>
              <a:t>công</a:t>
            </a:r>
            <a:r>
              <a:rPr lang="en-US" sz="1800" b="1"/>
              <a:t> </a:t>
            </a:r>
            <a:r>
              <a:rPr lang="en-US" sz="1800" b="1" err="1"/>
              <a:t>nghệ</a:t>
            </a:r>
            <a:r>
              <a:rPr lang="en-US" sz="1800" b="1"/>
              <a:t> – </a:t>
            </a:r>
            <a:r>
              <a:rPr lang="en-US" sz="1800" b="1" err="1"/>
              <a:t>sản</a:t>
            </a:r>
            <a:r>
              <a:rPr lang="en-US" sz="1800" b="1"/>
              <a:t> </a:t>
            </a:r>
            <a:r>
              <a:rPr lang="en-US" sz="1800" b="1" err="1"/>
              <a:t>phẩm</a:t>
            </a:r>
            <a:r>
              <a:rPr lang="en-US" sz="1800"/>
              <a:t>.</a:t>
            </a:r>
          </a:p>
          <a:p>
            <a:pPr lvl="0"/>
            <a:r>
              <a:rPr lang="en-US" sz="1800"/>
              <a:t>Thu </a:t>
            </a:r>
            <a:r>
              <a:rPr lang="en-US" sz="1800" err="1"/>
              <a:t>nhập</a:t>
            </a:r>
            <a:r>
              <a:rPr lang="en-US" sz="1800"/>
              <a:t> </a:t>
            </a:r>
            <a:r>
              <a:rPr lang="en-US" sz="1800" err="1"/>
              <a:t>từ</a:t>
            </a:r>
            <a:r>
              <a:rPr lang="en-US" sz="1800"/>
              <a:t> </a:t>
            </a:r>
            <a:r>
              <a:rPr lang="en-US" sz="1800" err="1"/>
              <a:t>hoạt</a:t>
            </a:r>
            <a:r>
              <a:rPr lang="en-US" sz="1800"/>
              <a:t> </a:t>
            </a:r>
            <a:r>
              <a:rPr lang="en-US" sz="1800" err="1"/>
              <a:t>động</a:t>
            </a:r>
            <a:r>
              <a:rPr lang="en-US" sz="1800"/>
              <a:t> </a:t>
            </a:r>
            <a:r>
              <a:rPr lang="en-US" sz="1800" err="1"/>
              <a:t>sử</a:t>
            </a:r>
            <a:r>
              <a:rPr lang="en-US" sz="1800"/>
              <a:t> </a:t>
            </a:r>
            <a:r>
              <a:rPr lang="en-US" sz="1800" err="1"/>
              <a:t>dụng</a:t>
            </a:r>
            <a:r>
              <a:rPr lang="en-US" sz="1800"/>
              <a:t> </a:t>
            </a:r>
            <a:r>
              <a:rPr lang="en-US" sz="1800" err="1"/>
              <a:t>nhiều</a:t>
            </a:r>
            <a:r>
              <a:rPr lang="en-US" sz="1800"/>
              <a:t> </a:t>
            </a:r>
            <a:r>
              <a:rPr lang="en-US" sz="1800" err="1"/>
              <a:t>lao</a:t>
            </a:r>
            <a:r>
              <a:rPr lang="en-US" sz="1800"/>
              <a:t> </a:t>
            </a:r>
            <a:r>
              <a:rPr lang="en-US" sz="1800" err="1"/>
              <a:t>động</a:t>
            </a:r>
            <a:r>
              <a:rPr lang="en-US" sz="1800"/>
              <a:t> </a:t>
            </a:r>
            <a:r>
              <a:rPr lang="en-US" sz="1800" err="1"/>
              <a:t>là</a:t>
            </a:r>
            <a:r>
              <a:rPr lang="en-US" sz="1800"/>
              <a:t> </a:t>
            </a:r>
            <a:r>
              <a:rPr lang="en-US" sz="1800" b="1" err="1"/>
              <a:t>người</a:t>
            </a:r>
            <a:r>
              <a:rPr lang="en-US" sz="1800" b="1"/>
              <a:t> </a:t>
            </a:r>
            <a:r>
              <a:rPr lang="en-US" sz="1800" b="1" err="1"/>
              <a:t>khuyết</a:t>
            </a:r>
            <a:r>
              <a:rPr lang="en-US" sz="1800" b="1"/>
              <a:t> </a:t>
            </a:r>
            <a:r>
              <a:rPr lang="en-US" sz="1800" b="1" err="1"/>
              <a:t>tật</a:t>
            </a:r>
            <a:r>
              <a:rPr lang="en-US" sz="1800" b="1"/>
              <a:t>, </a:t>
            </a:r>
            <a:r>
              <a:rPr lang="en-US" sz="1800" b="1" err="1"/>
              <a:t>nhiễm</a:t>
            </a:r>
            <a:r>
              <a:rPr lang="en-US" sz="1800" b="1"/>
              <a:t> HIV, </a:t>
            </a:r>
            <a:r>
              <a:rPr lang="en-US" sz="1800" b="1" err="1"/>
              <a:t>sau</a:t>
            </a:r>
            <a:r>
              <a:rPr lang="en-US" sz="1800" b="1"/>
              <a:t> </a:t>
            </a:r>
            <a:r>
              <a:rPr lang="en-US" sz="1800" b="1" err="1"/>
              <a:t>cai</a:t>
            </a:r>
            <a:r>
              <a:rPr lang="en-US" sz="1800" b="1"/>
              <a:t> </a:t>
            </a:r>
            <a:r>
              <a:rPr lang="en-US" sz="1800" b="1" err="1"/>
              <a:t>nghiện</a:t>
            </a:r>
            <a:r>
              <a:rPr lang="en-US" sz="1800" b="1"/>
              <a:t>, </a:t>
            </a:r>
            <a:r>
              <a:rPr lang="en-US" sz="1800" b="1" err="1"/>
              <a:t>trẻ</a:t>
            </a:r>
            <a:r>
              <a:rPr lang="en-US" sz="1800" b="1"/>
              <a:t> </a:t>
            </a:r>
            <a:r>
              <a:rPr lang="en-US" sz="1800" b="1" err="1"/>
              <a:t>em</a:t>
            </a:r>
            <a:r>
              <a:rPr lang="en-US" sz="1800" b="1"/>
              <a:t> </a:t>
            </a:r>
            <a:r>
              <a:rPr lang="en-US" sz="1800" b="1" err="1"/>
              <a:t>đặc</a:t>
            </a:r>
            <a:r>
              <a:rPr lang="en-US" sz="1800" b="1"/>
              <a:t> </a:t>
            </a:r>
            <a:r>
              <a:rPr lang="en-US" sz="1800" b="1" err="1"/>
              <a:t>biệt</a:t>
            </a:r>
            <a:r>
              <a:rPr lang="en-US" sz="1800" b="1"/>
              <a:t> </a:t>
            </a:r>
            <a:r>
              <a:rPr lang="en-US" sz="1800" b="1" err="1"/>
              <a:t>khó</a:t>
            </a:r>
            <a:r>
              <a:rPr lang="en-US" sz="1800" b="1"/>
              <a:t> </a:t>
            </a:r>
            <a:r>
              <a:rPr lang="en-US" sz="1800" b="1" err="1"/>
              <a:t>khăn</a:t>
            </a:r>
            <a:r>
              <a:rPr lang="en-US" sz="1800"/>
              <a:t>.</a:t>
            </a:r>
          </a:p>
          <a:p>
            <a:pPr lvl="0"/>
            <a:r>
              <a:rPr lang="en-US" sz="1800"/>
              <a:t>Thu </a:t>
            </a:r>
            <a:r>
              <a:rPr lang="en-US" sz="1800" err="1"/>
              <a:t>nhập</a:t>
            </a:r>
            <a:r>
              <a:rPr lang="en-US" sz="1800"/>
              <a:t> </a:t>
            </a:r>
            <a:r>
              <a:rPr lang="en-US" sz="1800" err="1"/>
              <a:t>từ</a:t>
            </a:r>
            <a:r>
              <a:rPr lang="en-US" sz="1800"/>
              <a:t> </a:t>
            </a:r>
            <a:r>
              <a:rPr lang="en-US" sz="1800" b="1" err="1"/>
              <a:t>giáo</a:t>
            </a:r>
            <a:r>
              <a:rPr lang="en-US" sz="1800" b="1"/>
              <a:t> </a:t>
            </a:r>
            <a:r>
              <a:rPr lang="en-US" sz="1800" b="1" err="1"/>
              <a:t>dục</a:t>
            </a:r>
            <a:r>
              <a:rPr lang="en-US" sz="1800" b="1"/>
              <a:t>, </a:t>
            </a:r>
            <a:r>
              <a:rPr lang="en-US" sz="1800" b="1" err="1"/>
              <a:t>dạy</a:t>
            </a:r>
            <a:r>
              <a:rPr lang="en-US" sz="1800" b="1"/>
              <a:t> </a:t>
            </a:r>
            <a:r>
              <a:rPr lang="en-US" sz="1800" b="1" err="1"/>
              <a:t>nghề</a:t>
            </a:r>
            <a:r>
              <a:rPr lang="en-US" sz="1800" b="1"/>
              <a:t>, y </a:t>
            </a:r>
            <a:r>
              <a:rPr lang="en-US" sz="1800" b="1" err="1"/>
              <a:t>tế</a:t>
            </a:r>
            <a:r>
              <a:rPr lang="en-US" sz="1800" b="1"/>
              <a:t>, </a:t>
            </a:r>
            <a:r>
              <a:rPr lang="en-US" sz="1800" b="1" err="1"/>
              <a:t>văn</a:t>
            </a:r>
            <a:r>
              <a:rPr lang="en-US" sz="1800" b="1"/>
              <a:t> </a:t>
            </a:r>
            <a:r>
              <a:rPr lang="en-US" sz="1800" b="1" err="1"/>
              <a:t>hóa</a:t>
            </a:r>
            <a:r>
              <a:rPr lang="en-US" sz="1800" b="1"/>
              <a:t>, </a:t>
            </a:r>
            <a:r>
              <a:rPr lang="en-US" sz="1800" b="1" err="1"/>
              <a:t>thể</a:t>
            </a:r>
            <a:r>
              <a:rPr lang="en-US" sz="1800" b="1"/>
              <a:t> </a:t>
            </a:r>
            <a:r>
              <a:rPr lang="en-US" sz="1800" b="1" err="1"/>
              <a:t>thao</a:t>
            </a:r>
            <a:r>
              <a:rPr lang="en-US" sz="1800" b="1"/>
              <a:t>, </a:t>
            </a:r>
            <a:r>
              <a:rPr lang="en-US" sz="1800" b="1" err="1"/>
              <a:t>môi</a:t>
            </a:r>
            <a:r>
              <a:rPr lang="en-US" sz="1800" b="1"/>
              <a:t> </a:t>
            </a:r>
            <a:r>
              <a:rPr lang="en-US" sz="1800" b="1" err="1"/>
              <a:t>trường</a:t>
            </a:r>
            <a:r>
              <a:rPr lang="en-US" sz="1800"/>
              <a:t> </a:t>
            </a:r>
            <a:r>
              <a:rPr lang="en-US" sz="1800" err="1"/>
              <a:t>theo</a:t>
            </a:r>
            <a:r>
              <a:rPr lang="en-US" sz="1800"/>
              <a:t> </a:t>
            </a:r>
            <a:r>
              <a:rPr lang="en-US" sz="1800" err="1"/>
              <a:t>quy</a:t>
            </a:r>
            <a:r>
              <a:rPr lang="en-US" sz="1800"/>
              <a:t> </a:t>
            </a:r>
            <a:r>
              <a:rPr lang="en-US" sz="1800" err="1"/>
              <a:t>định</a:t>
            </a:r>
            <a:r>
              <a:rPr lang="en-US" sz="1800"/>
              <a:t>.</a:t>
            </a:r>
          </a:p>
          <a:p>
            <a:pPr lvl="0"/>
            <a:r>
              <a:rPr lang="en-US" sz="1800"/>
              <a:t>Thu </a:t>
            </a:r>
            <a:r>
              <a:rPr lang="en-US" sz="1800" err="1"/>
              <a:t>nhập</a:t>
            </a:r>
            <a:r>
              <a:rPr lang="en-US" sz="1800"/>
              <a:t> </a:t>
            </a:r>
            <a:r>
              <a:rPr lang="en-US" sz="1800" err="1"/>
              <a:t>từ</a:t>
            </a:r>
            <a:r>
              <a:rPr lang="en-US" sz="1800"/>
              <a:t> </a:t>
            </a:r>
            <a:r>
              <a:rPr lang="en-US" sz="1800" b="1" err="1"/>
              <a:t>dự</a:t>
            </a:r>
            <a:r>
              <a:rPr lang="en-US" sz="1800" b="1"/>
              <a:t> </a:t>
            </a:r>
            <a:r>
              <a:rPr lang="en-US" sz="1800" b="1" err="1"/>
              <a:t>án</a:t>
            </a:r>
            <a:r>
              <a:rPr lang="en-US" sz="1800" b="1"/>
              <a:t> </a:t>
            </a:r>
            <a:r>
              <a:rPr lang="en-US" sz="1800" b="1" err="1"/>
              <a:t>đầu</a:t>
            </a:r>
            <a:r>
              <a:rPr lang="en-US" sz="1800" b="1"/>
              <a:t> </a:t>
            </a:r>
            <a:r>
              <a:rPr lang="en-US" sz="1800" b="1" err="1"/>
              <a:t>tư</a:t>
            </a:r>
            <a:r>
              <a:rPr lang="en-US" sz="1800" b="1"/>
              <a:t> </a:t>
            </a:r>
            <a:r>
              <a:rPr lang="en-US" sz="1800" b="1" err="1"/>
              <a:t>tại</a:t>
            </a:r>
            <a:r>
              <a:rPr lang="en-US" sz="1800" b="1"/>
              <a:t> </a:t>
            </a:r>
            <a:r>
              <a:rPr lang="en-US" sz="1800" b="1" err="1"/>
              <a:t>địa</a:t>
            </a:r>
            <a:r>
              <a:rPr lang="en-US" sz="1800" b="1"/>
              <a:t> </a:t>
            </a:r>
            <a:r>
              <a:rPr lang="en-US" sz="1800" b="1" err="1"/>
              <a:t>bàn</a:t>
            </a:r>
            <a:r>
              <a:rPr lang="en-US" sz="1800" b="1"/>
              <a:t> </a:t>
            </a:r>
            <a:r>
              <a:rPr lang="en-US" sz="1800" b="1" err="1"/>
              <a:t>đặc</a:t>
            </a:r>
            <a:r>
              <a:rPr lang="en-US" sz="1800" b="1"/>
              <a:t> </a:t>
            </a:r>
            <a:r>
              <a:rPr lang="en-US" sz="1800" b="1" err="1"/>
              <a:t>biệt</a:t>
            </a:r>
            <a:r>
              <a:rPr lang="en-US" sz="1800" b="1"/>
              <a:t> </a:t>
            </a:r>
            <a:r>
              <a:rPr lang="en-US" sz="1800" b="1" err="1"/>
              <a:t>khó</a:t>
            </a:r>
            <a:r>
              <a:rPr lang="en-US" sz="1800" b="1"/>
              <a:t> </a:t>
            </a:r>
            <a:r>
              <a:rPr lang="en-US" sz="1800" b="1" err="1"/>
              <a:t>khăn</a:t>
            </a:r>
            <a:r>
              <a:rPr lang="en-US" sz="1800" b="1"/>
              <a:t>, </a:t>
            </a:r>
            <a:r>
              <a:rPr lang="en-US" sz="1800" b="1" err="1"/>
              <a:t>khu</a:t>
            </a:r>
            <a:r>
              <a:rPr lang="en-US" sz="1800" b="1"/>
              <a:t> </a:t>
            </a:r>
            <a:r>
              <a:rPr lang="en-US" sz="1800" b="1" err="1"/>
              <a:t>kinh</a:t>
            </a:r>
            <a:r>
              <a:rPr lang="en-US" sz="1800" b="1"/>
              <a:t> </a:t>
            </a:r>
            <a:r>
              <a:rPr lang="en-US" sz="1800" b="1" err="1"/>
              <a:t>tế</a:t>
            </a:r>
            <a:r>
              <a:rPr lang="en-US" sz="1800" b="1"/>
              <a:t>, </a:t>
            </a:r>
            <a:r>
              <a:rPr lang="en-US" sz="1800" b="1" err="1"/>
              <a:t>khu</a:t>
            </a:r>
            <a:r>
              <a:rPr lang="en-US" sz="1800" b="1"/>
              <a:t> </a:t>
            </a:r>
            <a:r>
              <a:rPr lang="en-US" sz="1800" b="1" err="1"/>
              <a:t>công</a:t>
            </a:r>
            <a:r>
              <a:rPr lang="en-US" sz="1800" b="1"/>
              <a:t> </a:t>
            </a:r>
            <a:r>
              <a:rPr lang="en-US" sz="1800" b="1" err="1"/>
              <a:t>nghệ</a:t>
            </a:r>
            <a:r>
              <a:rPr lang="en-US" sz="1800" b="1"/>
              <a:t> </a:t>
            </a:r>
            <a:r>
              <a:rPr lang="en-US" sz="1800" b="1" err="1"/>
              <a:t>cao</a:t>
            </a:r>
            <a:r>
              <a:rPr lang="en-US" sz="1800"/>
              <a:t>.</a:t>
            </a:r>
          </a:p>
          <a:p>
            <a:pPr lvl="0"/>
            <a:r>
              <a:rPr lang="en-US" sz="1800"/>
              <a:t>Thu </a:t>
            </a:r>
            <a:r>
              <a:rPr lang="en-US" sz="1800" err="1"/>
              <a:t>nhập</a:t>
            </a:r>
            <a:r>
              <a:rPr lang="en-US" sz="1800"/>
              <a:t> </a:t>
            </a:r>
            <a:r>
              <a:rPr lang="en-US" sz="1800" err="1"/>
              <a:t>từ</a:t>
            </a:r>
            <a:r>
              <a:rPr lang="en-US" sz="1800"/>
              <a:t> </a:t>
            </a:r>
            <a:r>
              <a:rPr lang="en-US" sz="1800" b="1" err="1"/>
              <a:t>chuyển</a:t>
            </a:r>
            <a:r>
              <a:rPr lang="en-US" sz="1800" b="1"/>
              <a:t> </a:t>
            </a:r>
            <a:r>
              <a:rPr lang="en-US" sz="1800" b="1" err="1"/>
              <a:t>nhượng</a:t>
            </a:r>
            <a:r>
              <a:rPr lang="en-US" sz="1800" b="1"/>
              <a:t> </a:t>
            </a:r>
            <a:r>
              <a:rPr lang="en-US" sz="1800" b="1" err="1"/>
              <a:t>chứng</a:t>
            </a:r>
            <a:r>
              <a:rPr lang="en-US" sz="1800" b="1"/>
              <a:t> </a:t>
            </a:r>
            <a:r>
              <a:rPr lang="en-US" sz="1800" b="1" err="1"/>
              <a:t>chỉ</a:t>
            </a:r>
            <a:r>
              <a:rPr lang="en-US" sz="1800" b="1"/>
              <a:t> </a:t>
            </a:r>
            <a:r>
              <a:rPr lang="en-US" sz="1800" b="1" err="1"/>
              <a:t>giảm</a:t>
            </a:r>
            <a:r>
              <a:rPr lang="en-US" sz="1800" b="1"/>
              <a:t> </a:t>
            </a:r>
            <a:r>
              <a:rPr lang="en-US" sz="1800" b="1" err="1"/>
              <a:t>phát</a:t>
            </a:r>
            <a:r>
              <a:rPr lang="en-US" sz="1800" b="1"/>
              <a:t> </a:t>
            </a:r>
            <a:r>
              <a:rPr lang="en-US" sz="1800" b="1" err="1"/>
              <a:t>thải</a:t>
            </a:r>
            <a:r>
              <a:rPr lang="en-US" sz="1800" b="1"/>
              <a:t> (CERs)</a:t>
            </a:r>
            <a:r>
              <a:rPr lang="en-US" sz="1800"/>
              <a:t>; </a:t>
            </a:r>
            <a:r>
              <a:rPr lang="en-US" sz="1800" err="1"/>
              <a:t>từ</a:t>
            </a:r>
            <a:r>
              <a:rPr lang="en-US" sz="1800"/>
              <a:t> </a:t>
            </a:r>
            <a:r>
              <a:rPr lang="en-US" sz="1800" err="1"/>
              <a:t>lãi</a:t>
            </a:r>
            <a:r>
              <a:rPr lang="en-US" sz="1800"/>
              <a:t> </a:t>
            </a:r>
            <a:r>
              <a:rPr lang="en-US" sz="1800" err="1"/>
              <a:t>trái</a:t>
            </a:r>
            <a:r>
              <a:rPr lang="en-US" sz="1800"/>
              <a:t> </a:t>
            </a:r>
            <a:r>
              <a:rPr lang="en-US" sz="1800" err="1"/>
              <a:t>phiếu</a:t>
            </a:r>
            <a:r>
              <a:rPr lang="en-US" sz="1800"/>
              <a:t> </a:t>
            </a:r>
            <a:r>
              <a:rPr lang="en-US" sz="1800" err="1"/>
              <a:t>Chính</a:t>
            </a:r>
            <a:r>
              <a:rPr lang="en-US" sz="1800"/>
              <a:t> </a:t>
            </a:r>
            <a:r>
              <a:rPr lang="en-US" sz="1800" err="1"/>
              <a:t>phủ</a:t>
            </a:r>
            <a:r>
              <a:rPr lang="en-US" sz="1800"/>
              <a:t>, </a:t>
            </a:r>
            <a:r>
              <a:rPr lang="en-US" sz="1800" err="1"/>
              <a:t>hoạt</a:t>
            </a:r>
            <a:r>
              <a:rPr lang="en-US" sz="1800"/>
              <a:t> </a:t>
            </a:r>
            <a:r>
              <a:rPr lang="en-US" sz="1800" err="1"/>
              <a:t>động</a:t>
            </a:r>
            <a:r>
              <a:rPr lang="en-US" sz="1800"/>
              <a:t> </a:t>
            </a:r>
            <a:r>
              <a:rPr lang="en-US" sz="1800" err="1"/>
              <a:t>tín</a:t>
            </a:r>
            <a:r>
              <a:rPr lang="en-US" sz="1800"/>
              <a:t> </a:t>
            </a:r>
            <a:r>
              <a:rPr lang="en-US" sz="1800" err="1"/>
              <a:t>dụng</a:t>
            </a:r>
            <a:r>
              <a:rPr lang="en-US" sz="1800"/>
              <a:t> </a:t>
            </a:r>
            <a:r>
              <a:rPr lang="en-US" sz="1800" err="1"/>
              <a:t>chính</a:t>
            </a:r>
            <a:r>
              <a:rPr lang="en-US" sz="1800"/>
              <a:t> </a:t>
            </a:r>
            <a:r>
              <a:rPr lang="en-US" sz="1800" err="1"/>
              <a:t>sách</a:t>
            </a:r>
            <a:r>
              <a:rPr lang="en-US" sz="1800"/>
              <a:t>.</a:t>
            </a:r>
          </a:p>
          <a:p>
            <a:pPr lvl="0"/>
            <a:r>
              <a:rPr lang="en-US" sz="1800" err="1"/>
              <a:t>Một</a:t>
            </a:r>
            <a:r>
              <a:rPr lang="en-US" sz="1800"/>
              <a:t> </a:t>
            </a:r>
            <a:r>
              <a:rPr lang="en-US" sz="1800" err="1"/>
              <a:t>số</a:t>
            </a:r>
            <a:r>
              <a:rPr lang="en-US" sz="1800"/>
              <a:t> </a:t>
            </a:r>
            <a:r>
              <a:rPr lang="en-US" sz="1800" err="1"/>
              <a:t>khoản</a:t>
            </a:r>
            <a:r>
              <a:rPr lang="en-US" sz="1800"/>
              <a:t> </a:t>
            </a:r>
            <a:r>
              <a:rPr lang="en-US" sz="1800" err="1"/>
              <a:t>khác</a:t>
            </a:r>
            <a:r>
              <a:rPr lang="en-US" sz="1800"/>
              <a:t>: </a:t>
            </a:r>
            <a:r>
              <a:rPr lang="en-US" sz="1800" b="1" err="1"/>
              <a:t>chuyển</a:t>
            </a:r>
            <a:r>
              <a:rPr lang="en-US" sz="1800" b="1"/>
              <a:t> </a:t>
            </a:r>
            <a:r>
              <a:rPr lang="en-US" sz="1800" b="1" err="1"/>
              <a:t>giao</a:t>
            </a:r>
            <a:r>
              <a:rPr lang="en-US" sz="1800" b="1"/>
              <a:t> </a:t>
            </a:r>
            <a:r>
              <a:rPr lang="en-US" sz="1800" b="1" err="1"/>
              <a:t>công</a:t>
            </a:r>
            <a:r>
              <a:rPr lang="en-US" sz="1800" b="1"/>
              <a:t> </a:t>
            </a:r>
            <a:r>
              <a:rPr lang="en-US" sz="1800" b="1" err="1"/>
              <a:t>nghệ</a:t>
            </a:r>
            <a:r>
              <a:rPr lang="en-US" sz="1800" b="1"/>
              <a:t> </a:t>
            </a:r>
            <a:r>
              <a:rPr lang="en-US" sz="1800" b="1" err="1"/>
              <a:t>ưu</a:t>
            </a:r>
            <a:r>
              <a:rPr lang="en-US" sz="1800" b="1"/>
              <a:t> </a:t>
            </a:r>
            <a:r>
              <a:rPr lang="en-US" sz="1800" b="1" err="1"/>
              <a:t>tiên</a:t>
            </a:r>
            <a:r>
              <a:rPr lang="en-US" sz="1800" b="1"/>
              <a:t>, </a:t>
            </a:r>
            <a:r>
              <a:rPr lang="en-US" sz="1800" b="1" err="1"/>
              <a:t>thu</a:t>
            </a:r>
            <a:r>
              <a:rPr lang="en-US" sz="1800" b="1"/>
              <a:t> </a:t>
            </a:r>
            <a:r>
              <a:rPr lang="en-US" sz="1800" b="1" err="1"/>
              <a:t>nhập</a:t>
            </a:r>
            <a:r>
              <a:rPr lang="en-US" sz="1800" b="1"/>
              <a:t> </a:t>
            </a:r>
            <a:r>
              <a:rPr lang="en-US" sz="1800" b="1" err="1"/>
              <a:t>từ</a:t>
            </a:r>
            <a:r>
              <a:rPr lang="en-US" sz="1800" b="1"/>
              <a:t> </a:t>
            </a:r>
            <a:r>
              <a:rPr lang="en-US" sz="1800" b="1" err="1"/>
              <a:t>đơn</a:t>
            </a:r>
            <a:r>
              <a:rPr lang="en-US" sz="1800" b="1"/>
              <a:t> </a:t>
            </a:r>
            <a:r>
              <a:rPr lang="en-US" sz="1800" b="1" err="1"/>
              <a:t>vị</a:t>
            </a:r>
            <a:r>
              <a:rPr lang="en-US" sz="1800" b="1"/>
              <a:t> </a:t>
            </a:r>
            <a:r>
              <a:rPr lang="en-US" sz="1800" b="1" err="1"/>
              <a:t>sự</a:t>
            </a:r>
            <a:r>
              <a:rPr lang="en-US" sz="1800" b="1"/>
              <a:t> </a:t>
            </a:r>
            <a:r>
              <a:rPr lang="en-US" sz="1800" b="1" err="1"/>
              <a:t>nghiệp</a:t>
            </a:r>
            <a:r>
              <a:rPr lang="en-US" sz="1800" b="1"/>
              <a:t> </a:t>
            </a:r>
            <a:r>
              <a:rPr lang="en-US" sz="1800" b="1" err="1"/>
              <a:t>công</a:t>
            </a:r>
            <a:r>
              <a:rPr lang="en-US" sz="1800" b="1"/>
              <a:t> </a:t>
            </a:r>
            <a:r>
              <a:rPr lang="en-US" sz="1800" b="1" err="1"/>
              <a:t>lập</a:t>
            </a:r>
            <a:r>
              <a:rPr lang="en-US" sz="1800"/>
              <a:t>, </a:t>
            </a:r>
            <a:r>
              <a:rPr lang="en-US" sz="1800" err="1"/>
              <a:t>hoặc</a:t>
            </a:r>
            <a:r>
              <a:rPr lang="en-US" sz="1800"/>
              <a:t> </a:t>
            </a:r>
            <a:r>
              <a:rPr lang="en-US" sz="1800" err="1"/>
              <a:t>từ</a:t>
            </a:r>
            <a:r>
              <a:rPr lang="en-US" sz="1800"/>
              <a:t> </a:t>
            </a:r>
            <a:r>
              <a:rPr lang="en-US" sz="1800" err="1"/>
              <a:t>các</a:t>
            </a:r>
            <a:r>
              <a:rPr lang="en-US" sz="1800"/>
              <a:t> </a:t>
            </a:r>
            <a:r>
              <a:rPr lang="en-US" sz="1800" err="1"/>
              <a:t>quỹ</a:t>
            </a:r>
            <a:r>
              <a:rPr lang="en-US" sz="1800"/>
              <a:t> </a:t>
            </a:r>
            <a:r>
              <a:rPr lang="en-US" sz="1800" err="1"/>
              <a:t>tài</a:t>
            </a:r>
            <a:r>
              <a:rPr lang="en-US" sz="1800"/>
              <a:t> </a:t>
            </a:r>
            <a:r>
              <a:rPr lang="en-US" sz="1800" err="1"/>
              <a:t>chính</a:t>
            </a:r>
            <a:r>
              <a:rPr lang="en-US" sz="1800"/>
              <a:t> </a:t>
            </a:r>
            <a:r>
              <a:rPr lang="en-US" sz="1800" err="1"/>
              <a:t>Nhà</a:t>
            </a:r>
            <a:r>
              <a:rPr lang="en-US" sz="1800"/>
              <a:t> </a:t>
            </a:r>
            <a:r>
              <a:rPr lang="en-US" sz="1800" err="1"/>
              <a:t>nước</a:t>
            </a:r>
            <a:r>
              <a:rPr lang="en-US" sz="1800"/>
              <a:t> </a:t>
            </a:r>
            <a:r>
              <a:rPr lang="en-US" sz="1800" err="1"/>
              <a:t>không</a:t>
            </a:r>
            <a:r>
              <a:rPr lang="en-US" sz="1800"/>
              <a:t> </a:t>
            </a:r>
            <a:r>
              <a:rPr lang="en-US" sz="1800" err="1"/>
              <a:t>nhằm</a:t>
            </a:r>
            <a:r>
              <a:rPr lang="en-US" sz="1800"/>
              <a:t> </a:t>
            </a:r>
            <a:r>
              <a:rPr lang="en-US" sz="1800" err="1"/>
              <a:t>mục</a:t>
            </a:r>
            <a:r>
              <a:rPr lang="en-US" sz="1800"/>
              <a:t> </a:t>
            </a:r>
            <a:r>
              <a:rPr lang="en-US" sz="1800" err="1"/>
              <a:t>tiêu</a:t>
            </a:r>
            <a:r>
              <a:rPr lang="en-US" sz="1800"/>
              <a:t> </a:t>
            </a:r>
            <a:r>
              <a:rPr lang="en-US" sz="1800" err="1"/>
              <a:t>lợi</a:t>
            </a:r>
            <a:r>
              <a:rPr lang="en-US" sz="1800"/>
              <a:t> </a:t>
            </a:r>
            <a:r>
              <a:rPr lang="en-US" sz="1800" err="1"/>
              <a:t>nhuận</a:t>
            </a:r>
            <a:r>
              <a:rPr lang="en-US" sz="1800"/>
              <a:t>.</a:t>
            </a:r>
          </a:p>
          <a:p>
            <a:endParaRPr lang="en-US" sz="1800"/>
          </a:p>
        </p:txBody>
      </p:sp>
      <p:sp>
        <p:nvSpPr>
          <p:cNvPr id="5" name="Chỗ dành sẵn cho Số hiệu Bản chiếu 4">
            <a:extLst>
              <a:ext uri="{FF2B5EF4-FFF2-40B4-BE49-F238E27FC236}">
                <a16:creationId xmlns:a16="http://schemas.microsoft.com/office/drawing/2014/main" id="{C36FA09D-6639-E4D1-8258-C7C2D565F150}"/>
              </a:ext>
            </a:extLst>
          </p:cNvPr>
          <p:cNvSpPr>
            <a:spLocks noGrp="1"/>
          </p:cNvSpPr>
          <p:nvPr>
            <p:ph type="sldNum" sz="quarter" idx="12"/>
          </p:nvPr>
        </p:nvSpPr>
        <p:spPr>
          <a:xfrm>
            <a:off x="9541564" y="6356350"/>
            <a:ext cx="1812235" cy="365125"/>
          </a:xfrm>
        </p:spPr>
        <p:txBody>
          <a:bodyPr>
            <a:normAutofit/>
          </a:bodyPr>
          <a:lstStyle/>
          <a:p>
            <a:pPr>
              <a:spcAft>
                <a:spcPts val="600"/>
              </a:spcAft>
            </a:pPr>
            <a:fld id="{C1511C3C-B706-4A5C-8A5A-E74C99A89F93}" type="slidenum">
              <a:rPr lang="en-US" smtClean="0"/>
              <a:pPr>
                <a:spcAft>
                  <a:spcPts val="600"/>
                </a:spcAft>
              </a:pPr>
              <a:t>27</a:t>
            </a:fld>
            <a:endParaRPr lang="en-US"/>
          </a:p>
        </p:txBody>
      </p:sp>
      <p:sp>
        <p:nvSpPr>
          <p:cNvPr id="4" name="Chỗ dành sẵn cho Chân trang 3">
            <a:extLst>
              <a:ext uri="{FF2B5EF4-FFF2-40B4-BE49-F238E27FC236}">
                <a16:creationId xmlns:a16="http://schemas.microsoft.com/office/drawing/2014/main" id="{A4A62FB2-9896-A681-5C3E-EA7F9FEA1F41}"/>
              </a:ext>
            </a:extLst>
          </p:cNvPr>
          <p:cNvSpPr>
            <a:spLocks noGrp="1"/>
          </p:cNvSpPr>
          <p:nvPr>
            <p:ph type="ftr" sz="quarter" idx="11"/>
          </p:nvPr>
        </p:nvSpPr>
        <p:spPr/>
        <p:txBody>
          <a:bodyPr/>
          <a:lstStyle/>
          <a:p>
            <a:r>
              <a:rPr lang="en-US"/>
              <a:t>TS. Nguyễn Tuấn Anh - ĐH KTQD</a:t>
            </a:r>
          </a:p>
        </p:txBody>
      </p:sp>
    </p:spTree>
    <p:extLst>
      <p:ext uri="{BB962C8B-B14F-4D97-AF65-F5344CB8AC3E}">
        <p14:creationId xmlns:p14="http://schemas.microsoft.com/office/powerpoint/2010/main" val="298474386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Shape 11">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êu đề 1">
            <a:extLst>
              <a:ext uri="{FF2B5EF4-FFF2-40B4-BE49-F238E27FC236}">
                <a16:creationId xmlns:a16="http://schemas.microsoft.com/office/drawing/2014/main" id="{22B720AD-FB72-C478-A426-1E066F67CE40}"/>
              </a:ext>
            </a:extLst>
          </p:cNvPr>
          <p:cNvSpPr>
            <a:spLocks noGrp="1"/>
          </p:cNvSpPr>
          <p:nvPr>
            <p:ph type="title"/>
          </p:nvPr>
        </p:nvSpPr>
        <p:spPr>
          <a:xfrm>
            <a:off x="686834" y="1153572"/>
            <a:ext cx="3200400" cy="4461163"/>
          </a:xfrm>
        </p:spPr>
        <p:txBody>
          <a:bodyPr>
            <a:normAutofit/>
          </a:bodyPr>
          <a:lstStyle/>
          <a:p>
            <a:r>
              <a:rPr lang="en-US">
                <a:solidFill>
                  <a:srgbClr val="FFFFFF"/>
                </a:solidFill>
              </a:rPr>
              <a:t>XÁC ĐỊNH THU NHẬP TÍNH THUẾ</a:t>
            </a:r>
          </a:p>
        </p:txBody>
      </p:sp>
      <p:sp>
        <p:nvSpPr>
          <p:cNvPr id="14" name="Arc 13">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hỗ dành sẵn cho Nội dung 2">
            <a:extLst>
              <a:ext uri="{FF2B5EF4-FFF2-40B4-BE49-F238E27FC236}">
                <a16:creationId xmlns:a16="http://schemas.microsoft.com/office/drawing/2014/main" id="{D0362D59-F1E7-8C01-24AE-68E85B83D639}"/>
              </a:ext>
            </a:extLst>
          </p:cNvPr>
          <p:cNvSpPr>
            <a:spLocks noGrp="1"/>
          </p:cNvSpPr>
          <p:nvPr>
            <p:ph idx="1"/>
          </p:nvPr>
        </p:nvSpPr>
        <p:spPr>
          <a:xfrm>
            <a:off x="4447308" y="591344"/>
            <a:ext cx="6906491" cy="5585619"/>
          </a:xfrm>
        </p:spPr>
        <p:txBody>
          <a:bodyPr anchor="ctr">
            <a:normAutofit/>
          </a:bodyPr>
          <a:lstStyle/>
          <a:p>
            <a:pPr lvl="0"/>
            <a:r>
              <a:rPr lang="en-US" sz="2400" b="1"/>
              <a:t>Công </a:t>
            </a:r>
            <a:r>
              <a:rPr lang="en-US" sz="2400" b="1" err="1"/>
              <a:t>thức</a:t>
            </a:r>
            <a:r>
              <a:rPr lang="en-US" sz="2400" b="1"/>
              <a:t> </a:t>
            </a:r>
            <a:r>
              <a:rPr lang="en-US" sz="2400" b="1" err="1"/>
              <a:t>chung</a:t>
            </a:r>
            <a:r>
              <a:rPr lang="en-US" sz="2400"/>
              <a:t>:</a:t>
            </a:r>
            <a:br>
              <a:rPr lang="en-US" sz="2400"/>
            </a:br>
            <a:r>
              <a:rPr lang="en-US" sz="2400"/>
              <a:t>Thu </a:t>
            </a:r>
            <a:r>
              <a:rPr lang="en-US" sz="2400" err="1"/>
              <a:t>nhập</a:t>
            </a:r>
            <a:r>
              <a:rPr lang="en-US" sz="2400"/>
              <a:t> </a:t>
            </a:r>
            <a:r>
              <a:rPr lang="en-US" sz="2400" err="1"/>
              <a:t>tính</a:t>
            </a:r>
            <a:r>
              <a:rPr lang="en-US" sz="2400"/>
              <a:t> </a:t>
            </a:r>
            <a:r>
              <a:rPr lang="en-US" sz="2400" err="1"/>
              <a:t>thuế</a:t>
            </a:r>
            <a:r>
              <a:rPr lang="en-US" sz="2400"/>
              <a:t> = Thu </a:t>
            </a:r>
            <a:r>
              <a:rPr lang="en-US" sz="2400" err="1"/>
              <a:t>nhập</a:t>
            </a:r>
            <a:r>
              <a:rPr lang="en-US" sz="2400"/>
              <a:t> </a:t>
            </a:r>
            <a:r>
              <a:rPr lang="en-US" sz="2400" err="1"/>
              <a:t>chịu</a:t>
            </a:r>
            <a:r>
              <a:rPr lang="en-US" sz="2400"/>
              <a:t> </a:t>
            </a:r>
            <a:r>
              <a:rPr lang="en-US" sz="2400" err="1"/>
              <a:t>thuế</a:t>
            </a:r>
            <a:r>
              <a:rPr lang="en-US" sz="2400"/>
              <a:t> – Thu </a:t>
            </a:r>
            <a:r>
              <a:rPr lang="en-US" sz="2400" err="1"/>
              <a:t>nhập</a:t>
            </a:r>
            <a:r>
              <a:rPr lang="en-US" sz="2400"/>
              <a:t> </a:t>
            </a:r>
            <a:r>
              <a:rPr lang="en-US" sz="2400" err="1"/>
              <a:t>được</a:t>
            </a:r>
            <a:r>
              <a:rPr lang="en-US" sz="2400"/>
              <a:t> </a:t>
            </a:r>
            <a:r>
              <a:rPr lang="en-US" sz="2400" err="1"/>
              <a:t>miễn</a:t>
            </a:r>
            <a:r>
              <a:rPr lang="en-US" sz="2400"/>
              <a:t> </a:t>
            </a:r>
            <a:r>
              <a:rPr lang="en-US" sz="2400" err="1"/>
              <a:t>thuế</a:t>
            </a:r>
            <a:r>
              <a:rPr lang="en-US" sz="2400"/>
              <a:t> + Các </a:t>
            </a:r>
            <a:r>
              <a:rPr lang="en-US" sz="2400" err="1"/>
              <a:t>khoản</a:t>
            </a:r>
            <a:r>
              <a:rPr lang="en-US" sz="2400"/>
              <a:t> </a:t>
            </a:r>
            <a:r>
              <a:rPr lang="en-US" sz="2400" err="1"/>
              <a:t>lỗ</a:t>
            </a:r>
            <a:r>
              <a:rPr lang="en-US" sz="2400"/>
              <a:t> </a:t>
            </a:r>
            <a:r>
              <a:rPr lang="en-US" sz="2400" err="1"/>
              <a:t>được</a:t>
            </a:r>
            <a:r>
              <a:rPr lang="en-US" sz="2400"/>
              <a:t> </a:t>
            </a:r>
            <a:r>
              <a:rPr lang="en-US" sz="2400" err="1"/>
              <a:t>kết</a:t>
            </a:r>
            <a:r>
              <a:rPr lang="en-US" sz="2400"/>
              <a:t> </a:t>
            </a:r>
            <a:r>
              <a:rPr lang="en-US" sz="2400" err="1"/>
              <a:t>chuyển</a:t>
            </a:r>
            <a:r>
              <a:rPr lang="en-US" sz="2400"/>
              <a:t>.</a:t>
            </a:r>
          </a:p>
          <a:p>
            <a:pPr lvl="0"/>
            <a:r>
              <a:rPr lang="en-US" sz="2400" b="1"/>
              <a:t>Thu </a:t>
            </a:r>
            <a:r>
              <a:rPr lang="en-US" sz="2400" b="1" err="1"/>
              <a:t>nhập</a:t>
            </a:r>
            <a:r>
              <a:rPr lang="en-US" sz="2400" b="1"/>
              <a:t> </a:t>
            </a:r>
            <a:r>
              <a:rPr lang="en-US" sz="2400" b="1" err="1"/>
              <a:t>chịu</a:t>
            </a:r>
            <a:r>
              <a:rPr lang="en-US" sz="2400" b="1"/>
              <a:t> </a:t>
            </a:r>
            <a:r>
              <a:rPr lang="en-US" sz="2400" b="1" err="1"/>
              <a:t>thuế</a:t>
            </a:r>
            <a:r>
              <a:rPr lang="en-US" sz="2400"/>
              <a:t> = Doanh </a:t>
            </a:r>
            <a:r>
              <a:rPr lang="en-US" sz="2400" err="1"/>
              <a:t>thu</a:t>
            </a:r>
            <a:r>
              <a:rPr lang="en-US" sz="2400"/>
              <a:t> – Chi </a:t>
            </a:r>
            <a:r>
              <a:rPr lang="en-US" sz="2400" err="1"/>
              <a:t>phí</a:t>
            </a:r>
            <a:r>
              <a:rPr lang="en-US" sz="2400"/>
              <a:t> </a:t>
            </a:r>
            <a:r>
              <a:rPr lang="en-US" sz="2400" err="1"/>
              <a:t>được</a:t>
            </a:r>
            <a:r>
              <a:rPr lang="en-US" sz="2400"/>
              <a:t> </a:t>
            </a:r>
            <a:r>
              <a:rPr lang="en-US" sz="2400" err="1"/>
              <a:t>trừ</a:t>
            </a:r>
            <a:r>
              <a:rPr lang="en-US" sz="2400"/>
              <a:t> + Thu </a:t>
            </a:r>
            <a:r>
              <a:rPr lang="en-US" sz="2400" err="1"/>
              <a:t>nhập</a:t>
            </a:r>
            <a:r>
              <a:rPr lang="en-US" sz="2400"/>
              <a:t> </a:t>
            </a:r>
            <a:r>
              <a:rPr lang="en-US" sz="2400" err="1"/>
              <a:t>khác</a:t>
            </a:r>
            <a:r>
              <a:rPr lang="en-US" sz="2400"/>
              <a:t>.</a:t>
            </a:r>
          </a:p>
          <a:p>
            <a:pPr lvl="0"/>
            <a:r>
              <a:rPr lang="en-US" sz="2400"/>
              <a:t>Doanh </a:t>
            </a:r>
            <a:r>
              <a:rPr lang="en-US" sz="2400" err="1"/>
              <a:t>nghiệp</a:t>
            </a:r>
            <a:r>
              <a:rPr lang="en-US" sz="2400"/>
              <a:t> </a:t>
            </a:r>
            <a:r>
              <a:rPr lang="en-US" sz="2400" err="1"/>
              <a:t>có</a:t>
            </a:r>
            <a:r>
              <a:rPr lang="en-US" sz="2400"/>
              <a:t> </a:t>
            </a:r>
            <a:r>
              <a:rPr lang="en-US" sz="2400" err="1"/>
              <a:t>nhiều</a:t>
            </a:r>
            <a:r>
              <a:rPr lang="en-US" sz="2400"/>
              <a:t> </a:t>
            </a:r>
            <a:r>
              <a:rPr lang="en-US" sz="2400" err="1"/>
              <a:t>hoạt</a:t>
            </a:r>
            <a:r>
              <a:rPr lang="en-US" sz="2400"/>
              <a:t> </a:t>
            </a:r>
            <a:r>
              <a:rPr lang="en-US" sz="2400" err="1"/>
              <a:t>động</a:t>
            </a:r>
            <a:r>
              <a:rPr lang="en-US" sz="2400"/>
              <a:t> </a:t>
            </a:r>
            <a:r>
              <a:rPr lang="en-US" sz="2400" err="1"/>
              <a:t>SXKD</a:t>
            </a:r>
            <a:r>
              <a:rPr lang="en-US" sz="2400"/>
              <a:t> → </a:t>
            </a:r>
            <a:r>
              <a:rPr lang="en-US" sz="2400" err="1"/>
              <a:t>phải</a:t>
            </a:r>
            <a:r>
              <a:rPr lang="en-US" sz="2400"/>
              <a:t> </a:t>
            </a:r>
            <a:r>
              <a:rPr lang="en-US" sz="2400" err="1"/>
              <a:t>hạch</a:t>
            </a:r>
            <a:r>
              <a:rPr lang="en-US" sz="2400"/>
              <a:t> </a:t>
            </a:r>
            <a:r>
              <a:rPr lang="en-US" sz="2400" err="1"/>
              <a:t>toán</a:t>
            </a:r>
            <a:r>
              <a:rPr lang="en-US" sz="2400"/>
              <a:t> </a:t>
            </a:r>
            <a:r>
              <a:rPr lang="en-US" sz="2400" err="1"/>
              <a:t>riêng</a:t>
            </a:r>
            <a:r>
              <a:rPr lang="en-US" sz="2400"/>
              <a:t>. </a:t>
            </a:r>
            <a:r>
              <a:rPr lang="en-US" sz="2400" err="1"/>
              <a:t>Nếu</a:t>
            </a:r>
            <a:r>
              <a:rPr lang="en-US" sz="2400"/>
              <a:t> </a:t>
            </a:r>
            <a:r>
              <a:rPr lang="en-US" sz="2400" err="1"/>
              <a:t>không</a:t>
            </a:r>
            <a:r>
              <a:rPr lang="en-US" sz="2400"/>
              <a:t> </a:t>
            </a:r>
            <a:r>
              <a:rPr lang="en-US" sz="2400" err="1"/>
              <a:t>hạch</a:t>
            </a:r>
            <a:r>
              <a:rPr lang="en-US" sz="2400"/>
              <a:t> </a:t>
            </a:r>
            <a:r>
              <a:rPr lang="en-US" sz="2400" err="1"/>
              <a:t>toán</a:t>
            </a:r>
            <a:r>
              <a:rPr lang="en-US" sz="2400"/>
              <a:t> </a:t>
            </a:r>
            <a:r>
              <a:rPr lang="en-US" sz="2400" err="1"/>
              <a:t>riêng</a:t>
            </a:r>
            <a:r>
              <a:rPr lang="en-US" sz="2400"/>
              <a:t> </a:t>
            </a:r>
            <a:r>
              <a:rPr lang="en-US" sz="2400" err="1"/>
              <a:t>được</a:t>
            </a:r>
            <a:r>
              <a:rPr lang="en-US" sz="2400"/>
              <a:t> </a:t>
            </a:r>
            <a:r>
              <a:rPr lang="en-US" sz="2400" err="1"/>
              <a:t>thì</a:t>
            </a:r>
            <a:r>
              <a:rPr lang="en-US" sz="2400"/>
              <a:t> </a:t>
            </a:r>
            <a:r>
              <a:rPr lang="en-US" sz="2400" err="1"/>
              <a:t>phân</a:t>
            </a:r>
            <a:r>
              <a:rPr lang="en-US" sz="2400"/>
              <a:t> </a:t>
            </a:r>
            <a:r>
              <a:rPr lang="en-US" sz="2400" err="1"/>
              <a:t>bổ</a:t>
            </a:r>
            <a:r>
              <a:rPr lang="en-US" sz="2400"/>
              <a:t> </a:t>
            </a:r>
            <a:r>
              <a:rPr lang="en-US" sz="2400" err="1"/>
              <a:t>theo</a:t>
            </a:r>
            <a:r>
              <a:rPr lang="en-US" sz="2400"/>
              <a:t> </a:t>
            </a:r>
            <a:r>
              <a:rPr lang="en-US" sz="2400" err="1"/>
              <a:t>tỷ</a:t>
            </a:r>
            <a:r>
              <a:rPr lang="en-US" sz="2400"/>
              <a:t> </a:t>
            </a:r>
            <a:r>
              <a:rPr lang="en-US" sz="2400" err="1"/>
              <a:t>lệ</a:t>
            </a:r>
            <a:r>
              <a:rPr lang="en-US" sz="2400"/>
              <a:t> </a:t>
            </a:r>
            <a:r>
              <a:rPr lang="en-US" sz="2400" err="1"/>
              <a:t>doanh</a:t>
            </a:r>
            <a:r>
              <a:rPr lang="en-US" sz="2400"/>
              <a:t> </a:t>
            </a:r>
            <a:r>
              <a:rPr lang="en-US" sz="2400" err="1"/>
              <a:t>thu</a:t>
            </a:r>
            <a:r>
              <a:rPr lang="en-US" sz="2400"/>
              <a:t>.</a:t>
            </a:r>
          </a:p>
          <a:p>
            <a:pPr lvl="0"/>
            <a:r>
              <a:rPr lang="en-US" sz="2400"/>
              <a:t>Trường </a:t>
            </a:r>
            <a:r>
              <a:rPr lang="en-US" sz="2400" err="1"/>
              <a:t>hợp</a:t>
            </a:r>
            <a:r>
              <a:rPr lang="en-US" sz="2400"/>
              <a:t> </a:t>
            </a:r>
            <a:r>
              <a:rPr lang="en-US" sz="2400" err="1"/>
              <a:t>hoạt</a:t>
            </a:r>
            <a:r>
              <a:rPr lang="en-US" sz="2400"/>
              <a:t> </a:t>
            </a:r>
            <a:r>
              <a:rPr lang="en-US" sz="2400" err="1"/>
              <a:t>động</a:t>
            </a:r>
            <a:r>
              <a:rPr lang="en-US" sz="2400"/>
              <a:t> </a:t>
            </a:r>
            <a:r>
              <a:rPr lang="en-US" sz="2400" err="1"/>
              <a:t>chuyển</a:t>
            </a:r>
            <a:r>
              <a:rPr lang="en-US" sz="2400"/>
              <a:t> </a:t>
            </a:r>
            <a:r>
              <a:rPr lang="en-US" sz="2400" err="1"/>
              <a:t>nhượng</a:t>
            </a:r>
            <a:r>
              <a:rPr lang="en-US" sz="2400"/>
              <a:t> (</a:t>
            </a:r>
            <a:r>
              <a:rPr lang="en-US" sz="2400" err="1"/>
              <a:t>bất</a:t>
            </a:r>
            <a:r>
              <a:rPr lang="en-US" sz="2400"/>
              <a:t> </a:t>
            </a:r>
            <a:r>
              <a:rPr lang="en-US" sz="2400" err="1"/>
              <a:t>động</a:t>
            </a:r>
            <a:r>
              <a:rPr lang="en-US" sz="2400"/>
              <a:t> </a:t>
            </a:r>
            <a:r>
              <a:rPr lang="en-US" sz="2400" err="1"/>
              <a:t>sản</a:t>
            </a:r>
            <a:r>
              <a:rPr lang="en-US" sz="2400"/>
              <a:t>, </a:t>
            </a:r>
            <a:r>
              <a:rPr lang="en-US" sz="2400" err="1"/>
              <a:t>dự</a:t>
            </a:r>
            <a:r>
              <a:rPr lang="en-US" sz="2400"/>
              <a:t> </a:t>
            </a:r>
            <a:r>
              <a:rPr lang="en-US" sz="2400" err="1"/>
              <a:t>án</a:t>
            </a:r>
            <a:r>
              <a:rPr lang="en-US" sz="2400"/>
              <a:t> </a:t>
            </a:r>
            <a:r>
              <a:rPr lang="en-US" sz="2400" err="1"/>
              <a:t>đầu</a:t>
            </a:r>
            <a:r>
              <a:rPr lang="en-US" sz="2400"/>
              <a:t> </a:t>
            </a:r>
            <a:r>
              <a:rPr lang="en-US" sz="2400" err="1"/>
              <a:t>tư</a:t>
            </a:r>
            <a:r>
              <a:rPr lang="en-US" sz="2400"/>
              <a:t>, </a:t>
            </a:r>
            <a:r>
              <a:rPr lang="en-US" sz="2400" err="1"/>
              <a:t>quyền</a:t>
            </a:r>
            <a:r>
              <a:rPr lang="en-US" sz="2400"/>
              <a:t> </a:t>
            </a:r>
            <a:r>
              <a:rPr lang="en-US" sz="2400" err="1"/>
              <a:t>tham</a:t>
            </a:r>
            <a:r>
              <a:rPr lang="en-US" sz="2400"/>
              <a:t> </a:t>
            </a:r>
            <a:r>
              <a:rPr lang="en-US" sz="2400" err="1"/>
              <a:t>gia</a:t>
            </a:r>
            <a:r>
              <a:rPr lang="en-US" sz="2400"/>
              <a:t> </a:t>
            </a:r>
            <a:r>
              <a:rPr lang="en-US" sz="2400" err="1"/>
              <a:t>dự</a:t>
            </a:r>
            <a:r>
              <a:rPr lang="en-US" sz="2400"/>
              <a:t> </a:t>
            </a:r>
            <a:r>
              <a:rPr lang="en-US" sz="2400" err="1"/>
              <a:t>án</a:t>
            </a:r>
            <a:r>
              <a:rPr lang="en-US" sz="2400"/>
              <a:t>, </a:t>
            </a:r>
            <a:r>
              <a:rPr lang="en-US" sz="2400" err="1"/>
              <a:t>quyền</a:t>
            </a:r>
            <a:r>
              <a:rPr lang="en-US" sz="2400"/>
              <a:t> </a:t>
            </a:r>
            <a:r>
              <a:rPr lang="en-US" sz="2400" err="1"/>
              <a:t>khai</a:t>
            </a:r>
            <a:r>
              <a:rPr lang="en-US" sz="2400"/>
              <a:t> </a:t>
            </a:r>
            <a:r>
              <a:rPr lang="en-US" sz="2400" err="1"/>
              <a:t>thác</a:t>
            </a:r>
            <a:r>
              <a:rPr lang="en-US" sz="2400"/>
              <a:t>, </a:t>
            </a:r>
            <a:r>
              <a:rPr lang="en-US" sz="2400" err="1"/>
              <a:t>tài</a:t>
            </a:r>
            <a:r>
              <a:rPr lang="en-US" sz="2400"/>
              <a:t> </a:t>
            </a:r>
            <a:r>
              <a:rPr lang="en-US" sz="2400" err="1"/>
              <a:t>nguyên</a:t>
            </a:r>
            <a:r>
              <a:rPr lang="en-US" sz="2400"/>
              <a:t>…) </a:t>
            </a:r>
            <a:r>
              <a:rPr lang="en-US" sz="2400" err="1"/>
              <a:t>phải</a:t>
            </a:r>
            <a:r>
              <a:rPr lang="en-US" sz="2400"/>
              <a:t> </a:t>
            </a:r>
            <a:r>
              <a:rPr lang="en-US" sz="2400" err="1"/>
              <a:t>xác</a:t>
            </a:r>
            <a:r>
              <a:rPr lang="en-US" sz="2400"/>
              <a:t> </a:t>
            </a:r>
            <a:r>
              <a:rPr lang="en-US" sz="2400" err="1"/>
              <a:t>định</a:t>
            </a:r>
            <a:r>
              <a:rPr lang="en-US" sz="2400"/>
              <a:t> </a:t>
            </a:r>
            <a:r>
              <a:rPr lang="en-US" sz="2400" err="1"/>
              <a:t>riêng</a:t>
            </a:r>
            <a:r>
              <a:rPr lang="en-US" sz="2400"/>
              <a:t> </a:t>
            </a:r>
            <a:r>
              <a:rPr lang="en-US" sz="2400" err="1"/>
              <a:t>để</a:t>
            </a:r>
            <a:r>
              <a:rPr lang="en-US" sz="2400"/>
              <a:t> </a:t>
            </a:r>
            <a:r>
              <a:rPr lang="en-US" sz="2400" err="1"/>
              <a:t>kê</a:t>
            </a:r>
            <a:r>
              <a:rPr lang="en-US" sz="2400"/>
              <a:t> </a:t>
            </a:r>
            <a:r>
              <a:rPr lang="en-US" sz="2400" err="1"/>
              <a:t>khai</a:t>
            </a:r>
            <a:r>
              <a:rPr lang="en-US" sz="2400"/>
              <a:t>, </a:t>
            </a:r>
            <a:r>
              <a:rPr lang="en-US" sz="2400" err="1"/>
              <a:t>nộp</a:t>
            </a:r>
            <a:r>
              <a:rPr lang="en-US" sz="2400"/>
              <a:t> </a:t>
            </a:r>
            <a:r>
              <a:rPr lang="en-US" sz="2400" err="1"/>
              <a:t>thuế</a:t>
            </a:r>
            <a:r>
              <a:rPr lang="en-US" sz="2400"/>
              <a:t>.</a:t>
            </a:r>
          </a:p>
          <a:p>
            <a:pPr lvl="0"/>
            <a:r>
              <a:rPr lang="en-US" sz="2400"/>
              <a:t>Thu </a:t>
            </a:r>
            <a:r>
              <a:rPr lang="en-US" sz="2400" err="1"/>
              <a:t>nhập</a:t>
            </a:r>
            <a:r>
              <a:rPr lang="en-US" sz="2400"/>
              <a:t> </a:t>
            </a:r>
            <a:r>
              <a:rPr lang="en-US" sz="2400" err="1"/>
              <a:t>tính</a:t>
            </a:r>
            <a:r>
              <a:rPr lang="en-US" sz="2400"/>
              <a:t> </a:t>
            </a:r>
            <a:r>
              <a:rPr lang="en-US" sz="2400" err="1"/>
              <a:t>thuế</a:t>
            </a:r>
            <a:r>
              <a:rPr lang="en-US" sz="2400"/>
              <a:t> </a:t>
            </a:r>
            <a:r>
              <a:rPr lang="en-US" sz="2400" err="1"/>
              <a:t>còn</a:t>
            </a:r>
            <a:r>
              <a:rPr lang="en-US" sz="2400"/>
              <a:t> </a:t>
            </a:r>
            <a:r>
              <a:rPr lang="en-US" sz="2400" err="1"/>
              <a:t>được</a:t>
            </a:r>
            <a:r>
              <a:rPr lang="en-US" sz="2400"/>
              <a:t> </a:t>
            </a:r>
            <a:r>
              <a:rPr lang="en-US" sz="2400" err="1"/>
              <a:t>điều</a:t>
            </a:r>
            <a:r>
              <a:rPr lang="en-US" sz="2400"/>
              <a:t> </a:t>
            </a:r>
            <a:r>
              <a:rPr lang="en-US" sz="2400" err="1"/>
              <a:t>chỉnh</a:t>
            </a:r>
            <a:r>
              <a:rPr lang="en-US" sz="2400"/>
              <a:t> </a:t>
            </a:r>
            <a:r>
              <a:rPr lang="en-US" sz="2400" err="1"/>
              <a:t>bởi</a:t>
            </a:r>
            <a:r>
              <a:rPr lang="en-US" sz="2400"/>
              <a:t> </a:t>
            </a:r>
            <a:r>
              <a:rPr lang="en-US" sz="2400" err="1"/>
              <a:t>các</a:t>
            </a:r>
            <a:r>
              <a:rPr lang="en-US" sz="2400"/>
              <a:t> </a:t>
            </a:r>
            <a:r>
              <a:rPr lang="en-US" sz="2400" err="1"/>
              <a:t>khoản</a:t>
            </a:r>
            <a:r>
              <a:rPr lang="en-US" sz="2400"/>
              <a:t> </a:t>
            </a:r>
            <a:r>
              <a:rPr lang="en-US" sz="2400" err="1"/>
              <a:t>lỗ</a:t>
            </a:r>
            <a:r>
              <a:rPr lang="en-US" sz="2400"/>
              <a:t> </a:t>
            </a:r>
            <a:r>
              <a:rPr lang="en-US" sz="2400" err="1"/>
              <a:t>được</a:t>
            </a:r>
            <a:r>
              <a:rPr lang="en-US" sz="2400"/>
              <a:t> </a:t>
            </a:r>
            <a:r>
              <a:rPr lang="en-US" sz="2400" err="1"/>
              <a:t>chuyển</a:t>
            </a:r>
            <a:r>
              <a:rPr lang="en-US" sz="2400"/>
              <a:t> </a:t>
            </a:r>
            <a:r>
              <a:rPr lang="en-US" sz="2400" err="1"/>
              <a:t>theo</a:t>
            </a:r>
            <a:r>
              <a:rPr lang="en-US" sz="2400"/>
              <a:t> </a:t>
            </a:r>
            <a:r>
              <a:rPr lang="en-US" sz="2400" err="1"/>
              <a:t>quy</a:t>
            </a:r>
            <a:r>
              <a:rPr lang="en-US" sz="2400"/>
              <a:t> </a:t>
            </a:r>
            <a:r>
              <a:rPr lang="en-US" sz="2400" err="1"/>
              <a:t>định</a:t>
            </a:r>
            <a:r>
              <a:rPr lang="en-US" sz="2400"/>
              <a:t>.</a:t>
            </a:r>
          </a:p>
          <a:p>
            <a:endParaRPr lang="en-US" sz="2400"/>
          </a:p>
        </p:txBody>
      </p:sp>
      <p:sp>
        <p:nvSpPr>
          <p:cNvPr id="5" name="Chỗ dành sẵn cho Số hiệu Bản chiếu 4">
            <a:extLst>
              <a:ext uri="{FF2B5EF4-FFF2-40B4-BE49-F238E27FC236}">
                <a16:creationId xmlns:a16="http://schemas.microsoft.com/office/drawing/2014/main" id="{7174C128-238A-C1EF-2842-835CB1BE6FD4}"/>
              </a:ext>
            </a:extLst>
          </p:cNvPr>
          <p:cNvSpPr>
            <a:spLocks noGrp="1"/>
          </p:cNvSpPr>
          <p:nvPr>
            <p:ph type="sldNum" sz="quarter" idx="12"/>
          </p:nvPr>
        </p:nvSpPr>
        <p:spPr>
          <a:xfrm>
            <a:off x="9541564" y="6356350"/>
            <a:ext cx="1812235" cy="365125"/>
          </a:xfrm>
        </p:spPr>
        <p:txBody>
          <a:bodyPr>
            <a:normAutofit/>
          </a:bodyPr>
          <a:lstStyle/>
          <a:p>
            <a:pPr>
              <a:spcAft>
                <a:spcPts val="600"/>
              </a:spcAft>
            </a:pPr>
            <a:fld id="{C1511C3C-B706-4A5C-8A5A-E74C99A89F93}" type="slidenum">
              <a:rPr lang="en-US" smtClean="0"/>
              <a:pPr>
                <a:spcAft>
                  <a:spcPts val="600"/>
                </a:spcAft>
              </a:pPr>
              <a:t>28</a:t>
            </a:fld>
            <a:endParaRPr lang="en-US"/>
          </a:p>
        </p:txBody>
      </p:sp>
      <p:sp>
        <p:nvSpPr>
          <p:cNvPr id="4" name="Chỗ dành sẵn cho Chân trang 3">
            <a:extLst>
              <a:ext uri="{FF2B5EF4-FFF2-40B4-BE49-F238E27FC236}">
                <a16:creationId xmlns:a16="http://schemas.microsoft.com/office/drawing/2014/main" id="{8689B234-158E-55BC-FC2F-E3ACFCCD554F}"/>
              </a:ext>
            </a:extLst>
          </p:cNvPr>
          <p:cNvSpPr>
            <a:spLocks noGrp="1"/>
          </p:cNvSpPr>
          <p:nvPr>
            <p:ph type="ftr" sz="quarter" idx="11"/>
          </p:nvPr>
        </p:nvSpPr>
        <p:spPr/>
        <p:txBody>
          <a:bodyPr/>
          <a:lstStyle/>
          <a:p>
            <a:r>
              <a:rPr lang="en-US"/>
              <a:t>TS. Nguyễn Tuấn Anh - ĐH KTQD</a:t>
            </a:r>
          </a:p>
        </p:txBody>
      </p:sp>
    </p:spTree>
    <p:extLst>
      <p:ext uri="{BB962C8B-B14F-4D97-AF65-F5344CB8AC3E}">
        <p14:creationId xmlns:p14="http://schemas.microsoft.com/office/powerpoint/2010/main" val="43110603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Shape 11">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êu đề 1">
            <a:extLst>
              <a:ext uri="{FF2B5EF4-FFF2-40B4-BE49-F238E27FC236}">
                <a16:creationId xmlns:a16="http://schemas.microsoft.com/office/drawing/2014/main" id="{822A206B-2EC8-4122-B5CE-615E3D08395B}"/>
              </a:ext>
            </a:extLst>
          </p:cNvPr>
          <p:cNvSpPr>
            <a:spLocks noGrp="1"/>
          </p:cNvSpPr>
          <p:nvPr>
            <p:ph type="title"/>
          </p:nvPr>
        </p:nvSpPr>
        <p:spPr>
          <a:xfrm>
            <a:off x="686834" y="1153572"/>
            <a:ext cx="3200400" cy="4461163"/>
          </a:xfrm>
        </p:spPr>
        <p:txBody>
          <a:bodyPr>
            <a:normAutofit/>
          </a:bodyPr>
          <a:lstStyle/>
          <a:p>
            <a:r>
              <a:rPr lang="en-US" b="1">
                <a:solidFill>
                  <a:srgbClr val="FFFFFF"/>
                </a:solidFill>
              </a:rPr>
              <a:t>THUẾ SUẤT THUẾ TNDN</a:t>
            </a:r>
            <a:br>
              <a:rPr lang="en-US">
                <a:solidFill>
                  <a:srgbClr val="FFFFFF"/>
                </a:solidFill>
              </a:rPr>
            </a:br>
            <a:endParaRPr lang="en-US">
              <a:solidFill>
                <a:srgbClr val="FFFFFF"/>
              </a:solidFill>
            </a:endParaRPr>
          </a:p>
        </p:txBody>
      </p:sp>
      <p:sp>
        <p:nvSpPr>
          <p:cNvPr id="14" name="Arc 13">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hỗ dành sẵn cho Nội dung 2">
            <a:extLst>
              <a:ext uri="{FF2B5EF4-FFF2-40B4-BE49-F238E27FC236}">
                <a16:creationId xmlns:a16="http://schemas.microsoft.com/office/drawing/2014/main" id="{E88AC503-8372-AFB5-FC99-8A256E75C545}"/>
              </a:ext>
            </a:extLst>
          </p:cNvPr>
          <p:cNvSpPr>
            <a:spLocks noGrp="1"/>
          </p:cNvSpPr>
          <p:nvPr>
            <p:ph idx="1"/>
          </p:nvPr>
        </p:nvSpPr>
        <p:spPr>
          <a:xfrm>
            <a:off x="4447308" y="591344"/>
            <a:ext cx="6906491" cy="5585619"/>
          </a:xfrm>
        </p:spPr>
        <p:txBody>
          <a:bodyPr anchor="ctr">
            <a:normAutofit/>
          </a:bodyPr>
          <a:lstStyle/>
          <a:p>
            <a:pPr lvl="0"/>
            <a:r>
              <a:rPr lang="en-US" sz="1700" b="1" err="1"/>
              <a:t>Thuế</a:t>
            </a:r>
            <a:r>
              <a:rPr lang="en-US" sz="1700" b="1"/>
              <a:t> </a:t>
            </a:r>
            <a:r>
              <a:rPr lang="en-US" sz="1700" b="1" err="1"/>
              <a:t>suất</a:t>
            </a:r>
            <a:r>
              <a:rPr lang="en-US" sz="1700" b="1"/>
              <a:t> </a:t>
            </a:r>
            <a:r>
              <a:rPr lang="en-US" sz="1700" b="1" err="1"/>
              <a:t>phổ</a:t>
            </a:r>
            <a:r>
              <a:rPr lang="en-US" sz="1700" b="1"/>
              <a:t> </a:t>
            </a:r>
            <a:r>
              <a:rPr lang="en-US" sz="1700" b="1" err="1"/>
              <a:t>thông</a:t>
            </a:r>
            <a:r>
              <a:rPr lang="en-US" sz="1700"/>
              <a:t>: 20%.</a:t>
            </a:r>
          </a:p>
          <a:p>
            <a:pPr lvl="0"/>
            <a:r>
              <a:rPr lang="en-US" sz="1700" b="1"/>
              <a:t>Doanh </a:t>
            </a:r>
            <a:r>
              <a:rPr lang="en-US" sz="1700" b="1" err="1"/>
              <a:t>nghiệp</a:t>
            </a:r>
            <a:r>
              <a:rPr lang="en-US" sz="1700" b="1"/>
              <a:t> </a:t>
            </a:r>
            <a:r>
              <a:rPr lang="en-US" sz="1700" b="1" err="1"/>
              <a:t>nhỏ</a:t>
            </a:r>
            <a:r>
              <a:rPr lang="en-US" sz="1700"/>
              <a:t> </a:t>
            </a:r>
            <a:r>
              <a:rPr lang="en-US" sz="1700" err="1"/>
              <a:t>có</a:t>
            </a:r>
            <a:r>
              <a:rPr lang="en-US" sz="1700"/>
              <a:t> </a:t>
            </a:r>
            <a:r>
              <a:rPr lang="en-US" sz="1700" err="1"/>
              <a:t>doanh</a:t>
            </a:r>
            <a:r>
              <a:rPr lang="en-US" sz="1700"/>
              <a:t> </a:t>
            </a:r>
            <a:r>
              <a:rPr lang="en-US" sz="1700" err="1"/>
              <a:t>thu</a:t>
            </a:r>
            <a:r>
              <a:rPr lang="en-US" sz="1700"/>
              <a:t> </a:t>
            </a:r>
            <a:r>
              <a:rPr lang="en-US" sz="1700" err="1"/>
              <a:t>năm</a:t>
            </a:r>
            <a:r>
              <a:rPr lang="en-US" sz="1700"/>
              <a:t> ≤ 3 </a:t>
            </a:r>
            <a:r>
              <a:rPr lang="en-US" sz="1700" err="1"/>
              <a:t>tỷ</a:t>
            </a:r>
            <a:r>
              <a:rPr lang="en-US" sz="1700"/>
              <a:t>: 15%.</a:t>
            </a:r>
          </a:p>
          <a:p>
            <a:pPr lvl="0"/>
            <a:r>
              <a:rPr lang="en-US" sz="1700" b="1"/>
              <a:t>Doanh </a:t>
            </a:r>
            <a:r>
              <a:rPr lang="en-US" sz="1700" b="1" err="1"/>
              <a:t>nghiệp</a:t>
            </a:r>
            <a:r>
              <a:rPr lang="en-US" sz="1700" b="1"/>
              <a:t> </a:t>
            </a:r>
            <a:r>
              <a:rPr lang="en-US" sz="1700" b="1" err="1"/>
              <a:t>nhỏ</a:t>
            </a:r>
            <a:r>
              <a:rPr lang="en-US" sz="1700"/>
              <a:t> </a:t>
            </a:r>
            <a:r>
              <a:rPr lang="en-US" sz="1700" err="1"/>
              <a:t>có</a:t>
            </a:r>
            <a:r>
              <a:rPr lang="en-US" sz="1700"/>
              <a:t> </a:t>
            </a:r>
            <a:r>
              <a:rPr lang="en-US" sz="1700" err="1"/>
              <a:t>doanh</a:t>
            </a:r>
            <a:r>
              <a:rPr lang="en-US" sz="1700"/>
              <a:t> </a:t>
            </a:r>
            <a:r>
              <a:rPr lang="en-US" sz="1700" err="1"/>
              <a:t>thu</a:t>
            </a:r>
            <a:r>
              <a:rPr lang="en-US" sz="1700"/>
              <a:t> </a:t>
            </a:r>
            <a:r>
              <a:rPr lang="en-US" sz="1700" err="1"/>
              <a:t>năm</a:t>
            </a:r>
            <a:r>
              <a:rPr lang="en-US" sz="1700"/>
              <a:t> </a:t>
            </a:r>
            <a:r>
              <a:rPr lang="en-US" sz="1700" err="1"/>
              <a:t>từ</a:t>
            </a:r>
            <a:r>
              <a:rPr lang="en-US" sz="1700"/>
              <a:t> 3–50 </a:t>
            </a:r>
            <a:r>
              <a:rPr lang="en-US" sz="1700" err="1"/>
              <a:t>tỷ</a:t>
            </a:r>
            <a:r>
              <a:rPr lang="en-US" sz="1700"/>
              <a:t>: 17%.</a:t>
            </a:r>
          </a:p>
          <a:p>
            <a:pPr lvl="0"/>
            <a:r>
              <a:rPr lang="en-US" sz="1700" b="1" err="1"/>
              <a:t>Một</a:t>
            </a:r>
            <a:r>
              <a:rPr lang="en-US" sz="1700" b="1"/>
              <a:t> </a:t>
            </a:r>
            <a:r>
              <a:rPr lang="en-US" sz="1700" b="1" err="1"/>
              <a:t>số</a:t>
            </a:r>
            <a:r>
              <a:rPr lang="en-US" sz="1700" b="1"/>
              <a:t> </a:t>
            </a:r>
            <a:r>
              <a:rPr lang="en-US" sz="1700" b="1" err="1"/>
              <a:t>lĩnh</a:t>
            </a:r>
            <a:r>
              <a:rPr lang="en-US" sz="1700" b="1"/>
              <a:t> </a:t>
            </a:r>
            <a:r>
              <a:rPr lang="en-US" sz="1700" b="1" err="1"/>
              <a:t>vực</a:t>
            </a:r>
            <a:r>
              <a:rPr lang="en-US" sz="1700" b="1"/>
              <a:t> </a:t>
            </a:r>
            <a:r>
              <a:rPr lang="en-US" sz="1700" b="1" err="1"/>
              <a:t>đặc</a:t>
            </a:r>
            <a:r>
              <a:rPr lang="en-US" sz="1700" b="1"/>
              <a:t> </a:t>
            </a:r>
            <a:r>
              <a:rPr lang="en-US" sz="1700" b="1" err="1"/>
              <a:t>thù</a:t>
            </a:r>
            <a:r>
              <a:rPr lang="en-US" sz="1700"/>
              <a:t>:</a:t>
            </a:r>
          </a:p>
          <a:p>
            <a:pPr lvl="1"/>
            <a:r>
              <a:rPr lang="en-US" sz="1700" err="1"/>
              <a:t>Dự</a:t>
            </a:r>
            <a:r>
              <a:rPr lang="en-US" sz="1700"/>
              <a:t> </a:t>
            </a:r>
            <a:r>
              <a:rPr lang="en-US" sz="1700" err="1"/>
              <a:t>án</a:t>
            </a:r>
            <a:r>
              <a:rPr lang="en-US" sz="1700"/>
              <a:t> </a:t>
            </a:r>
            <a:r>
              <a:rPr lang="en-US" sz="1700" err="1"/>
              <a:t>tìm</a:t>
            </a:r>
            <a:r>
              <a:rPr lang="en-US" sz="1700"/>
              <a:t> </a:t>
            </a:r>
            <a:r>
              <a:rPr lang="en-US" sz="1700" err="1"/>
              <a:t>kiếm</a:t>
            </a:r>
            <a:r>
              <a:rPr lang="en-US" sz="1700"/>
              <a:t>, </a:t>
            </a:r>
            <a:r>
              <a:rPr lang="en-US" sz="1700" err="1"/>
              <a:t>thăm</a:t>
            </a:r>
            <a:r>
              <a:rPr lang="en-US" sz="1700"/>
              <a:t> </a:t>
            </a:r>
            <a:r>
              <a:rPr lang="en-US" sz="1700" err="1"/>
              <a:t>dò</a:t>
            </a:r>
            <a:r>
              <a:rPr lang="en-US" sz="1700"/>
              <a:t>, </a:t>
            </a:r>
            <a:r>
              <a:rPr lang="en-US" sz="1700" err="1"/>
              <a:t>khai</a:t>
            </a:r>
            <a:r>
              <a:rPr lang="en-US" sz="1700"/>
              <a:t> </a:t>
            </a:r>
            <a:r>
              <a:rPr lang="en-US" sz="1700" err="1"/>
              <a:t>thác</a:t>
            </a:r>
            <a:r>
              <a:rPr lang="en-US" sz="1700"/>
              <a:t> </a:t>
            </a:r>
            <a:r>
              <a:rPr lang="en-US" sz="1700" err="1"/>
              <a:t>dầu</a:t>
            </a:r>
            <a:r>
              <a:rPr lang="en-US" sz="1700"/>
              <a:t> </a:t>
            </a:r>
            <a:r>
              <a:rPr lang="en-US" sz="1700" err="1"/>
              <a:t>khí</a:t>
            </a:r>
            <a:r>
              <a:rPr lang="en-US" sz="1700"/>
              <a:t>, </a:t>
            </a:r>
            <a:r>
              <a:rPr lang="en-US" sz="1700" err="1"/>
              <a:t>khí</a:t>
            </a:r>
            <a:r>
              <a:rPr lang="en-US" sz="1700"/>
              <a:t> </a:t>
            </a:r>
            <a:r>
              <a:rPr lang="en-US" sz="1700" err="1"/>
              <a:t>thiên</a:t>
            </a:r>
            <a:r>
              <a:rPr lang="en-US" sz="1700"/>
              <a:t> </a:t>
            </a:r>
            <a:r>
              <a:rPr lang="en-US" sz="1700" err="1"/>
              <a:t>nhiên</a:t>
            </a:r>
            <a:r>
              <a:rPr lang="en-US" sz="1700"/>
              <a:t>: 25–50%.</a:t>
            </a:r>
          </a:p>
          <a:p>
            <a:pPr lvl="1"/>
            <a:r>
              <a:rPr lang="en-US" sz="1700"/>
              <a:t>Tài </a:t>
            </a:r>
            <a:r>
              <a:rPr lang="en-US" sz="1700" err="1"/>
              <a:t>nguyên</a:t>
            </a:r>
            <a:r>
              <a:rPr lang="en-US" sz="1700"/>
              <a:t> </a:t>
            </a:r>
            <a:r>
              <a:rPr lang="en-US" sz="1700" err="1"/>
              <a:t>quý</a:t>
            </a:r>
            <a:r>
              <a:rPr lang="en-US" sz="1700"/>
              <a:t> </a:t>
            </a:r>
            <a:r>
              <a:rPr lang="en-US" sz="1700" err="1"/>
              <a:t>hiếm</a:t>
            </a:r>
            <a:r>
              <a:rPr lang="en-US" sz="1700"/>
              <a:t> (</a:t>
            </a:r>
            <a:r>
              <a:rPr lang="en-US" sz="1700" err="1"/>
              <a:t>bạch</a:t>
            </a:r>
            <a:r>
              <a:rPr lang="en-US" sz="1700"/>
              <a:t> </a:t>
            </a:r>
            <a:r>
              <a:rPr lang="en-US" sz="1700" err="1"/>
              <a:t>kim</a:t>
            </a:r>
            <a:r>
              <a:rPr lang="en-US" sz="1700"/>
              <a:t>, </a:t>
            </a:r>
            <a:r>
              <a:rPr lang="en-US" sz="1700" err="1"/>
              <a:t>vàng</a:t>
            </a:r>
            <a:r>
              <a:rPr lang="en-US" sz="1700"/>
              <a:t>, </a:t>
            </a:r>
            <a:r>
              <a:rPr lang="en-US" sz="1700" err="1"/>
              <a:t>bạc</a:t>
            </a:r>
            <a:r>
              <a:rPr lang="en-US" sz="1700"/>
              <a:t>, </a:t>
            </a:r>
            <a:r>
              <a:rPr lang="en-US" sz="1700" err="1"/>
              <a:t>đá</a:t>
            </a:r>
            <a:r>
              <a:rPr lang="en-US" sz="1700"/>
              <a:t> </a:t>
            </a:r>
            <a:r>
              <a:rPr lang="en-US" sz="1700" err="1"/>
              <a:t>quý</a:t>
            </a:r>
            <a:r>
              <a:rPr lang="en-US" sz="1700"/>
              <a:t>, </a:t>
            </a:r>
            <a:r>
              <a:rPr lang="en-US" sz="1700" err="1"/>
              <a:t>đất</a:t>
            </a:r>
            <a:r>
              <a:rPr lang="en-US" sz="1700"/>
              <a:t> </a:t>
            </a:r>
            <a:r>
              <a:rPr lang="en-US" sz="1700" err="1"/>
              <a:t>hiếm</a:t>
            </a:r>
            <a:r>
              <a:rPr lang="en-US" sz="1700"/>
              <a:t>…): 50%, </a:t>
            </a:r>
            <a:r>
              <a:rPr lang="en-US" sz="1700" err="1"/>
              <a:t>trường</a:t>
            </a:r>
            <a:r>
              <a:rPr lang="en-US" sz="1700"/>
              <a:t> </a:t>
            </a:r>
            <a:r>
              <a:rPr lang="en-US" sz="1700" err="1"/>
              <a:t>hợp</a:t>
            </a:r>
            <a:r>
              <a:rPr lang="en-US" sz="1700"/>
              <a:t> </a:t>
            </a:r>
            <a:r>
              <a:rPr lang="en-US" sz="1700" err="1"/>
              <a:t>mỏ</a:t>
            </a:r>
            <a:r>
              <a:rPr lang="en-US" sz="1700"/>
              <a:t> </a:t>
            </a:r>
            <a:r>
              <a:rPr lang="en-US" sz="1700" err="1"/>
              <a:t>khó</a:t>
            </a:r>
            <a:r>
              <a:rPr lang="en-US" sz="1700"/>
              <a:t> </a:t>
            </a:r>
            <a:r>
              <a:rPr lang="en-US" sz="1700" err="1"/>
              <a:t>khăn</a:t>
            </a:r>
            <a:r>
              <a:rPr lang="en-US" sz="1700"/>
              <a:t>: 40%.</a:t>
            </a:r>
          </a:p>
          <a:p>
            <a:pPr lvl="0"/>
            <a:r>
              <a:rPr lang="en-US" sz="1700"/>
              <a:t>Doanh </a:t>
            </a:r>
            <a:r>
              <a:rPr lang="en-US" sz="1700" err="1"/>
              <a:t>nghiệp</a:t>
            </a:r>
            <a:r>
              <a:rPr lang="en-US" sz="1700"/>
              <a:t> </a:t>
            </a:r>
            <a:r>
              <a:rPr lang="en-US" sz="1700" err="1"/>
              <a:t>có</a:t>
            </a:r>
            <a:r>
              <a:rPr lang="en-US" sz="1700"/>
              <a:t> </a:t>
            </a:r>
            <a:r>
              <a:rPr lang="en-US" sz="1700" err="1"/>
              <a:t>thu</a:t>
            </a:r>
            <a:r>
              <a:rPr lang="en-US" sz="1700"/>
              <a:t> </a:t>
            </a:r>
            <a:r>
              <a:rPr lang="en-US" sz="1700" err="1"/>
              <a:t>nhập</a:t>
            </a:r>
            <a:r>
              <a:rPr lang="en-US" sz="1700"/>
              <a:t> </a:t>
            </a:r>
            <a:r>
              <a:rPr lang="en-US" sz="1700" err="1"/>
              <a:t>từ</a:t>
            </a:r>
            <a:r>
              <a:rPr lang="en-US" sz="1700"/>
              <a:t> </a:t>
            </a:r>
            <a:r>
              <a:rPr lang="en-US" sz="1700" err="1"/>
              <a:t>các</a:t>
            </a:r>
            <a:r>
              <a:rPr lang="en-US" sz="1700"/>
              <a:t> </a:t>
            </a:r>
            <a:r>
              <a:rPr lang="en-US" sz="1700" err="1"/>
              <a:t>hoạt</a:t>
            </a:r>
            <a:r>
              <a:rPr lang="en-US" sz="1700"/>
              <a:t> </a:t>
            </a:r>
            <a:r>
              <a:rPr lang="en-US" sz="1700" err="1"/>
              <a:t>động</a:t>
            </a:r>
            <a:r>
              <a:rPr lang="en-US" sz="1700"/>
              <a:t> </a:t>
            </a:r>
            <a:r>
              <a:rPr lang="en-US" sz="1700" err="1"/>
              <a:t>ưu</a:t>
            </a:r>
            <a:r>
              <a:rPr lang="en-US" sz="1700"/>
              <a:t> </a:t>
            </a:r>
            <a:r>
              <a:rPr lang="en-US" sz="1700" err="1"/>
              <a:t>đãi</a:t>
            </a:r>
            <a:r>
              <a:rPr lang="en-US" sz="1700"/>
              <a:t> (</a:t>
            </a:r>
            <a:r>
              <a:rPr lang="en-US" sz="1700" err="1"/>
              <a:t>quy</a:t>
            </a:r>
            <a:r>
              <a:rPr lang="en-US" sz="1700"/>
              <a:t> </a:t>
            </a:r>
            <a:r>
              <a:rPr lang="en-US" sz="1700" err="1"/>
              <a:t>định</a:t>
            </a:r>
            <a:r>
              <a:rPr lang="en-US" sz="1700"/>
              <a:t> </a:t>
            </a:r>
            <a:r>
              <a:rPr lang="en-US" sz="1700" err="1"/>
              <a:t>tại</a:t>
            </a:r>
            <a:r>
              <a:rPr lang="en-US" sz="1700"/>
              <a:t> </a:t>
            </a:r>
            <a:r>
              <a:rPr lang="en-US" sz="1700" err="1"/>
              <a:t>Điều</a:t>
            </a:r>
            <a:r>
              <a:rPr lang="en-US" sz="1700"/>
              <a:t> 13) </a:t>
            </a:r>
            <a:r>
              <a:rPr lang="en-US" sz="1700" err="1"/>
              <a:t>được</a:t>
            </a:r>
            <a:r>
              <a:rPr lang="en-US" sz="1700"/>
              <a:t> </a:t>
            </a:r>
            <a:r>
              <a:rPr lang="en-US" sz="1700" err="1"/>
              <a:t>áp</a:t>
            </a:r>
            <a:r>
              <a:rPr lang="en-US" sz="1700"/>
              <a:t> </a:t>
            </a:r>
            <a:r>
              <a:rPr lang="en-US" sz="1700" err="1"/>
              <a:t>dụng</a:t>
            </a:r>
            <a:r>
              <a:rPr lang="en-US" sz="1700"/>
              <a:t> </a:t>
            </a:r>
            <a:r>
              <a:rPr lang="en-US" sz="1700" b="1" err="1"/>
              <a:t>thuế</a:t>
            </a:r>
            <a:r>
              <a:rPr lang="en-US" sz="1700" b="1"/>
              <a:t> </a:t>
            </a:r>
            <a:r>
              <a:rPr lang="en-US" sz="1700" b="1" err="1"/>
              <a:t>suất</a:t>
            </a:r>
            <a:r>
              <a:rPr lang="en-US" sz="1700" b="1"/>
              <a:t> </a:t>
            </a:r>
            <a:r>
              <a:rPr lang="en-US" sz="1700" b="1" err="1"/>
              <a:t>ưu</a:t>
            </a:r>
            <a:r>
              <a:rPr lang="en-US" sz="1700" b="1"/>
              <a:t> </a:t>
            </a:r>
            <a:r>
              <a:rPr lang="en-US" sz="1700" b="1" err="1"/>
              <a:t>đãi</a:t>
            </a:r>
            <a:r>
              <a:rPr lang="en-US" sz="1700" b="1"/>
              <a:t> </a:t>
            </a:r>
            <a:r>
              <a:rPr lang="en-US" sz="1700" b="1" err="1"/>
              <a:t>thấp</a:t>
            </a:r>
            <a:r>
              <a:rPr lang="en-US" sz="1700" b="1"/>
              <a:t> </a:t>
            </a:r>
            <a:r>
              <a:rPr lang="en-US" sz="1700" b="1" err="1"/>
              <a:t>hơn</a:t>
            </a:r>
            <a:r>
              <a:rPr lang="en-US" sz="1700"/>
              <a:t>.</a:t>
            </a:r>
          </a:p>
          <a:p>
            <a:endParaRPr lang="en-US" sz="1700"/>
          </a:p>
        </p:txBody>
      </p:sp>
      <p:sp>
        <p:nvSpPr>
          <p:cNvPr id="5" name="Chỗ dành sẵn cho Số hiệu Bản chiếu 4">
            <a:extLst>
              <a:ext uri="{FF2B5EF4-FFF2-40B4-BE49-F238E27FC236}">
                <a16:creationId xmlns:a16="http://schemas.microsoft.com/office/drawing/2014/main" id="{1035C42C-C9E5-64E2-8D08-DC6B031D5398}"/>
              </a:ext>
            </a:extLst>
          </p:cNvPr>
          <p:cNvSpPr>
            <a:spLocks noGrp="1"/>
          </p:cNvSpPr>
          <p:nvPr>
            <p:ph type="sldNum" sz="quarter" idx="12"/>
          </p:nvPr>
        </p:nvSpPr>
        <p:spPr>
          <a:xfrm>
            <a:off x="9541564" y="6356350"/>
            <a:ext cx="1812235" cy="365125"/>
          </a:xfrm>
        </p:spPr>
        <p:txBody>
          <a:bodyPr>
            <a:normAutofit/>
          </a:bodyPr>
          <a:lstStyle/>
          <a:p>
            <a:pPr>
              <a:spcAft>
                <a:spcPts val="600"/>
              </a:spcAft>
            </a:pPr>
            <a:fld id="{C1511C3C-B706-4A5C-8A5A-E74C99A89F93}" type="slidenum">
              <a:rPr lang="en-US" smtClean="0"/>
              <a:pPr>
                <a:spcAft>
                  <a:spcPts val="600"/>
                </a:spcAft>
              </a:pPr>
              <a:t>29</a:t>
            </a:fld>
            <a:endParaRPr lang="en-US"/>
          </a:p>
        </p:txBody>
      </p:sp>
      <p:sp>
        <p:nvSpPr>
          <p:cNvPr id="4" name="Chỗ dành sẵn cho Chân trang 3">
            <a:extLst>
              <a:ext uri="{FF2B5EF4-FFF2-40B4-BE49-F238E27FC236}">
                <a16:creationId xmlns:a16="http://schemas.microsoft.com/office/drawing/2014/main" id="{0F358578-69B8-8B2F-AC8D-25D999AD95EB}"/>
              </a:ext>
            </a:extLst>
          </p:cNvPr>
          <p:cNvSpPr>
            <a:spLocks noGrp="1"/>
          </p:cNvSpPr>
          <p:nvPr>
            <p:ph type="ftr" sz="quarter" idx="11"/>
          </p:nvPr>
        </p:nvSpPr>
        <p:spPr/>
        <p:txBody>
          <a:bodyPr/>
          <a:lstStyle/>
          <a:p>
            <a:r>
              <a:rPr lang="en-US"/>
              <a:t>TS. Nguyễn Tuấn Anh - ĐH KTQD</a:t>
            </a:r>
          </a:p>
        </p:txBody>
      </p:sp>
    </p:spTree>
    <p:extLst>
      <p:ext uri="{BB962C8B-B14F-4D97-AF65-F5344CB8AC3E}">
        <p14:creationId xmlns:p14="http://schemas.microsoft.com/office/powerpoint/2010/main" val="379931297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Shape 11">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êu đề 1">
            <a:extLst>
              <a:ext uri="{FF2B5EF4-FFF2-40B4-BE49-F238E27FC236}">
                <a16:creationId xmlns:a16="http://schemas.microsoft.com/office/drawing/2014/main" id="{EB39A936-9B8B-0E01-421E-6C4E6C0603C4}"/>
              </a:ext>
            </a:extLst>
          </p:cNvPr>
          <p:cNvSpPr>
            <a:spLocks noGrp="1"/>
          </p:cNvSpPr>
          <p:nvPr>
            <p:ph type="title"/>
          </p:nvPr>
        </p:nvSpPr>
        <p:spPr>
          <a:xfrm>
            <a:off x="686834" y="1153572"/>
            <a:ext cx="3200400" cy="4461163"/>
          </a:xfrm>
        </p:spPr>
        <p:txBody>
          <a:bodyPr>
            <a:normAutofit/>
          </a:bodyPr>
          <a:lstStyle/>
          <a:p>
            <a:r>
              <a:rPr lang="en-US" b="1">
                <a:solidFill>
                  <a:srgbClr val="FFFFFF"/>
                </a:solidFill>
              </a:rPr>
              <a:t>PHƯƠNG PHÁP TÍNH THUẾ TNDN</a:t>
            </a:r>
            <a:br>
              <a:rPr lang="en-US">
                <a:solidFill>
                  <a:srgbClr val="FFFFFF"/>
                </a:solidFill>
              </a:rPr>
            </a:br>
            <a:endParaRPr lang="en-US">
              <a:solidFill>
                <a:srgbClr val="FFFFFF"/>
              </a:solidFill>
            </a:endParaRPr>
          </a:p>
        </p:txBody>
      </p:sp>
      <p:sp>
        <p:nvSpPr>
          <p:cNvPr id="14" name="Arc 13">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hỗ dành sẵn cho Nội dung 2">
            <a:extLst>
              <a:ext uri="{FF2B5EF4-FFF2-40B4-BE49-F238E27FC236}">
                <a16:creationId xmlns:a16="http://schemas.microsoft.com/office/drawing/2014/main" id="{85BD30AF-0839-8F15-4C4F-E9F0B7A4AAAD}"/>
              </a:ext>
            </a:extLst>
          </p:cNvPr>
          <p:cNvSpPr>
            <a:spLocks noGrp="1"/>
          </p:cNvSpPr>
          <p:nvPr>
            <p:ph idx="1"/>
          </p:nvPr>
        </p:nvSpPr>
        <p:spPr>
          <a:xfrm>
            <a:off x="4447308" y="591344"/>
            <a:ext cx="6906491" cy="5585619"/>
          </a:xfrm>
        </p:spPr>
        <p:txBody>
          <a:bodyPr anchor="ctr">
            <a:normAutofit/>
          </a:bodyPr>
          <a:lstStyle/>
          <a:p>
            <a:pPr lvl="0"/>
            <a:r>
              <a:rPr lang="en-US" sz="2200" b="1"/>
              <a:t>Công </a:t>
            </a:r>
            <a:r>
              <a:rPr lang="en-US" sz="2200" b="1" err="1"/>
              <a:t>thức</a:t>
            </a:r>
            <a:r>
              <a:rPr lang="en-US" sz="2200" b="1"/>
              <a:t> </a:t>
            </a:r>
            <a:r>
              <a:rPr lang="en-US" sz="2200" b="1" err="1"/>
              <a:t>chung</a:t>
            </a:r>
            <a:r>
              <a:rPr lang="en-US" sz="2200"/>
              <a:t>: </a:t>
            </a:r>
            <a:r>
              <a:rPr lang="en-US" sz="2200" err="1"/>
              <a:t>Số</a:t>
            </a:r>
            <a:r>
              <a:rPr lang="en-US" sz="2200"/>
              <a:t> </a:t>
            </a:r>
            <a:r>
              <a:rPr lang="en-US" sz="2200" err="1"/>
              <a:t>thuế</a:t>
            </a:r>
            <a:r>
              <a:rPr lang="en-US" sz="2200"/>
              <a:t> </a:t>
            </a:r>
            <a:r>
              <a:rPr lang="en-US" sz="2200" err="1"/>
              <a:t>TNDN</a:t>
            </a:r>
            <a:r>
              <a:rPr lang="en-US" sz="2200"/>
              <a:t> </a:t>
            </a:r>
            <a:r>
              <a:rPr lang="en-US" sz="2200" err="1"/>
              <a:t>phải</a:t>
            </a:r>
            <a:r>
              <a:rPr lang="en-US" sz="2200"/>
              <a:t> </a:t>
            </a:r>
            <a:r>
              <a:rPr lang="en-US" sz="2200" err="1"/>
              <a:t>nộp</a:t>
            </a:r>
            <a:r>
              <a:rPr lang="en-US" sz="2200"/>
              <a:t> = Thu </a:t>
            </a:r>
            <a:r>
              <a:rPr lang="en-US" sz="2200" err="1"/>
              <a:t>nhập</a:t>
            </a:r>
            <a:r>
              <a:rPr lang="en-US" sz="2200"/>
              <a:t> </a:t>
            </a:r>
            <a:r>
              <a:rPr lang="en-US" sz="2200" err="1"/>
              <a:t>tính</a:t>
            </a:r>
            <a:r>
              <a:rPr lang="en-US" sz="2200"/>
              <a:t> </a:t>
            </a:r>
            <a:r>
              <a:rPr lang="en-US" sz="2200" err="1"/>
              <a:t>thuế</a:t>
            </a:r>
            <a:r>
              <a:rPr lang="en-US" sz="2200"/>
              <a:t> × </a:t>
            </a:r>
            <a:r>
              <a:rPr lang="en-US" sz="2200" err="1"/>
              <a:t>Thuế</a:t>
            </a:r>
            <a:r>
              <a:rPr lang="en-US" sz="2200"/>
              <a:t> </a:t>
            </a:r>
            <a:r>
              <a:rPr lang="en-US" sz="2200" err="1"/>
              <a:t>suất</a:t>
            </a:r>
            <a:r>
              <a:rPr lang="en-US" sz="2200"/>
              <a:t>.</a:t>
            </a:r>
          </a:p>
          <a:p>
            <a:pPr lvl="0"/>
            <a:r>
              <a:rPr lang="en-US" sz="2200"/>
              <a:t>Thu </a:t>
            </a:r>
            <a:r>
              <a:rPr lang="en-US" sz="2200" err="1"/>
              <a:t>nhập</a:t>
            </a:r>
            <a:r>
              <a:rPr lang="en-US" sz="2200"/>
              <a:t> </a:t>
            </a:r>
            <a:r>
              <a:rPr lang="en-US" sz="2200" err="1"/>
              <a:t>tính</a:t>
            </a:r>
            <a:r>
              <a:rPr lang="en-US" sz="2200"/>
              <a:t> </a:t>
            </a:r>
            <a:r>
              <a:rPr lang="en-US" sz="2200" err="1"/>
              <a:t>thuế</a:t>
            </a:r>
            <a:r>
              <a:rPr lang="en-US" sz="2200"/>
              <a:t> = Doanh </a:t>
            </a:r>
            <a:r>
              <a:rPr lang="en-US" sz="2200" err="1"/>
              <a:t>thu</a:t>
            </a:r>
            <a:r>
              <a:rPr lang="en-US" sz="2200"/>
              <a:t> – Chi </a:t>
            </a:r>
            <a:r>
              <a:rPr lang="en-US" sz="2200" err="1"/>
              <a:t>phí</a:t>
            </a:r>
            <a:r>
              <a:rPr lang="en-US" sz="2200"/>
              <a:t> </a:t>
            </a:r>
            <a:r>
              <a:rPr lang="en-US" sz="2200" err="1"/>
              <a:t>được</a:t>
            </a:r>
            <a:r>
              <a:rPr lang="en-US" sz="2200"/>
              <a:t> </a:t>
            </a:r>
            <a:r>
              <a:rPr lang="en-US" sz="2200" err="1"/>
              <a:t>trừ</a:t>
            </a:r>
            <a:r>
              <a:rPr lang="en-US" sz="2200"/>
              <a:t> + Thu </a:t>
            </a:r>
            <a:r>
              <a:rPr lang="en-US" sz="2200" err="1"/>
              <a:t>nhập</a:t>
            </a:r>
            <a:r>
              <a:rPr lang="en-US" sz="2200"/>
              <a:t> </a:t>
            </a:r>
            <a:r>
              <a:rPr lang="en-US" sz="2200" err="1"/>
              <a:t>khác</a:t>
            </a:r>
            <a:r>
              <a:rPr lang="en-US" sz="2200"/>
              <a:t> – Thu </a:t>
            </a:r>
            <a:r>
              <a:rPr lang="en-US" sz="2200" err="1"/>
              <a:t>nhập</a:t>
            </a:r>
            <a:r>
              <a:rPr lang="en-US" sz="2200"/>
              <a:t> </a:t>
            </a:r>
            <a:r>
              <a:rPr lang="en-US" sz="2200" err="1"/>
              <a:t>miễn</a:t>
            </a:r>
            <a:r>
              <a:rPr lang="en-US" sz="2200"/>
              <a:t> </a:t>
            </a:r>
            <a:r>
              <a:rPr lang="en-US" sz="2200" err="1"/>
              <a:t>thuế</a:t>
            </a:r>
            <a:r>
              <a:rPr lang="en-US" sz="2200"/>
              <a:t> – </a:t>
            </a:r>
            <a:r>
              <a:rPr lang="en-US" sz="2200" err="1"/>
              <a:t>Lỗ</a:t>
            </a:r>
            <a:r>
              <a:rPr lang="en-US" sz="2200"/>
              <a:t> </a:t>
            </a:r>
            <a:r>
              <a:rPr lang="en-US" sz="2200" err="1"/>
              <a:t>được</a:t>
            </a:r>
            <a:r>
              <a:rPr lang="en-US" sz="2200"/>
              <a:t> </a:t>
            </a:r>
            <a:r>
              <a:rPr lang="en-US" sz="2200" err="1"/>
              <a:t>kết</a:t>
            </a:r>
            <a:r>
              <a:rPr lang="en-US" sz="2200"/>
              <a:t> </a:t>
            </a:r>
            <a:r>
              <a:rPr lang="en-US" sz="2200" err="1"/>
              <a:t>chuyển</a:t>
            </a:r>
            <a:r>
              <a:rPr lang="en-US" sz="2200"/>
              <a:t>.</a:t>
            </a:r>
          </a:p>
          <a:p>
            <a:pPr lvl="0"/>
            <a:r>
              <a:rPr lang="en-US" sz="2200" err="1"/>
              <a:t>Một</a:t>
            </a:r>
            <a:r>
              <a:rPr lang="en-US" sz="2200"/>
              <a:t> </a:t>
            </a:r>
            <a:r>
              <a:rPr lang="en-US" sz="2200" err="1"/>
              <a:t>số</a:t>
            </a:r>
            <a:r>
              <a:rPr lang="en-US" sz="2200"/>
              <a:t> </a:t>
            </a:r>
            <a:r>
              <a:rPr lang="en-US" sz="2200" err="1"/>
              <a:t>trường</a:t>
            </a:r>
            <a:r>
              <a:rPr lang="en-US" sz="2200"/>
              <a:t> </a:t>
            </a:r>
            <a:r>
              <a:rPr lang="en-US" sz="2200" err="1"/>
              <a:t>hợp</a:t>
            </a:r>
            <a:r>
              <a:rPr lang="en-US" sz="2200"/>
              <a:t> </a:t>
            </a:r>
            <a:r>
              <a:rPr lang="en-US" sz="2200" err="1"/>
              <a:t>đặc</a:t>
            </a:r>
            <a:r>
              <a:rPr lang="en-US" sz="2200"/>
              <a:t> </a:t>
            </a:r>
            <a:r>
              <a:rPr lang="en-US" sz="2200" err="1"/>
              <a:t>thù</a:t>
            </a:r>
            <a:r>
              <a:rPr lang="en-US" sz="2200"/>
              <a:t> </a:t>
            </a:r>
            <a:r>
              <a:rPr lang="en-US" sz="2200" err="1"/>
              <a:t>áp</a:t>
            </a:r>
            <a:r>
              <a:rPr lang="en-US" sz="2200"/>
              <a:t> </a:t>
            </a:r>
            <a:r>
              <a:rPr lang="en-US" sz="2200" err="1"/>
              <a:t>dụng</a:t>
            </a:r>
            <a:r>
              <a:rPr lang="en-US" sz="2200"/>
              <a:t> </a:t>
            </a:r>
            <a:r>
              <a:rPr lang="en-US" sz="2200" b="1" err="1"/>
              <a:t>tỷ</a:t>
            </a:r>
            <a:r>
              <a:rPr lang="en-US" sz="2200" b="1"/>
              <a:t> </a:t>
            </a:r>
            <a:r>
              <a:rPr lang="en-US" sz="2200" b="1" err="1"/>
              <a:t>lệ</a:t>
            </a:r>
            <a:r>
              <a:rPr lang="en-US" sz="2200" b="1"/>
              <a:t> % </a:t>
            </a:r>
            <a:r>
              <a:rPr lang="en-US" sz="2200" b="1" err="1"/>
              <a:t>trên</a:t>
            </a:r>
            <a:r>
              <a:rPr lang="en-US" sz="2200" b="1"/>
              <a:t> </a:t>
            </a:r>
            <a:r>
              <a:rPr lang="en-US" sz="2200" b="1" err="1"/>
              <a:t>doanh</a:t>
            </a:r>
            <a:r>
              <a:rPr lang="en-US" sz="2200" b="1"/>
              <a:t> </a:t>
            </a:r>
            <a:r>
              <a:rPr lang="en-US" sz="2200" b="1" err="1"/>
              <a:t>thu</a:t>
            </a:r>
            <a:r>
              <a:rPr lang="en-US" sz="2200"/>
              <a:t> </a:t>
            </a:r>
            <a:r>
              <a:rPr lang="en-US" sz="2200" err="1"/>
              <a:t>thay</a:t>
            </a:r>
            <a:r>
              <a:rPr lang="en-US" sz="2200"/>
              <a:t> </a:t>
            </a:r>
            <a:r>
              <a:rPr lang="en-US" sz="2200" err="1"/>
              <a:t>vì</a:t>
            </a:r>
            <a:r>
              <a:rPr lang="en-US" sz="2200"/>
              <a:t> </a:t>
            </a:r>
            <a:r>
              <a:rPr lang="en-US" sz="2200" err="1"/>
              <a:t>hạch</a:t>
            </a:r>
            <a:r>
              <a:rPr lang="en-US" sz="2200"/>
              <a:t> </a:t>
            </a:r>
            <a:r>
              <a:rPr lang="en-US" sz="2200" err="1"/>
              <a:t>toán</a:t>
            </a:r>
            <a:r>
              <a:rPr lang="en-US" sz="2200"/>
              <a:t> chi </a:t>
            </a:r>
            <a:r>
              <a:rPr lang="en-US" sz="2200" err="1"/>
              <a:t>phí</a:t>
            </a:r>
            <a:r>
              <a:rPr lang="en-US" sz="2200"/>
              <a:t>.</a:t>
            </a:r>
          </a:p>
          <a:p>
            <a:pPr lvl="0"/>
            <a:r>
              <a:rPr lang="en-US" sz="2200"/>
              <a:t>Doanh </a:t>
            </a:r>
            <a:r>
              <a:rPr lang="en-US" sz="2200" err="1"/>
              <a:t>nghiệp</a:t>
            </a:r>
            <a:r>
              <a:rPr lang="en-US" sz="2200"/>
              <a:t> </a:t>
            </a:r>
            <a:r>
              <a:rPr lang="en-US" sz="2200" err="1"/>
              <a:t>nhỏ</a:t>
            </a:r>
            <a:r>
              <a:rPr lang="en-US" sz="2200"/>
              <a:t> (</a:t>
            </a:r>
            <a:r>
              <a:rPr lang="en-US" sz="2200" err="1"/>
              <a:t>doanh</a:t>
            </a:r>
            <a:r>
              <a:rPr lang="en-US" sz="2200"/>
              <a:t> </a:t>
            </a:r>
            <a:r>
              <a:rPr lang="en-US" sz="2200" err="1"/>
              <a:t>thu</a:t>
            </a:r>
            <a:r>
              <a:rPr lang="en-US" sz="2200"/>
              <a:t> ≤ 3 </a:t>
            </a:r>
            <a:r>
              <a:rPr lang="en-US" sz="2200" err="1"/>
              <a:t>tỷ</a:t>
            </a:r>
            <a:r>
              <a:rPr lang="en-US" sz="2200"/>
              <a:t>) </a:t>
            </a:r>
            <a:r>
              <a:rPr lang="en-US" sz="2200" err="1"/>
              <a:t>hoặc</a:t>
            </a:r>
            <a:r>
              <a:rPr lang="en-US" sz="2200"/>
              <a:t> </a:t>
            </a:r>
            <a:r>
              <a:rPr lang="en-US" sz="2200" err="1"/>
              <a:t>không</a:t>
            </a:r>
            <a:r>
              <a:rPr lang="en-US" sz="2200"/>
              <a:t> </a:t>
            </a:r>
            <a:r>
              <a:rPr lang="en-US" sz="2200" err="1"/>
              <a:t>xác</a:t>
            </a:r>
            <a:r>
              <a:rPr lang="en-US" sz="2200"/>
              <a:t> </a:t>
            </a:r>
            <a:r>
              <a:rPr lang="en-US" sz="2200" err="1"/>
              <a:t>định</a:t>
            </a:r>
            <a:r>
              <a:rPr lang="en-US" sz="2200"/>
              <a:t> </a:t>
            </a:r>
            <a:r>
              <a:rPr lang="en-US" sz="2200" err="1"/>
              <a:t>được</a:t>
            </a:r>
            <a:r>
              <a:rPr lang="en-US" sz="2200"/>
              <a:t> chi </a:t>
            </a:r>
            <a:r>
              <a:rPr lang="en-US" sz="2200" err="1"/>
              <a:t>phí</a:t>
            </a:r>
            <a:r>
              <a:rPr lang="en-US" sz="2200"/>
              <a:t>, </a:t>
            </a:r>
            <a:r>
              <a:rPr lang="en-US" sz="2200" err="1"/>
              <a:t>thu</a:t>
            </a:r>
            <a:r>
              <a:rPr lang="en-US" sz="2200"/>
              <a:t> </a:t>
            </a:r>
            <a:r>
              <a:rPr lang="en-US" sz="2200" err="1"/>
              <a:t>nhập</a:t>
            </a:r>
            <a:r>
              <a:rPr lang="en-US" sz="2200"/>
              <a:t> → </a:t>
            </a:r>
            <a:r>
              <a:rPr lang="en-US" sz="2200" err="1"/>
              <a:t>áp</a:t>
            </a:r>
            <a:r>
              <a:rPr lang="en-US" sz="2200"/>
              <a:t> </a:t>
            </a:r>
            <a:r>
              <a:rPr lang="en-US" sz="2200" err="1"/>
              <a:t>dụng</a:t>
            </a:r>
            <a:r>
              <a:rPr lang="en-US" sz="2200"/>
              <a:t> </a:t>
            </a:r>
            <a:r>
              <a:rPr lang="en-US" sz="2200" err="1"/>
              <a:t>theo</a:t>
            </a:r>
            <a:r>
              <a:rPr lang="en-US" sz="2200"/>
              <a:t> </a:t>
            </a:r>
            <a:r>
              <a:rPr lang="en-US" sz="2200" err="1"/>
              <a:t>tỷ</a:t>
            </a:r>
            <a:r>
              <a:rPr lang="en-US" sz="2200"/>
              <a:t> </a:t>
            </a:r>
            <a:r>
              <a:rPr lang="en-US" sz="2200" err="1"/>
              <a:t>lệ</a:t>
            </a:r>
            <a:r>
              <a:rPr lang="en-US" sz="2200"/>
              <a:t> % </a:t>
            </a:r>
            <a:r>
              <a:rPr lang="en-US" sz="2200" err="1"/>
              <a:t>doanh</a:t>
            </a:r>
            <a:r>
              <a:rPr lang="en-US" sz="2200"/>
              <a:t> </a:t>
            </a:r>
            <a:r>
              <a:rPr lang="en-US" sz="2200" err="1"/>
              <a:t>thu</a:t>
            </a:r>
            <a:r>
              <a:rPr lang="en-US" sz="2200"/>
              <a:t>.</a:t>
            </a:r>
          </a:p>
          <a:p>
            <a:pPr lvl="0"/>
            <a:r>
              <a:rPr lang="en-US" sz="2200" b="1" err="1"/>
              <a:t>Hợp</a:t>
            </a:r>
            <a:r>
              <a:rPr lang="en-US" sz="2200" b="1"/>
              <a:t> </a:t>
            </a:r>
            <a:r>
              <a:rPr lang="en-US" sz="2200" b="1" err="1"/>
              <a:t>tác</a:t>
            </a:r>
            <a:r>
              <a:rPr lang="en-US" sz="2200" b="1"/>
              <a:t> </a:t>
            </a:r>
            <a:r>
              <a:rPr lang="en-US" sz="2200" b="1" err="1"/>
              <a:t>xã</a:t>
            </a:r>
            <a:r>
              <a:rPr lang="en-US" sz="2200"/>
              <a:t> </a:t>
            </a:r>
            <a:r>
              <a:rPr lang="en-US" sz="2200" err="1"/>
              <a:t>và</a:t>
            </a:r>
            <a:r>
              <a:rPr lang="en-US" sz="2200"/>
              <a:t> </a:t>
            </a:r>
            <a:r>
              <a:rPr lang="en-US" sz="2200" err="1"/>
              <a:t>tổ</a:t>
            </a:r>
            <a:r>
              <a:rPr lang="en-US" sz="2200"/>
              <a:t> </a:t>
            </a:r>
            <a:r>
              <a:rPr lang="en-US" sz="2200" err="1"/>
              <a:t>chức</a:t>
            </a:r>
            <a:r>
              <a:rPr lang="en-US" sz="2200"/>
              <a:t> </a:t>
            </a:r>
            <a:r>
              <a:rPr lang="en-US" sz="2200" err="1"/>
              <a:t>kinh</a:t>
            </a:r>
            <a:r>
              <a:rPr lang="en-US" sz="2200"/>
              <a:t> </a:t>
            </a:r>
            <a:r>
              <a:rPr lang="en-US" sz="2200" err="1"/>
              <a:t>tế</a:t>
            </a:r>
            <a:r>
              <a:rPr lang="en-US" sz="2200"/>
              <a:t> </a:t>
            </a:r>
            <a:r>
              <a:rPr lang="en-US" sz="2200" err="1"/>
              <a:t>khác</a:t>
            </a:r>
            <a:r>
              <a:rPr lang="en-US" sz="2200"/>
              <a:t> </a:t>
            </a:r>
            <a:r>
              <a:rPr lang="en-US" sz="2200" err="1"/>
              <a:t>cũng</a:t>
            </a:r>
            <a:r>
              <a:rPr lang="en-US" sz="2200"/>
              <a:t> </a:t>
            </a:r>
            <a:r>
              <a:rPr lang="en-US" sz="2200" err="1"/>
              <a:t>có</a:t>
            </a:r>
            <a:r>
              <a:rPr lang="en-US" sz="2200"/>
              <a:t> </a:t>
            </a:r>
            <a:r>
              <a:rPr lang="en-US" sz="2200" err="1"/>
              <a:t>thể</a:t>
            </a:r>
            <a:r>
              <a:rPr lang="en-US" sz="2200"/>
              <a:t> </a:t>
            </a:r>
            <a:r>
              <a:rPr lang="en-US" sz="2200" err="1"/>
              <a:t>áp</a:t>
            </a:r>
            <a:r>
              <a:rPr lang="en-US" sz="2200"/>
              <a:t> </a:t>
            </a:r>
            <a:r>
              <a:rPr lang="en-US" sz="2200" err="1"/>
              <a:t>dụng</a:t>
            </a:r>
            <a:r>
              <a:rPr lang="en-US" sz="2200"/>
              <a:t> </a:t>
            </a:r>
            <a:r>
              <a:rPr lang="en-US" sz="2200" err="1"/>
              <a:t>tỷ</a:t>
            </a:r>
            <a:r>
              <a:rPr lang="en-US" sz="2200"/>
              <a:t> </a:t>
            </a:r>
            <a:r>
              <a:rPr lang="en-US" sz="2200" err="1"/>
              <a:t>lệ</a:t>
            </a:r>
            <a:r>
              <a:rPr lang="en-US" sz="2200"/>
              <a:t> % </a:t>
            </a:r>
            <a:r>
              <a:rPr lang="en-US" sz="2200" err="1"/>
              <a:t>doanh</a:t>
            </a:r>
            <a:r>
              <a:rPr lang="en-US" sz="2200"/>
              <a:t> </a:t>
            </a:r>
            <a:r>
              <a:rPr lang="en-US" sz="2200" err="1"/>
              <a:t>thu</a:t>
            </a:r>
            <a:r>
              <a:rPr lang="en-US" sz="2200"/>
              <a:t> </a:t>
            </a:r>
            <a:r>
              <a:rPr lang="en-US" sz="2200" err="1"/>
              <a:t>nếu</a:t>
            </a:r>
            <a:r>
              <a:rPr lang="en-US" sz="2200"/>
              <a:t> </a:t>
            </a:r>
            <a:r>
              <a:rPr lang="en-US" sz="2200" err="1"/>
              <a:t>không</a:t>
            </a:r>
            <a:r>
              <a:rPr lang="en-US" sz="2200"/>
              <a:t> </a:t>
            </a:r>
            <a:r>
              <a:rPr lang="en-US" sz="2200" err="1"/>
              <a:t>xác</a:t>
            </a:r>
            <a:r>
              <a:rPr lang="en-US" sz="2200"/>
              <a:t> </a:t>
            </a:r>
            <a:r>
              <a:rPr lang="en-US" sz="2200" err="1"/>
              <a:t>định</a:t>
            </a:r>
            <a:r>
              <a:rPr lang="en-US" sz="2200"/>
              <a:t> </a:t>
            </a:r>
            <a:r>
              <a:rPr lang="en-US" sz="2200" err="1"/>
              <a:t>được</a:t>
            </a:r>
            <a:r>
              <a:rPr lang="en-US" sz="2200"/>
              <a:t> chi </a:t>
            </a:r>
            <a:r>
              <a:rPr lang="en-US" sz="2200" err="1"/>
              <a:t>phí</a:t>
            </a:r>
            <a:r>
              <a:rPr lang="en-US" sz="2200"/>
              <a:t>.</a:t>
            </a:r>
          </a:p>
          <a:p>
            <a:pPr lvl="0"/>
            <a:r>
              <a:rPr lang="en-US" sz="2200" err="1"/>
              <a:t>Chính</a:t>
            </a:r>
            <a:r>
              <a:rPr lang="en-US" sz="2200"/>
              <a:t> </a:t>
            </a:r>
            <a:r>
              <a:rPr lang="en-US" sz="2200" err="1"/>
              <a:t>phủ</a:t>
            </a:r>
            <a:r>
              <a:rPr lang="en-US" sz="2200"/>
              <a:t> </a:t>
            </a:r>
            <a:r>
              <a:rPr lang="en-US" sz="2200" err="1"/>
              <a:t>quy</a:t>
            </a:r>
            <a:r>
              <a:rPr lang="en-US" sz="2200"/>
              <a:t> </a:t>
            </a:r>
            <a:r>
              <a:rPr lang="en-US" sz="2200" err="1"/>
              <a:t>định</a:t>
            </a:r>
            <a:r>
              <a:rPr lang="en-US" sz="2200"/>
              <a:t> </a:t>
            </a:r>
            <a:r>
              <a:rPr lang="en-US" sz="2200" err="1"/>
              <a:t>cụ</a:t>
            </a:r>
            <a:r>
              <a:rPr lang="en-US" sz="2200"/>
              <a:t> </a:t>
            </a:r>
            <a:r>
              <a:rPr lang="en-US" sz="2200" err="1"/>
              <a:t>thể</a:t>
            </a:r>
            <a:r>
              <a:rPr lang="en-US" sz="2200"/>
              <a:t> </a:t>
            </a:r>
            <a:r>
              <a:rPr lang="en-US" sz="2200" err="1"/>
              <a:t>tỷ</a:t>
            </a:r>
            <a:r>
              <a:rPr lang="en-US" sz="2200"/>
              <a:t> </a:t>
            </a:r>
            <a:r>
              <a:rPr lang="en-US" sz="2200" err="1"/>
              <a:t>lệ</a:t>
            </a:r>
            <a:r>
              <a:rPr lang="en-US" sz="2200"/>
              <a:t> % </a:t>
            </a:r>
            <a:r>
              <a:rPr lang="en-US" sz="2200" err="1"/>
              <a:t>này</a:t>
            </a:r>
            <a:r>
              <a:rPr lang="en-US" sz="2200"/>
              <a:t> </a:t>
            </a:r>
            <a:r>
              <a:rPr lang="en-US" sz="2200" err="1"/>
              <a:t>cho</a:t>
            </a:r>
            <a:r>
              <a:rPr lang="en-US" sz="2200"/>
              <a:t> </a:t>
            </a:r>
            <a:r>
              <a:rPr lang="en-US" sz="2200" err="1"/>
              <a:t>từng</a:t>
            </a:r>
            <a:r>
              <a:rPr lang="en-US" sz="2200"/>
              <a:t> </a:t>
            </a:r>
            <a:r>
              <a:rPr lang="en-US" sz="2200" err="1"/>
              <a:t>ngành</a:t>
            </a:r>
            <a:r>
              <a:rPr lang="en-US" sz="2200"/>
              <a:t> </a:t>
            </a:r>
            <a:r>
              <a:rPr lang="en-US" sz="2200" err="1"/>
              <a:t>nghề</a:t>
            </a:r>
            <a:r>
              <a:rPr lang="en-US" sz="2200"/>
              <a:t>, </a:t>
            </a:r>
            <a:r>
              <a:rPr lang="en-US" sz="2200" err="1"/>
              <a:t>lĩnh</a:t>
            </a:r>
            <a:r>
              <a:rPr lang="en-US" sz="2200"/>
              <a:t> </a:t>
            </a:r>
            <a:r>
              <a:rPr lang="en-US" sz="2200" err="1"/>
              <a:t>vực</a:t>
            </a:r>
            <a:r>
              <a:rPr lang="en-US" sz="2200"/>
              <a:t>.</a:t>
            </a:r>
          </a:p>
          <a:p>
            <a:endParaRPr lang="en-US" sz="2200"/>
          </a:p>
        </p:txBody>
      </p:sp>
      <p:sp>
        <p:nvSpPr>
          <p:cNvPr id="5" name="Chỗ dành sẵn cho Số hiệu Bản chiếu 4">
            <a:extLst>
              <a:ext uri="{FF2B5EF4-FFF2-40B4-BE49-F238E27FC236}">
                <a16:creationId xmlns:a16="http://schemas.microsoft.com/office/drawing/2014/main" id="{F12A6EBE-F6A2-4FD1-854B-6AACE5BBC8D8}"/>
              </a:ext>
            </a:extLst>
          </p:cNvPr>
          <p:cNvSpPr>
            <a:spLocks noGrp="1"/>
          </p:cNvSpPr>
          <p:nvPr>
            <p:ph type="sldNum" sz="quarter" idx="12"/>
          </p:nvPr>
        </p:nvSpPr>
        <p:spPr>
          <a:xfrm>
            <a:off x="9541564" y="6356350"/>
            <a:ext cx="1812235" cy="365125"/>
          </a:xfrm>
        </p:spPr>
        <p:txBody>
          <a:bodyPr>
            <a:normAutofit/>
          </a:bodyPr>
          <a:lstStyle/>
          <a:p>
            <a:pPr>
              <a:spcAft>
                <a:spcPts val="600"/>
              </a:spcAft>
            </a:pPr>
            <a:fld id="{C1511C3C-B706-4A5C-8A5A-E74C99A89F93}" type="slidenum">
              <a:rPr lang="en-US" smtClean="0"/>
              <a:pPr>
                <a:spcAft>
                  <a:spcPts val="600"/>
                </a:spcAft>
              </a:pPr>
              <a:t>30</a:t>
            </a:fld>
            <a:endParaRPr lang="en-US"/>
          </a:p>
        </p:txBody>
      </p:sp>
      <p:sp>
        <p:nvSpPr>
          <p:cNvPr id="4" name="Chỗ dành sẵn cho Chân trang 3">
            <a:extLst>
              <a:ext uri="{FF2B5EF4-FFF2-40B4-BE49-F238E27FC236}">
                <a16:creationId xmlns:a16="http://schemas.microsoft.com/office/drawing/2014/main" id="{CAEEA76A-81B2-0D3E-D888-680EB8DB55A4}"/>
              </a:ext>
            </a:extLst>
          </p:cNvPr>
          <p:cNvSpPr>
            <a:spLocks noGrp="1"/>
          </p:cNvSpPr>
          <p:nvPr>
            <p:ph type="ftr" sz="quarter" idx="11"/>
          </p:nvPr>
        </p:nvSpPr>
        <p:spPr/>
        <p:txBody>
          <a:bodyPr/>
          <a:lstStyle/>
          <a:p>
            <a:r>
              <a:rPr lang="en-US"/>
              <a:t>TS. Nguyễn Tuấn Anh - ĐH KTQD</a:t>
            </a:r>
          </a:p>
        </p:txBody>
      </p:sp>
    </p:spTree>
    <p:extLst>
      <p:ext uri="{BB962C8B-B14F-4D97-AF65-F5344CB8AC3E}">
        <p14:creationId xmlns:p14="http://schemas.microsoft.com/office/powerpoint/2010/main" val="165755942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B867FF-FC45-48F7-8104-F89BE54909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8BB56887-D0D5-4F0C-9E19-7247EB83C8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208695" y="1"/>
            <a:ext cx="1135066" cy="477997"/>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êu đề 1">
            <a:extLst>
              <a:ext uri="{FF2B5EF4-FFF2-40B4-BE49-F238E27FC236}">
                <a16:creationId xmlns:a16="http://schemas.microsoft.com/office/drawing/2014/main" id="{16C76799-F7DC-E9BE-846B-315BF3F2851E}"/>
              </a:ext>
            </a:extLst>
          </p:cNvPr>
          <p:cNvSpPr>
            <a:spLocks noGrp="1"/>
          </p:cNvSpPr>
          <p:nvPr>
            <p:ph type="title"/>
          </p:nvPr>
        </p:nvSpPr>
        <p:spPr>
          <a:xfrm>
            <a:off x="838200" y="365125"/>
            <a:ext cx="10515600" cy="1325563"/>
          </a:xfrm>
        </p:spPr>
        <p:txBody>
          <a:bodyPr>
            <a:normAutofit/>
          </a:bodyPr>
          <a:lstStyle/>
          <a:p>
            <a:r>
              <a:rPr lang="en-US"/>
              <a:t>Ví dụ về tính thuế thu nhập doanh nghiệp</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V="1">
            <a:off x="555710" y="2183223"/>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hỗ dành sẵn cho Nội dung 2">
            <a:extLst>
              <a:ext uri="{FF2B5EF4-FFF2-40B4-BE49-F238E27FC236}">
                <a16:creationId xmlns:a16="http://schemas.microsoft.com/office/drawing/2014/main" id="{BEF31046-BF89-E549-6F73-2BAEA812D187}"/>
              </a:ext>
            </a:extLst>
          </p:cNvPr>
          <p:cNvSpPr>
            <a:spLocks noGrp="1"/>
          </p:cNvSpPr>
          <p:nvPr>
            <p:ph idx="1"/>
          </p:nvPr>
        </p:nvSpPr>
        <p:spPr>
          <a:xfrm>
            <a:off x="1225766" y="1777499"/>
            <a:ext cx="10410524" cy="4351338"/>
          </a:xfrm>
        </p:spPr>
        <p:txBody>
          <a:bodyPr>
            <a:normAutofit/>
          </a:bodyPr>
          <a:lstStyle/>
          <a:p>
            <a:pPr marL="0" indent="0">
              <a:buNone/>
            </a:pPr>
            <a:r>
              <a:rPr lang="en-US" sz="2400"/>
              <a:t>Công ty Bibi có thông tin về kết quả hoạt động kinh doanh trong năm N như sau: </a:t>
            </a:r>
          </a:p>
          <a:p>
            <a:pPr marL="0" indent="0">
              <a:buNone/>
            </a:pPr>
            <a:r>
              <a:rPr lang="en-US" sz="2400"/>
              <a:t>- Tiền bán hàng theo giá thanh toán (bao gồm thuế GTGT) là 660 tr VNĐ, khách hàng thanh toán ngay 30% còn lại thanh toán vào kỳ sau. </a:t>
            </a:r>
          </a:p>
          <a:p>
            <a:pPr marL="0" indent="0">
              <a:buNone/>
            </a:pPr>
            <a:r>
              <a:rPr lang="en-US" sz="2400"/>
              <a:t>- Tiền mua hàng theo giá chưa có thuế GTGT là 100 tr VNĐ, công ty trả ngay 70% còn lại trả vào kỳ sau. </a:t>
            </a:r>
          </a:p>
          <a:p>
            <a:pPr marL="0" indent="0">
              <a:buNone/>
            </a:pPr>
            <a:r>
              <a:rPr lang="en-US" sz="2400"/>
              <a:t>- Ngoài ra, công ty còn ghi nhận các khoản chi phí sau: CP bán hàng và quản lý doanh nghiệp: 200 tr VNĐ, CP dịch vụ mua ngoài (gồm cả thuế GTGT) là 55 tr VNĐ, CP lãi vay: 16 tr VND. Các khoản chi phí này được thanh toán ngay trong năm N. Cho biết thuế suất thuế GTGT là 10%, thuế suất thuế TNDN là 20%. Thuế GTGT và thuế TNDN được nộp chậm 1 năm.</a:t>
            </a:r>
          </a:p>
          <a:p>
            <a:pPr marL="0" indent="0">
              <a:buNone/>
            </a:pPr>
            <a:r>
              <a:rPr lang="en-US" sz="2400"/>
              <a:t>Tính lợi nhuận thuần sau thuế của công ty trong năm N?</a:t>
            </a:r>
          </a:p>
          <a:p>
            <a:endParaRPr lang="en-US" sz="2200"/>
          </a:p>
          <a:p>
            <a:endParaRPr lang="en-US" sz="2200"/>
          </a:p>
        </p:txBody>
      </p:sp>
      <p:sp>
        <p:nvSpPr>
          <p:cNvPr id="4" name="Chỗ dành sẵn cho Chân trang 3">
            <a:extLst>
              <a:ext uri="{FF2B5EF4-FFF2-40B4-BE49-F238E27FC236}">
                <a16:creationId xmlns:a16="http://schemas.microsoft.com/office/drawing/2014/main" id="{6F2DFC6B-5890-45F5-F123-FBA4D0329E26}"/>
              </a:ext>
            </a:extLst>
          </p:cNvPr>
          <p:cNvSpPr>
            <a:spLocks noGrp="1"/>
          </p:cNvSpPr>
          <p:nvPr>
            <p:ph type="ftr" sz="quarter" idx="11"/>
          </p:nvPr>
        </p:nvSpPr>
        <p:spPr/>
        <p:txBody>
          <a:bodyPr/>
          <a:lstStyle/>
          <a:p>
            <a:r>
              <a:rPr lang="en-US"/>
              <a:t>TS. Nguyễn Tuấn Anh - ĐH KTQD</a:t>
            </a:r>
          </a:p>
        </p:txBody>
      </p:sp>
      <p:sp>
        <p:nvSpPr>
          <p:cNvPr id="5" name="Chỗ dành sẵn cho Số hiệu Bản chiếu 4">
            <a:extLst>
              <a:ext uri="{FF2B5EF4-FFF2-40B4-BE49-F238E27FC236}">
                <a16:creationId xmlns:a16="http://schemas.microsoft.com/office/drawing/2014/main" id="{E7A80F07-6C8D-4382-94CF-20A1684DF2CA}"/>
              </a:ext>
            </a:extLst>
          </p:cNvPr>
          <p:cNvSpPr>
            <a:spLocks noGrp="1"/>
          </p:cNvSpPr>
          <p:nvPr>
            <p:ph type="sldNum" sz="quarter" idx="12"/>
          </p:nvPr>
        </p:nvSpPr>
        <p:spPr/>
        <p:txBody>
          <a:bodyPr/>
          <a:lstStyle/>
          <a:p>
            <a:fld id="{3D7499AE-8711-4CFC-9ECF-460794017F84}" type="slidenum">
              <a:rPr lang="en-US" smtClean="0"/>
              <a:t>31</a:t>
            </a:fld>
            <a:endParaRPr lang="en-US"/>
          </a:p>
        </p:txBody>
      </p:sp>
    </p:spTree>
    <p:extLst>
      <p:ext uri="{BB962C8B-B14F-4D97-AF65-F5344CB8AC3E}">
        <p14:creationId xmlns:p14="http://schemas.microsoft.com/office/powerpoint/2010/main" val="103720096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8" name="Rectangle 4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Freeform: Shape 4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êu đề 1">
            <a:extLst>
              <a:ext uri="{FF2B5EF4-FFF2-40B4-BE49-F238E27FC236}">
                <a16:creationId xmlns:a16="http://schemas.microsoft.com/office/drawing/2014/main" id="{E06BAF3E-B971-C31A-84D7-1D188671D8F7}"/>
              </a:ext>
            </a:extLst>
          </p:cNvPr>
          <p:cNvSpPr>
            <a:spLocks noGrp="1"/>
          </p:cNvSpPr>
          <p:nvPr>
            <p:ph type="title"/>
          </p:nvPr>
        </p:nvSpPr>
        <p:spPr>
          <a:xfrm>
            <a:off x="686834" y="1153572"/>
            <a:ext cx="3200400" cy="4461163"/>
          </a:xfrm>
        </p:spPr>
        <p:txBody>
          <a:bodyPr>
            <a:normAutofit/>
          </a:bodyPr>
          <a:lstStyle/>
          <a:p>
            <a:r>
              <a:rPr lang="en-US" b="1">
                <a:solidFill>
                  <a:srgbClr val="FFFFFF"/>
                </a:solidFill>
              </a:rPr>
              <a:t>Tính lợi nhuận thuần sau thuế – Công ty Bibi</a:t>
            </a:r>
            <a:br>
              <a:rPr lang="en-US">
                <a:solidFill>
                  <a:srgbClr val="FFFFFF"/>
                </a:solidFill>
              </a:rPr>
            </a:br>
            <a:endParaRPr lang="en-US">
              <a:solidFill>
                <a:srgbClr val="FFFFFF"/>
              </a:solidFill>
            </a:endParaRPr>
          </a:p>
        </p:txBody>
      </p:sp>
      <p:sp>
        <p:nvSpPr>
          <p:cNvPr id="52" name="Arc 5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hỗ dành sẵn cho Nội dung 2">
            <a:extLst>
              <a:ext uri="{FF2B5EF4-FFF2-40B4-BE49-F238E27FC236}">
                <a16:creationId xmlns:a16="http://schemas.microsoft.com/office/drawing/2014/main" id="{82DFDF2B-BC9C-B58A-833A-F36CFBF1F05A}"/>
              </a:ext>
            </a:extLst>
          </p:cNvPr>
          <p:cNvSpPr>
            <a:spLocks noGrp="1"/>
          </p:cNvSpPr>
          <p:nvPr>
            <p:ph idx="1"/>
          </p:nvPr>
        </p:nvSpPr>
        <p:spPr>
          <a:xfrm>
            <a:off x="4447308" y="591344"/>
            <a:ext cx="7411016" cy="5585619"/>
          </a:xfrm>
        </p:spPr>
        <p:txBody>
          <a:bodyPr anchor="ctr">
            <a:normAutofit/>
          </a:bodyPr>
          <a:lstStyle/>
          <a:p>
            <a:pPr marL="0" indent="0">
              <a:buNone/>
            </a:pPr>
            <a:r>
              <a:rPr lang="en-US" sz="2200" b="1"/>
              <a:t>1. Doanh thu thuần: </a:t>
            </a:r>
            <a:r>
              <a:rPr lang="en-US" sz="2200"/>
              <a:t>= 660 / 1,1 = </a:t>
            </a:r>
            <a:r>
              <a:rPr lang="en-US" sz="2200" b="1"/>
              <a:t>600 triệu</a:t>
            </a:r>
            <a:endParaRPr lang="en-US" sz="2200"/>
          </a:p>
          <a:p>
            <a:pPr marL="0" indent="0">
              <a:buNone/>
            </a:pPr>
            <a:r>
              <a:rPr lang="en-US" sz="2200" b="1"/>
              <a:t>2. Chi phí:</a:t>
            </a:r>
            <a:endParaRPr lang="en-US" sz="2200"/>
          </a:p>
          <a:p>
            <a:pPr marL="0" lvl="0" indent="0">
              <a:buNone/>
            </a:pPr>
            <a:r>
              <a:rPr lang="en-US" sz="2200"/>
              <a:t>Giá vốn hàng bán: 100 triệu</a:t>
            </a:r>
          </a:p>
          <a:p>
            <a:pPr marL="0" lvl="0" indent="0">
              <a:buNone/>
            </a:pPr>
            <a:r>
              <a:rPr lang="en-US" sz="2200"/>
              <a:t>Chi phí bán hàng &amp; QLDN: 200 triệu</a:t>
            </a:r>
          </a:p>
          <a:p>
            <a:pPr marL="0" lvl="0" indent="0">
              <a:buNone/>
            </a:pPr>
            <a:r>
              <a:rPr lang="en-US" sz="2200"/>
              <a:t>Chi phí dịch vụ mua ngoài (chưa thuế): 55 / 1,1 = 50 triệu</a:t>
            </a:r>
          </a:p>
          <a:p>
            <a:pPr marL="0" lvl="0" indent="0">
              <a:buNone/>
            </a:pPr>
            <a:r>
              <a:rPr lang="en-US" sz="2200"/>
              <a:t>Chi phí lãi vay: 16 triệu</a:t>
            </a:r>
            <a:br>
              <a:rPr lang="en-US" sz="2200"/>
            </a:br>
            <a:r>
              <a:rPr lang="en-US" sz="2200"/>
              <a:t>→ </a:t>
            </a:r>
            <a:r>
              <a:rPr lang="en-US" sz="2200" b="1"/>
              <a:t>Tổng chi phí = 366 triệu</a:t>
            </a:r>
            <a:endParaRPr lang="en-US" sz="2200"/>
          </a:p>
          <a:p>
            <a:pPr marL="0" indent="0">
              <a:buNone/>
            </a:pPr>
            <a:r>
              <a:rPr lang="en-US" sz="2200" b="1"/>
              <a:t>3. Lợi nhuận trước thuế TNDN:</a:t>
            </a:r>
            <a:br>
              <a:rPr lang="en-US" sz="2200"/>
            </a:br>
            <a:r>
              <a:rPr lang="en-US" sz="2200"/>
              <a:t>600 – 366 = </a:t>
            </a:r>
            <a:r>
              <a:rPr lang="en-US" sz="2200" b="1"/>
              <a:t>234 triệu</a:t>
            </a:r>
            <a:endParaRPr lang="en-US" sz="2200"/>
          </a:p>
          <a:p>
            <a:pPr marL="0" indent="0">
              <a:buNone/>
            </a:pPr>
            <a:r>
              <a:rPr lang="en-US" sz="2200" b="1"/>
              <a:t>4. Thuế TNDN (20%):</a:t>
            </a:r>
            <a:br>
              <a:rPr lang="en-US" sz="2200"/>
            </a:br>
            <a:r>
              <a:rPr lang="en-US" sz="2200"/>
              <a:t>234 × 20% = </a:t>
            </a:r>
            <a:r>
              <a:rPr lang="en-US" sz="2200" b="1"/>
              <a:t>46,8 triệu</a:t>
            </a:r>
            <a:endParaRPr lang="en-US" sz="2200"/>
          </a:p>
          <a:p>
            <a:pPr marL="0" indent="0">
              <a:buNone/>
            </a:pPr>
            <a:r>
              <a:rPr lang="en-US" sz="2200" b="1"/>
              <a:t>5. Lợi nhuận thuần sau thuế:</a:t>
            </a:r>
            <a:br>
              <a:rPr lang="en-US" sz="2200"/>
            </a:br>
            <a:r>
              <a:rPr lang="en-US" sz="2200"/>
              <a:t>234 – 46,8 = </a:t>
            </a:r>
            <a:r>
              <a:rPr lang="en-US" sz="2200" b="1"/>
              <a:t>187,2 triệu</a:t>
            </a:r>
            <a:endParaRPr lang="en-US" sz="2200"/>
          </a:p>
          <a:p>
            <a:endParaRPr lang="en-US" sz="2200"/>
          </a:p>
        </p:txBody>
      </p:sp>
      <p:sp>
        <p:nvSpPr>
          <p:cNvPr id="4" name="Chỗ dành sẵn cho Chân trang 3">
            <a:extLst>
              <a:ext uri="{FF2B5EF4-FFF2-40B4-BE49-F238E27FC236}">
                <a16:creationId xmlns:a16="http://schemas.microsoft.com/office/drawing/2014/main" id="{6E2F4987-25DC-7534-CAFF-A73B182FD6F0}"/>
              </a:ext>
            </a:extLst>
          </p:cNvPr>
          <p:cNvSpPr>
            <a:spLocks noGrp="1"/>
          </p:cNvSpPr>
          <p:nvPr>
            <p:ph type="ftr" sz="quarter" idx="11"/>
          </p:nvPr>
        </p:nvSpPr>
        <p:spPr/>
        <p:txBody>
          <a:bodyPr/>
          <a:lstStyle/>
          <a:p>
            <a:r>
              <a:rPr lang="en-US"/>
              <a:t>TS. Nguyễn Tuấn Anh - ĐH KTQD</a:t>
            </a:r>
          </a:p>
        </p:txBody>
      </p:sp>
      <p:sp>
        <p:nvSpPr>
          <p:cNvPr id="5" name="Chỗ dành sẵn cho Số hiệu Bản chiếu 4">
            <a:extLst>
              <a:ext uri="{FF2B5EF4-FFF2-40B4-BE49-F238E27FC236}">
                <a16:creationId xmlns:a16="http://schemas.microsoft.com/office/drawing/2014/main" id="{56277985-66E7-F7D5-7FB9-C5199B0E1F1D}"/>
              </a:ext>
            </a:extLst>
          </p:cNvPr>
          <p:cNvSpPr>
            <a:spLocks noGrp="1"/>
          </p:cNvSpPr>
          <p:nvPr>
            <p:ph type="sldNum" sz="quarter" idx="12"/>
          </p:nvPr>
        </p:nvSpPr>
        <p:spPr/>
        <p:txBody>
          <a:bodyPr/>
          <a:lstStyle/>
          <a:p>
            <a:fld id="{3D7499AE-8711-4CFC-9ECF-460794017F84}" type="slidenum">
              <a:rPr lang="en-US" smtClean="0"/>
              <a:t>32</a:t>
            </a:fld>
            <a:endParaRPr lang="en-US"/>
          </a:p>
        </p:txBody>
      </p:sp>
    </p:spTree>
    <p:extLst>
      <p:ext uri="{BB962C8B-B14F-4D97-AF65-F5344CB8AC3E}">
        <p14:creationId xmlns:p14="http://schemas.microsoft.com/office/powerpoint/2010/main" val="416390627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 name="Rectangle 9">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5" name="Rectangle 11">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13">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15">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17">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9" name="Freeform: Shape 19">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0" name="Rectangle 21">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êu đề 1">
            <a:extLst>
              <a:ext uri="{FF2B5EF4-FFF2-40B4-BE49-F238E27FC236}">
                <a16:creationId xmlns:a16="http://schemas.microsoft.com/office/drawing/2014/main" id="{B05591A3-5FE4-99C9-D629-6DDB0D55D129}"/>
              </a:ext>
            </a:extLst>
          </p:cNvPr>
          <p:cNvSpPr>
            <a:spLocks noGrp="1"/>
          </p:cNvSpPr>
          <p:nvPr>
            <p:ph type="title"/>
          </p:nvPr>
        </p:nvSpPr>
        <p:spPr>
          <a:xfrm>
            <a:off x="466722" y="586855"/>
            <a:ext cx="3201366" cy="3387497"/>
          </a:xfrm>
        </p:spPr>
        <p:txBody>
          <a:bodyPr anchor="b">
            <a:normAutofit/>
          </a:bodyPr>
          <a:lstStyle/>
          <a:p>
            <a:pPr algn="r"/>
            <a:r>
              <a:rPr lang="en-US" sz="4000" b="1">
                <a:solidFill>
                  <a:srgbClr val="FFFFFF"/>
                </a:solidFill>
              </a:rPr>
              <a:t>ƯU ĐÃI THUẾ THU NHẬP DOANH NGHIỆP</a:t>
            </a:r>
            <a:br>
              <a:rPr lang="en-US" sz="4000">
                <a:solidFill>
                  <a:srgbClr val="FFFFFF"/>
                </a:solidFill>
              </a:rPr>
            </a:br>
            <a:endParaRPr lang="en-US" sz="4000">
              <a:solidFill>
                <a:srgbClr val="FFFFFF"/>
              </a:solidFill>
            </a:endParaRPr>
          </a:p>
        </p:txBody>
      </p:sp>
      <p:sp>
        <p:nvSpPr>
          <p:cNvPr id="4" name="Chỗ dành sẵn cho Chân trang 3">
            <a:extLst>
              <a:ext uri="{FF2B5EF4-FFF2-40B4-BE49-F238E27FC236}">
                <a16:creationId xmlns:a16="http://schemas.microsoft.com/office/drawing/2014/main" id="{68BD8B4E-4A27-D57D-CE66-6E1E9E0CFA5F}"/>
              </a:ext>
            </a:extLst>
          </p:cNvPr>
          <p:cNvSpPr>
            <a:spLocks noGrp="1"/>
          </p:cNvSpPr>
          <p:nvPr>
            <p:ph type="ftr" sz="quarter" idx="11"/>
          </p:nvPr>
        </p:nvSpPr>
        <p:spPr>
          <a:xfrm rot="5400000">
            <a:off x="-1828800" y="1984248"/>
            <a:ext cx="4114800" cy="365125"/>
          </a:xfrm>
        </p:spPr>
        <p:txBody>
          <a:bodyPr>
            <a:normAutofit/>
          </a:bodyPr>
          <a:lstStyle/>
          <a:p>
            <a:pPr algn="l">
              <a:spcAft>
                <a:spcPts val="600"/>
              </a:spcAft>
            </a:pPr>
            <a:r>
              <a:rPr lang="vi-VN" sz="1100">
                <a:solidFill>
                  <a:srgbClr val="FFFFFF"/>
                </a:solidFill>
              </a:rPr>
              <a:t>TS. Nguyễn Tuấn Anh - ĐH KTQD</a:t>
            </a:r>
          </a:p>
        </p:txBody>
      </p:sp>
      <p:sp>
        <p:nvSpPr>
          <p:cNvPr id="3" name="Chỗ dành sẵn cho Nội dung 2">
            <a:extLst>
              <a:ext uri="{FF2B5EF4-FFF2-40B4-BE49-F238E27FC236}">
                <a16:creationId xmlns:a16="http://schemas.microsoft.com/office/drawing/2014/main" id="{C97E7CE4-6496-CCD5-BDBA-79C754BF9792}"/>
              </a:ext>
            </a:extLst>
          </p:cNvPr>
          <p:cNvSpPr>
            <a:spLocks noGrp="1"/>
          </p:cNvSpPr>
          <p:nvPr>
            <p:ph idx="1"/>
          </p:nvPr>
        </p:nvSpPr>
        <p:spPr>
          <a:xfrm>
            <a:off x="4810259" y="649480"/>
            <a:ext cx="6555347" cy="5546047"/>
          </a:xfrm>
        </p:spPr>
        <p:txBody>
          <a:bodyPr anchor="ctr">
            <a:normAutofit/>
          </a:bodyPr>
          <a:lstStyle/>
          <a:p>
            <a:pPr lvl="0"/>
            <a:r>
              <a:rPr lang="en-US" sz="1700" b="1"/>
              <a:t>Đối tượng áp dụng</a:t>
            </a:r>
            <a:r>
              <a:rPr lang="en-US" sz="1700"/>
              <a:t>: Doanh nghiệp đầu tư vào ngành, nghề ưu tiên; địa bàn khó khăn; khu công nghệ cao; lĩnh vực nghiên cứu khoa học – công nghệ; bảo vệ môi trường; nông – lâm – ngư nghiệp…</a:t>
            </a:r>
          </a:p>
          <a:p>
            <a:pPr lvl="0"/>
            <a:r>
              <a:rPr lang="en-US" sz="1700" b="1"/>
              <a:t>Thuế suất ưu đãi</a:t>
            </a:r>
            <a:r>
              <a:rPr lang="en-US" sz="1700"/>
              <a:t>:</a:t>
            </a:r>
          </a:p>
          <a:p>
            <a:pPr lvl="1"/>
            <a:r>
              <a:rPr lang="en-US" sz="1700"/>
              <a:t>10% trong 15 năm cho dự án đầu tư mới thuộc lĩnh vực/địa bàn ưu đãi.</a:t>
            </a:r>
          </a:p>
          <a:p>
            <a:pPr lvl="1"/>
            <a:r>
              <a:rPr lang="en-US" sz="1700"/>
              <a:t>17% trong 10 năm cho dự án đầu tư mới tại địa bàn kinh tế khó khăn.</a:t>
            </a:r>
          </a:p>
          <a:p>
            <a:pPr lvl="0"/>
            <a:r>
              <a:rPr lang="en-US" sz="1700" b="1"/>
              <a:t>Miễn giảm thuế</a:t>
            </a:r>
            <a:r>
              <a:rPr lang="en-US" sz="1700"/>
              <a:t>:</a:t>
            </a:r>
          </a:p>
          <a:p>
            <a:pPr lvl="1"/>
            <a:r>
              <a:rPr lang="en-US" sz="1700"/>
              <a:t>Miễn 4 năm, giảm 50% số thuế trong 9 năm tiếp theo (dự án thuộc diện ưu đãi cao).</a:t>
            </a:r>
          </a:p>
          <a:p>
            <a:pPr lvl="1"/>
            <a:r>
              <a:rPr lang="en-US" sz="1700"/>
              <a:t>Miễn 2 năm, giảm 50% số thuế trong 4 năm tiếp theo (dự án ưu đãi thông thường).</a:t>
            </a:r>
          </a:p>
          <a:p>
            <a:pPr lvl="0"/>
            <a:r>
              <a:rPr lang="en-US" sz="1700" b="1"/>
              <a:t>Ngành nghề khuyến khích</a:t>
            </a:r>
            <a:r>
              <a:rPr lang="en-US" sz="1700"/>
              <a:t>: công nghệ cao, năng lượng tái tạo, chế biến nông – thủy sản, sản xuất sản phẩm hỗ trợ, giáo dục, y tế, văn hóa, thể thao, môi trường.</a:t>
            </a:r>
          </a:p>
          <a:p>
            <a:pPr lvl="0"/>
            <a:r>
              <a:rPr lang="en-US" sz="1700" b="1"/>
              <a:t>Địa bàn ưu đãi</a:t>
            </a:r>
            <a:r>
              <a:rPr lang="en-US" sz="1700"/>
              <a:t>: vùng sâu vùng xa, hải đảo, khu kinh tế, khu công nghệ cao, địa bàn đặc biệt khó khăn.</a:t>
            </a:r>
          </a:p>
          <a:p>
            <a:endParaRPr lang="en-US" sz="1700"/>
          </a:p>
          <a:p>
            <a:endParaRPr lang="en-US" sz="1700"/>
          </a:p>
        </p:txBody>
      </p:sp>
      <p:sp>
        <p:nvSpPr>
          <p:cNvPr id="5" name="Chỗ dành sẵn cho Số hiệu Bản chiếu 4">
            <a:extLst>
              <a:ext uri="{FF2B5EF4-FFF2-40B4-BE49-F238E27FC236}">
                <a16:creationId xmlns:a16="http://schemas.microsoft.com/office/drawing/2014/main" id="{3ED656ED-357B-7FCB-C9C1-F576636794A7}"/>
              </a:ext>
            </a:extLst>
          </p:cNvPr>
          <p:cNvSpPr>
            <a:spLocks noGrp="1"/>
          </p:cNvSpPr>
          <p:nvPr>
            <p:ph type="sldNum" sz="quarter" idx="12"/>
          </p:nvPr>
        </p:nvSpPr>
        <p:spPr>
          <a:xfrm>
            <a:off x="11704320" y="6455664"/>
            <a:ext cx="448056" cy="365125"/>
          </a:xfrm>
        </p:spPr>
        <p:txBody>
          <a:bodyPr>
            <a:normAutofit/>
          </a:bodyPr>
          <a:lstStyle/>
          <a:p>
            <a:pPr>
              <a:spcAft>
                <a:spcPts val="600"/>
              </a:spcAft>
            </a:pPr>
            <a:fld id="{C1511C3C-B706-4A5C-8A5A-E74C99A89F93}" type="slidenum">
              <a:rPr lang="en-US" sz="1100">
                <a:solidFill>
                  <a:schemeClr val="tx1">
                    <a:lumMod val="50000"/>
                    <a:lumOff val="50000"/>
                  </a:schemeClr>
                </a:solidFill>
              </a:rPr>
              <a:pPr>
                <a:spcAft>
                  <a:spcPts val="600"/>
                </a:spcAft>
              </a:pPr>
              <a:t>33</a:t>
            </a:fld>
            <a:endParaRPr lang="en-US" sz="1100">
              <a:solidFill>
                <a:schemeClr val="tx1">
                  <a:lumMod val="50000"/>
                  <a:lumOff val="50000"/>
                </a:schemeClr>
              </a:solidFill>
            </a:endParaRPr>
          </a:p>
        </p:txBody>
      </p:sp>
    </p:spTree>
    <p:extLst>
      <p:ext uri="{BB962C8B-B14F-4D97-AF65-F5344CB8AC3E}">
        <p14:creationId xmlns:p14="http://schemas.microsoft.com/office/powerpoint/2010/main" val="10990503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Shape 11">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êu đề 1">
            <a:extLst>
              <a:ext uri="{FF2B5EF4-FFF2-40B4-BE49-F238E27FC236}">
                <a16:creationId xmlns:a16="http://schemas.microsoft.com/office/drawing/2014/main" id="{503DDE23-4B66-E67D-5ED6-6568993AF967}"/>
              </a:ext>
            </a:extLst>
          </p:cNvPr>
          <p:cNvSpPr>
            <a:spLocks noGrp="1"/>
          </p:cNvSpPr>
          <p:nvPr>
            <p:ph type="title"/>
          </p:nvPr>
        </p:nvSpPr>
        <p:spPr>
          <a:xfrm>
            <a:off x="686834" y="1153572"/>
            <a:ext cx="3200400" cy="4461163"/>
          </a:xfrm>
        </p:spPr>
        <p:txBody>
          <a:bodyPr>
            <a:normAutofit/>
          </a:bodyPr>
          <a:lstStyle/>
          <a:p>
            <a:r>
              <a:rPr lang="en-US" b="1">
                <a:solidFill>
                  <a:srgbClr val="FFFFFF"/>
                </a:solidFill>
              </a:rPr>
              <a:t>MIỄN, GIẢM THUẾ &amp; CHUYỂN LỖ – QUỸ KH&amp;CN</a:t>
            </a:r>
            <a:br>
              <a:rPr lang="en-US">
                <a:solidFill>
                  <a:srgbClr val="FFFFFF"/>
                </a:solidFill>
              </a:rPr>
            </a:br>
            <a:endParaRPr lang="en-US">
              <a:solidFill>
                <a:srgbClr val="FFFFFF"/>
              </a:solidFill>
            </a:endParaRPr>
          </a:p>
        </p:txBody>
      </p:sp>
      <p:sp>
        <p:nvSpPr>
          <p:cNvPr id="14" name="Arc 13">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hỗ dành sẵn cho Nội dung 2">
            <a:extLst>
              <a:ext uri="{FF2B5EF4-FFF2-40B4-BE49-F238E27FC236}">
                <a16:creationId xmlns:a16="http://schemas.microsoft.com/office/drawing/2014/main" id="{BE740441-4C5A-369C-E86D-0415B1F0400F}"/>
              </a:ext>
            </a:extLst>
          </p:cNvPr>
          <p:cNvSpPr>
            <a:spLocks noGrp="1"/>
          </p:cNvSpPr>
          <p:nvPr>
            <p:ph idx="1"/>
          </p:nvPr>
        </p:nvSpPr>
        <p:spPr>
          <a:xfrm>
            <a:off x="4447308" y="591344"/>
            <a:ext cx="6906491" cy="5585619"/>
          </a:xfrm>
        </p:spPr>
        <p:txBody>
          <a:bodyPr anchor="ctr">
            <a:normAutofit/>
          </a:bodyPr>
          <a:lstStyle/>
          <a:p>
            <a:pPr lvl="0"/>
            <a:r>
              <a:rPr lang="en-US" sz="2000" b="1" err="1"/>
              <a:t>Miễn</a:t>
            </a:r>
            <a:r>
              <a:rPr lang="en-US" sz="2000" b="1"/>
              <a:t>/</a:t>
            </a:r>
            <a:r>
              <a:rPr lang="en-US" sz="2000" b="1" err="1"/>
              <a:t>giảm</a:t>
            </a:r>
            <a:r>
              <a:rPr lang="en-US" sz="2000" b="1"/>
              <a:t> </a:t>
            </a:r>
            <a:r>
              <a:rPr lang="en-US" sz="2000" b="1" err="1"/>
              <a:t>khác</a:t>
            </a:r>
            <a:r>
              <a:rPr lang="en-US" sz="2000"/>
              <a:t>: DN </a:t>
            </a:r>
            <a:r>
              <a:rPr lang="en-US" sz="2000" err="1"/>
              <a:t>sử</a:t>
            </a:r>
            <a:r>
              <a:rPr lang="en-US" sz="2000"/>
              <a:t> </a:t>
            </a:r>
            <a:r>
              <a:rPr lang="en-US" sz="2000" err="1"/>
              <a:t>dụng</a:t>
            </a:r>
            <a:r>
              <a:rPr lang="en-US" sz="2000"/>
              <a:t> </a:t>
            </a:r>
            <a:r>
              <a:rPr lang="en-US" sz="2000" err="1"/>
              <a:t>nhiều</a:t>
            </a:r>
            <a:r>
              <a:rPr lang="en-US" sz="2000"/>
              <a:t> </a:t>
            </a:r>
            <a:r>
              <a:rPr lang="en-US" sz="2000" err="1"/>
              <a:t>lao</a:t>
            </a:r>
            <a:r>
              <a:rPr lang="en-US" sz="2000"/>
              <a:t> </a:t>
            </a:r>
            <a:r>
              <a:rPr lang="en-US" sz="2000" err="1"/>
              <a:t>động</a:t>
            </a:r>
            <a:r>
              <a:rPr lang="en-US" sz="2000"/>
              <a:t> </a:t>
            </a:r>
            <a:r>
              <a:rPr lang="en-US" sz="2000" err="1"/>
              <a:t>nữ</a:t>
            </a:r>
            <a:r>
              <a:rPr lang="en-US" sz="2000"/>
              <a:t>, </a:t>
            </a:r>
            <a:r>
              <a:rPr lang="en-US" sz="2000" err="1"/>
              <a:t>lao</a:t>
            </a:r>
            <a:r>
              <a:rPr lang="en-US" sz="2000"/>
              <a:t> </a:t>
            </a:r>
            <a:r>
              <a:rPr lang="en-US" sz="2000" err="1"/>
              <a:t>động</a:t>
            </a:r>
            <a:r>
              <a:rPr lang="en-US" sz="2000"/>
              <a:t> </a:t>
            </a:r>
            <a:r>
              <a:rPr lang="en-US" sz="2000" err="1"/>
              <a:t>dân</a:t>
            </a:r>
            <a:r>
              <a:rPr lang="en-US" sz="2000"/>
              <a:t> </a:t>
            </a:r>
            <a:r>
              <a:rPr lang="en-US" sz="2000" err="1"/>
              <a:t>tộc</a:t>
            </a:r>
            <a:r>
              <a:rPr lang="en-US" sz="2000"/>
              <a:t> </a:t>
            </a:r>
            <a:r>
              <a:rPr lang="en-US" sz="2000" err="1"/>
              <a:t>thiểu</a:t>
            </a:r>
            <a:r>
              <a:rPr lang="en-US" sz="2000"/>
              <a:t> </a:t>
            </a:r>
            <a:r>
              <a:rPr lang="en-US" sz="2000" err="1"/>
              <a:t>số</a:t>
            </a:r>
            <a:r>
              <a:rPr lang="en-US" sz="2000"/>
              <a:t>; DN </a:t>
            </a:r>
            <a:r>
              <a:rPr lang="en-US" sz="2000" err="1"/>
              <a:t>phụ</a:t>
            </a:r>
            <a:r>
              <a:rPr lang="en-US" sz="2000"/>
              <a:t> </a:t>
            </a:r>
            <a:r>
              <a:rPr lang="en-US" sz="2000" err="1"/>
              <a:t>thuộc</a:t>
            </a:r>
            <a:r>
              <a:rPr lang="en-US" sz="2000"/>
              <a:t> </a:t>
            </a:r>
            <a:r>
              <a:rPr lang="en-US" sz="2000" err="1"/>
              <a:t>viện</a:t>
            </a:r>
            <a:r>
              <a:rPr lang="en-US" sz="2000"/>
              <a:t> </a:t>
            </a:r>
            <a:r>
              <a:rPr lang="en-US" sz="2000" err="1"/>
              <a:t>nghiên</a:t>
            </a:r>
            <a:r>
              <a:rPr lang="en-US" sz="2000"/>
              <a:t> </a:t>
            </a:r>
            <a:r>
              <a:rPr lang="en-US" sz="2000" err="1"/>
              <a:t>cứu</a:t>
            </a:r>
            <a:r>
              <a:rPr lang="en-US" sz="2000"/>
              <a:t>, </a:t>
            </a:r>
            <a:r>
              <a:rPr lang="en-US" sz="2000" err="1"/>
              <a:t>cơ</a:t>
            </a:r>
            <a:r>
              <a:rPr lang="en-US" sz="2000"/>
              <a:t> </a:t>
            </a:r>
            <a:r>
              <a:rPr lang="en-US" sz="2000" err="1"/>
              <a:t>sở</a:t>
            </a:r>
            <a:r>
              <a:rPr lang="en-US" sz="2000"/>
              <a:t> </a:t>
            </a:r>
            <a:r>
              <a:rPr lang="en-US" sz="2000" err="1"/>
              <a:t>giáo</a:t>
            </a:r>
            <a:r>
              <a:rPr lang="en-US" sz="2000"/>
              <a:t> </a:t>
            </a:r>
            <a:r>
              <a:rPr lang="en-US" sz="2000" err="1"/>
              <a:t>dục</a:t>
            </a:r>
            <a:r>
              <a:rPr lang="en-US" sz="2000"/>
              <a:t> </a:t>
            </a:r>
            <a:r>
              <a:rPr lang="en-US" sz="2000" err="1"/>
              <a:t>ĐH</a:t>
            </a:r>
            <a:r>
              <a:rPr lang="en-US" sz="2000"/>
              <a:t> </a:t>
            </a:r>
            <a:r>
              <a:rPr lang="en-US" sz="2000" err="1"/>
              <a:t>công</a:t>
            </a:r>
            <a:r>
              <a:rPr lang="en-US" sz="2000"/>
              <a:t> </a:t>
            </a:r>
            <a:r>
              <a:rPr lang="en-US" sz="2000" err="1"/>
              <a:t>lập</a:t>
            </a:r>
            <a:r>
              <a:rPr lang="en-US" sz="2000"/>
              <a:t> </a:t>
            </a:r>
            <a:r>
              <a:rPr lang="en-US" sz="2000" err="1"/>
              <a:t>hoạt</a:t>
            </a:r>
            <a:r>
              <a:rPr lang="en-US" sz="2000"/>
              <a:t> </a:t>
            </a:r>
            <a:r>
              <a:rPr lang="en-US" sz="2000" err="1"/>
              <a:t>động</a:t>
            </a:r>
            <a:r>
              <a:rPr lang="en-US" sz="2000"/>
              <a:t> phi </a:t>
            </a:r>
            <a:r>
              <a:rPr lang="en-US" sz="2000" err="1"/>
              <a:t>lợi</a:t>
            </a:r>
            <a:r>
              <a:rPr lang="en-US" sz="2000"/>
              <a:t> </a:t>
            </a:r>
            <a:r>
              <a:rPr lang="en-US" sz="2000" err="1"/>
              <a:t>nhuận</a:t>
            </a:r>
            <a:r>
              <a:rPr lang="en-US" sz="2000"/>
              <a:t>; </a:t>
            </a:r>
            <a:r>
              <a:rPr lang="en-US" sz="2000" err="1"/>
              <a:t>một</a:t>
            </a:r>
            <a:r>
              <a:rPr lang="en-US" sz="2000"/>
              <a:t> </a:t>
            </a:r>
            <a:r>
              <a:rPr lang="en-US" sz="2000" err="1"/>
              <a:t>số</a:t>
            </a:r>
            <a:r>
              <a:rPr lang="en-US" sz="2000"/>
              <a:t> </a:t>
            </a:r>
            <a:r>
              <a:rPr lang="en-US" sz="2000" err="1"/>
              <a:t>ngành</a:t>
            </a:r>
            <a:r>
              <a:rPr lang="en-US" sz="2000"/>
              <a:t> </a:t>
            </a:r>
            <a:r>
              <a:rPr lang="en-US" sz="2000" err="1"/>
              <a:t>nghề</a:t>
            </a:r>
            <a:r>
              <a:rPr lang="en-US" sz="2000"/>
              <a:t> </a:t>
            </a:r>
            <a:r>
              <a:rPr lang="en-US" sz="2000" err="1"/>
              <a:t>đặc</a:t>
            </a:r>
            <a:r>
              <a:rPr lang="en-US" sz="2000"/>
              <a:t> </a:t>
            </a:r>
            <a:r>
              <a:rPr lang="en-US" sz="2000" err="1"/>
              <a:t>thù</a:t>
            </a:r>
            <a:r>
              <a:rPr lang="en-US" sz="2000"/>
              <a:t>.</a:t>
            </a:r>
          </a:p>
          <a:p>
            <a:pPr lvl="0"/>
            <a:r>
              <a:rPr lang="en-US" sz="2000" b="1" err="1"/>
              <a:t>Chuyển</a:t>
            </a:r>
            <a:r>
              <a:rPr lang="en-US" sz="2000" b="1"/>
              <a:t> </a:t>
            </a:r>
            <a:r>
              <a:rPr lang="en-US" sz="2000" b="1" err="1"/>
              <a:t>lỗ</a:t>
            </a:r>
            <a:r>
              <a:rPr lang="en-US" sz="2000"/>
              <a:t>: DN </a:t>
            </a:r>
            <a:r>
              <a:rPr lang="en-US" sz="2000" err="1"/>
              <a:t>được</a:t>
            </a:r>
            <a:r>
              <a:rPr lang="en-US" sz="2000"/>
              <a:t> </a:t>
            </a:r>
            <a:r>
              <a:rPr lang="en-US" sz="2000" err="1"/>
              <a:t>chuyển</a:t>
            </a:r>
            <a:r>
              <a:rPr lang="en-US" sz="2000"/>
              <a:t> </a:t>
            </a:r>
            <a:r>
              <a:rPr lang="en-US" sz="2000" err="1"/>
              <a:t>lỗ</a:t>
            </a:r>
            <a:r>
              <a:rPr lang="en-US" sz="2000"/>
              <a:t> sang </a:t>
            </a:r>
            <a:r>
              <a:rPr lang="en-US" sz="2000" err="1"/>
              <a:t>năm</a:t>
            </a:r>
            <a:r>
              <a:rPr lang="en-US" sz="2000"/>
              <a:t> </a:t>
            </a:r>
            <a:r>
              <a:rPr lang="en-US" sz="2000" err="1"/>
              <a:t>sau</a:t>
            </a:r>
            <a:r>
              <a:rPr lang="en-US" sz="2000"/>
              <a:t>, </a:t>
            </a:r>
            <a:r>
              <a:rPr lang="en-US" sz="2000" err="1"/>
              <a:t>tối</a:t>
            </a:r>
            <a:r>
              <a:rPr lang="en-US" sz="2000"/>
              <a:t> </a:t>
            </a:r>
            <a:r>
              <a:rPr lang="en-US" sz="2000" err="1"/>
              <a:t>đa</a:t>
            </a:r>
            <a:r>
              <a:rPr lang="en-US" sz="2000"/>
              <a:t> </a:t>
            </a:r>
            <a:r>
              <a:rPr lang="en-US" sz="2000" b="1"/>
              <a:t>05 </a:t>
            </a:r>
            <a:r>
              <a:rPr lang="en-US" sz="2000" b="1" err="1"/>
              <a:t>năm</a:t>
            </a:r>
            <a:r>
              <a:rPr lang="en-US" sz="2000" b="1"/>
              <a:t> </a:t>
            </a:r>
            <a:r>
              <a:rPr lang="en-US" sz="2000" b="1" err="1"/>
              <a:t>liên</a:t>
            </a:r>
            <a:r>
              <a:rPr lang="en-US" sz="2000" b="1"/>
              <a:t> </a:t>
            </a:r>
            <a:r>
              <a:rPr lang="en-US" sz="2000" b="1" err="1"/>
              <a:t>tục</a:t>
            </a:r>
            <a:r>
              <a:rPr lang="en-US" sz="2000"/>
              <a:t>, </a:t>
            </a:r>
            <a:r>
              <a:rPr lang="en-US" sz="2000" err="1"/>
              <a:t>theo</a:t>
            </a:r>
            <a:r>
              <a:rPr lang="en-US" sz="2000"/>
              <a:t> </a:t>
            </a:r>
            <a:r>
              <a:rPr lang="en-US" sz="2000" err="1"/>
              <a:t>nguyên</a:t>
            </a:r>
            <a:r>
              <a:rPr lang="en-US" sz="2000"/>
              <a:t> </a:t>
            </a:r>
            <a:r>
              <a:rPr lang="en-US" sz="2000" err="1"/>
              <a:t>tắc</a:t>
            </a:r>
            <a:r>
              <a:rPr lang="en-US" sz="2000"/>
              <a:t> </a:t>
            </a:r>
            <a:r>
              <a:rPr lang="en-US" sz="2000" err="1"/>
              <a:t>bù</a:t>
            </a:r>
            <a:r>
              <a:rPr lang="en-US" sz="2000"/>
              <a:t> </a:t>
            </a:r>
            <a:r>
              <a:rPr lang="en-US" sz="2000" err="1"/>
              <a:t>trừ</a:t>
            </a:r>
            <a:r>
              <a:rPr lang="en-US" sz="2000"/>
              <a:t> </a:t>
            </a:r>
            <a:r>
              <a:rPr lang="en-US" sz="2000" err="1"/>
              <a:t>vào</a:t>
            </a:r>
            <a:r>
              <a:rPr lang="en-US" sz="2000"/>
              <a:t> </a:t>
            </a:r>
            <a:r>
              <a:rPr lang="en-US" sz="2000" err="1"/>
              <a:t>thu</a:t>
            </a:r>
            <a:r>
              <a:rPr lang="en-US" sz="2000"/>
              <a:t> </a:t>
            </a:r>
            <a:r>
              <a:rPr lang="en-US" sz="2000" err="1"/>
              <a:t>nhập</a:t>
            </a:r>
            <a:r>
              <a:rPr lang="en-US" sz="2000"/>
              <a:t> </a:t>
            </a:r>
            <a:r>
              <a:rPr lang="en-US" sz="2000" err="1"/>
              <a:t>chịu</a:t>
            </a:r>
            <a:r>
              <a:rPr lang="en-US" sz="2000"/>
              <a:t> </a:t>
            </a:r>
            <a:r>
              <a:rPr lang="en-US" sz="2000" err="1"/>
              <a:t>thuế</a:t>
            </a:r>
            <a:r>
              <a:rPr lang="en-US" sz="2000"/>
              <a:t>.</a:t>
            </a:r>
          </a:p>
          <a:p>
            <a:pPr lvl="0"/>
            <a:r>
              <a:rPr lang="en-US" sz="2000" b="1" err="1"/>
              <a:t>Quỹ</a:t>
            </a:r>
            <a:r>
              <a:rPr lang="en-US" sz="2000" b="1"/>
              <a:t> </a:t>
            </a:r>
            <a:r>
              <a:rPr lang="en-US" sz="2000" b="1" err="1"/>
              <a:t>phát</a:t>
            </a:r>
            <a:r>
              <a:rPr lang="en-US" sz="2000" b="1"/>
              <a:t> </a:t>
            </a:r>
            <a:r>
              <a:rPr lang="en-US" sz="2000" b="1" err="1"/>
              <a:t>triển</a:t>
            </a:r>
            <a:r>
              <a:rPr lang="en-US" sz="2000" b="1"/>
              <a:t> </a:t>
            </a:r>
            <a:r>
              <a:rPr lang="en-US" sz="2000" b="1" err="1"/>
              <a:t>KH&amp;CN</a:t>
            </a:r>
            <a:r>
              <a:rPr lang="en-US" sz="2000"/>
              <a:t>: DN </a:t>
            </a:r>
            <a:r>
              <a:rPr lang="en-US" sz="2000" err="1"/>
              <a:t>được</a:t>
            </a:r>
            <a:r>
              <a:rPr lang="en-US" sz="2000"/>
              <a:t> </a:t>
            </a:r>
            <a:r>
              <a:rPr lang="en-US" sz="2000" err="1"/>
              <a:t>trích</a:t>
            </a:r>
            <a:r>
              <a:rPr lang="en-US" sz="2000"/>
              <a:t> </a:t>
            </a:r>
            <a:r>
              <a:rPr lang="en-US" sz="2000" err="1"/>
              <a:t>tối</a:t>
            </a:r>
            <a:r>
              <a:rPr lang="en-US" sz="2000"/>
              <a:t> </a:t>
            </a:r>
            <a:r>
              <a:rPr lang="en-US" sz="2000" err="1"/>
              <a:t>đa</a:t>
            </a:r>
            <a:r>
              <a:rPr lang="en-US" sz="2000"/>
              <a:t> </a:t>
            </a:r>
            <a:r>
              <a:rPr lang="en-US" sz="2000" b="1"/>
              <a:t>20% </a:t>
            </a:r>
            <a:r>
              <a:rPr lang="en-US" sz="2000" b="1" err="1"/>
              <a:t>thu</a:t>
            </a:r>
            <a:r>
              <a:rPr lang="en-US" sz="2000" b="1"/>
              <a:t> </a:t>
            </a:r>
            <a:r>
              <a:rPr lang="en-US" sz="2000" b="1" err="1"/>
              <a:t>nhập</a:t>
            </a:r>
            <a:r>
              <a:rPr lang="en-US" sz="2000" b="1"/>
              <a:t> </a:t>
            </a:r>
            <a:r>
              <a:rPr lang="en-US" sz="2000" b="1" err="1"/>
              <a:t>tính</a:t>
            </a:r>
            <a:r>
              <a:rPr lang="en-US" sz="2000" b="1"/>
              <a:t> </a:t>
            </a:r>
            <a:r>
              <a:rPr lang="en-US" sz="2000" b="1" err="1"/>
              <a:t>thuế</a:t>
            </a:r>
            <a:r>
              <a:rPr lang="en-US" sz="2000"/>
              <a:t> </a:t>
            </a:r>
            <a:r>
              <a:rPr lang="en-US" sz="2000" err="1"/>
              <a:t>hàng</a:t>
            </a:r>
            <a:r>
              <a:rPr lang="en-US" sz="2000"/>
              <a:t> </a:t>
            </a:r>
            <a:r>
              <a:rPr lang="en-US" sz="2000" err="1"/>
              <a:t>năm</a:t>
            </a:r>
            <a:r>
              <a:rPr lang="en-US" sz="2000"/>
              <a:t> </a:t>
            </a:r>
            <a:r>
              <a:rPr lang="en-US" sz="2000" err="1"/>
              <a:t>để</a:t>
            </a:r>
            <a:r>
              <a:rPr lang="en-US" sz="2000"/>
              <a:t> </a:t>
            </a:r>
            <a:r>
              <a:rPr lang="en-US" sz="2000" err="1"/>
              <a:t>lập</a:t>
            </a:r>
            <a:r>
              <a:rPr lang="en-US" sz="2000"/>
              <a:t> </a:t>
            </a:r>
            <a:r>
              <a:rPr lang="en-US" sz="2000" err="1"/>
              <a:t>quỹ</a:t>
            </a:r>
            <a:r>
              <a:rPr lang="en-US" sz="2000"/>
              <a:t>; </a:t>
            </a:r>
            <a:r>
              <a:rPr lang="en-US" sz="2000" err="1"/>
              <a:t>dùng</a:t>
            </a:r>
            <a:r>
              <a:rPr lang="en-US" sz="2000"/>
              <a:t> </a:t>
            </a:r>
            <a:r>
              <a:rPr lang="en-US" sz="2000" err="1"/>
              <a:t>cho</a:t>
            </a:r>
            <a:r>
              <a:rPr lang="en-US" sz="2000"/>
              <a:t> R&amp;D, </a:t>
            </a:r>
            <a:r>
              <a:rPr lang="en-US" sz="2000" err="1"/>
              <a:t>đổi</a:t>
            </a:r>
            <a:r>
              <a:rPr lang="en-US" sz="2000"/>
              <a:t> </a:t>
            </a:r>
            <a:r>
              <a:rPr lang="en-US" sz="2000" err="1"/>
              <a:t>mới</a:t>
            </a:r>
            <a:r>
              <a:rPr lang="en-US" sz="2000"/>
              <a:t> </a:t>
            </a:r>
            <a:r>
              <a:rPr lang="en-US" sz="2000" err="1"/>
              <a:t>công</a:t>
            </a:r>
            <a:r>
              <a:rPr lang="en-US" sz="2000"/>
              <a:t> </a:t>
            </a:r>
            <a:r>
              <a:rPr lang="en-US" sz="2000" err="1"/>
              <a:t>nghệ</a:t>
            </a:r>
            <a:r>
              <a:rPr lang="en-US" sz="2000"/>
              <a:t>, </a:t>
            </a:r>
            <a:r>
              <a:rPr lang="en-US" sz="2000" err="1"/>
              <a:t>sản</a:t>
            </a:r>
            <a:r>
              <a:rPr lang="en-US" sz="2000"/>
              <a:t> </a:t>
            </a:r>
            <a:r>
              <a:rPr lang="en-US" sz="2000" err="1"/>
              <a:t>xuất</a:t>
            </a:r>
            <a:r>
              <a:rPr lang="en-US" sz="2000"/>
              <a:t> </a:t>
            </a:r>
            <a:r>
              <a:rPr lang="en-US" sz="2000" err="1"/>
              <a:t>thử</a:t>
            </a:r>
            <a:r>
              <a:rPr lang="en-US" sz="2000"/>
              <a:t> </a:t>
            </a:r>
            <a:r>
              <a:rPr lang="en-US" sz="2000" err="1"/>
              <a:t>nghiệm</a:t>
            </a:r>
            <a:r>
              <a:rPr lang="en-US" sz="2000"/>
              <a:t>.</a:t>
            </a:r>
          </a:p>
          <a:p>
            <a:pPr lvl="0"/>
            <a:r>
              <a:rPr lang="en-US" sz="2000" err="1"/>
              <a:t>Phần</a:t>
            </a:r>
            <a:r>
              <a:rPr lang="en-US" sz="2000"/>
              <a:t> </a:t>
            </a:r>
            <a:r>
              <a:rPr lang="en-US" sz="2000" err="1"/>
              <a:t>trích</a:t>
            </a:r>
            <a:r>
              <a:rPr lang="en-US" sz="2000"/>
              <a:t> </a:t>
            </a:r>
            <a:r>
              <a:rPr lang="en-US" sz="2000" err="1"/>
              <a:t>lập</a:t>
            </a:r>
            <a:r>
              <a:rPr lang="en-US" sz="2000"/>
              <a:t> </a:t>
            </a:r>
            <a:r>
              <a:rPr lang="en-US" sz="2000" err="1"/>
              <a:t>quỹ</a:t>
            </a:r>
            <a:r>
              <a:rPr lang="en-US" sz="2000"/>
              <a:t> </a:t>
            </a:r>
            <a:r>
              <a:rPr lang="en-US" sz="2000" err="1"/>
              <a:t>phải</a:t>
            </a:r>
            <a:r>
              <a:rPr lang="en-US" sz="2000"/>
              <a:t> </a:t>
            </a:r>
            <a:r>
              <a:rPr lang="en-US" sz="2000" b="1" err="1"/>
              <a:t>hạch</a:t>
            </a:r>
            <a:r>
              <a:rPr lang="en-US" sz="2000" b="1"/>
              <a:t> </a:t>
            </a:r>
            <a:r>
              <a:rPr lang="en-US" sz="2000" b="1" err="1"/>
              <a:t>toán</a:t>
            </a:r>
            <a:r>
              <a:rPr lang="en-US" sz="2000" b="1"/>
              <a:t> </a:t>
            </a:r>
            <a:r>
              <a:rPr lang="en-US" sz="2000" b="1" err="1"/>
              <a:t>riêng</a:t>
            </a:r>
            <a:r>
              <a:rPr lang="en-US" sz="2000"/>
              <a:t>, </a:t>
            </a:r>
            <a:r>
              <a:rPr lang="en-US" sz="2000" err="1"/>
              <a:t>sử</a:t>
            </a:r>
            <a:r>
              <a:rPr lang="en-US" sz="2000"/>
              <a:t> </a:t>
            </a:r>
            <a:r>
              <a:rPr lang="en-US" sz="2000" err="1"/>
              <a:t>dụng</a:t>
            </a:r>
            <a:r>
              <a:rPr lang="en-US" sz="2000"/>
              <a:t> </a:t>
            </a:r>
            <a:r>
              <a:rPr lang="en-US" sz="2000" err="1"/>
              <a:t>đúng</a:t>
            </a:r>
            <a:r>
              <a:rPr lang="en-US" sz="2000"/>
              <a:t> </a:t>
            </a:r>
            <a:r>
              <a:rPr lang="en-US" sz="2000" err="1"/>
              <a:t>mục</a:t>
            </a:r>
            <a:r>
              <a:rPr lang="en-US" sz="2000"/>
              <a:t> </a:t>
            </a:r>
            <a:r>
              <a:rPr lang="en-US" sz="2000" err="1"/>
              <a:t>đích</a:t>
            </a:r>
            <a:r>
              <a:rPr lang="en-US" sz="2000"/>
              <a:t> </a:t>
            </a:r>
            <a:r>
              <a:rPr lang="en-US" sz="2000" err="1"/>
              <a:t>trong</a:t>
            </a:r>
            <a:r>
              <a:rPr lang="en-US" sz="2000"/>
              <a:t> </a:t>
            </a:r>
            <a:r>
              <a:rPr lang="en-US" sz="2000" b="1"/>
              <a:t>05 </a:t>
            </a:r>
            <a:r>
              <a:rPr lang="en-US" sz="2000" b="1" err="1"/>
              <a:t>năm</a:t>
            </a:r>
            <a:r>
              <a:rPr lang="en-US" sz="2000"/>
              <a:t>; </a:t>
            </a:r>
            <a:r>
              <a:rPr lang="en-US" sz="2000" err="1"/>
              <a:t>nếu</a:t>
            </a:r>
            <a:r>
              <a:rPr lang="en-US" sz="2000"/>
              <a:t> </a:t>
            </a:r>
            <a:r>
              <a:rPr lang="en-US" sz="2000" err="1"/>
              <a:t>không</a:t>
            </a:r>
            <a:r>
              <a:rPr lang="en-US" sz="2000"/>
              <a:t> </a:t>
            </a:r>
            <a:r>
              <a:rPr lang="en-US" sz="2000" err="1"/>
              <a:t>dùng</a:t>
            </a:r>
            <a:r>
              <a:rPr lang="en-US" sz="2000"/>
              <a:t> </a:t>
            </a:r>
            <a:r>
              <a:rPr lang="en-US" sz="2000" err="1"/>
              <a:t>hoặc</a:t>
            </a:r>
            <a:r>
              <a:rPr lang="en-US" sz="2000"/>
              <a:t> </a:t>
            </a:r>
            <a:r>
              <a:rPr lang="en-US" sz="2000" err="1"/>
              <a:t>dùng</a:t>
            </a:r>
            <a:r>
              <a:rPr lang="en-US" sz="2000"/>
              <a:t> </a:t>
            </a:r>
            <a:r>
              <a:rPr lang="en-US" sz="2000" err="1"/>
              <a:t>sai</a:t>
            </a:r>
            <a:r>
              <a:rPr lang="en-US" sz="2000"/>
              <a:t> → </a:t>
            </a:r>
            <a:r>
              <a:rPr lang="en-US" sz="2000" err="1"/>
              <a:t>phải</a:t>
            </a:r>
            <a:r>
              <a:rPr lang="en-US" sz="2000"/>
              <a:t> </a:t>
            </a:r>
            <a:r>
              <a:rPr lang="en-US" sz="2000" err="1"/>
              <a:t>nộp</a:t>
            </a:r>
            <a:r>
              <a:rPr lang="en-US" sz="2000"/>
              <a:t> </a:t>
            </a:r>
            <a:r>
              <a:rPr lang="en-US" sz="2000" err="1"/>
              <a:t>lại</a:t>
            </a:r>
            <a:r>
              <a:rPr lang="en-US" sz="2000"/>
              <a:t> </a:t>
            </a:r>
            <a:r>
              <a:rPr lang="en-US" sz="2000" err="1"/>
              <a:t>NSNN</a:t>
            </a:r>
            <a:r>
              <a:rPr lang="en-US" sz="2000"/>
              <a:t> + </a:t>
            </a:r>
            <a:r>
              <a:rPr lang="en-US" sz="2000" err="1"/>
              <a:t>tiền</a:t>
            </a:r>
            <a:r>
              <a:rPr lang="en-US" sz="2000"/>
              <a:t> </a:t>
            </a:r>
            <a:r>
              <a:rPr lang="en-US" sz="2000" err="1"/>
              <a:t>lãi</a:t>
            </a:r>
            <a:r>
              <a:rPr lang="en-US" sz="2000"/>
              <a:t>.</a:t>
            </a:r>
          </a:p>
          <a:p>
            <a:pPr lvl="0"/>
            <a:r>
              <a:rPr lang="en-US" sz="2000" err="1"/>
              <a:t>Quỹ</a:t>
            </a:r>
            <a:r>
              <a:rPr lang="en-US" sz="2000"/>
              <a:t> </a:t>
            </a:r>
            <a:r>
              <a:rPr lang="en-US" sz="2000" err="1"/>
              <a:t>áp</a:t>
            </a:r>
            <a:r>
              <a:rPr lang="en-US" sz="2000"/>
              <a:t> </a:t>
            </a:r>
            <a:r>
              <a:rPr lang="en-US" sz="2000" err="1"/>
              <a:t>dụng</a:t>
            </a:r>
            <a:r>
              <a:rPr lang="en-US" sz="2000"/>
              <a:t> </a:t>
            </a:r>
            <a:r>
              <a:rPr lang="en-US" sz="2000" err="1"/>
              <a:t>cho</a:t>
            </a:r>
            <a:r>
              <a:rPr lang="en-US" sz="2000"/>
              <a:t> DN, </a:t>
            </a:r>
            <a:r>
              <a:rPr lang="en-US" sz="2000" err="1"/>
              <a:t>tổ</a:t>
            </a:r>
            <a:r>
              <a:rPr lang="en-US" sz="2000"/>
              <a:t> </a:t>
            </a:r>
            <a:r>
              <a:rPr lang="en-US" sz="2000" err="1"/>
              <a:t>chức</a:t>
            </a:r>
            <a:r>
              <a:rPr lang="en-US" sz="2000"/>
              <a:t>, </a:t>
            </a:r>
            <a:r>
              <a:rPr lang="en-US" sz="2000" err="1"/>
              <a:t>đơn</a:t>
            </a:r>
            <a:r>
              <a:rPr lang="en-US" sz="2000"/>
              <a:t> </a:t>
            </a:r>
            <a:r>
              <a:rPr lang="en-US" sz="2000" err="1"/>
              <a:t>vị</a:t>
            </a:r>
            <a:r>
              <a:rPr lang="en-US" sz="2000"/>
              <a:t> </a:t>
            </a:r>
            <a:r>
              <a:rPr lang="en-US" sz="2000" err="1"/>
              <a:t>sự</a:t>
            </a:r>
            <a:r>
              <a:rPr lang="en-US" sz="2000"/>
              <a:t> </a:t>
            </a:r>
            <a:r>
              <a:rPr lang="en-US" sz="2000" err="1"/>
              <a:t>nghiệp</a:t>
            </a:r>
            <a:r>
              <a:rPr lang="en-US" sz="2000"/>
              <a:t> </a:t>
            </a:r>
            <a:r>
              <a:rPr lang="en-US" sz="2000" err="1"/>
              <a:t>công</a:t>
            </a:r>
            <a:r>
              <a:rPr lang="en-US" sz="2000"/>
              <a:t>, </a:t>
            </a:r>
            <a:r>
              <a:rPr lang="en-US" sz="2000" err="1"/>
              <a:t>không</a:t>
            </a:r>
            <a:r>
              <a:rPr lang="en-US" sz="2000"/>
              <a:t> </a:t>
            </a:r>
            <a:r>
              <a:rPr lang="en-US" sz="2000" err="1"/>
              <a:t>áp</a:t>
            </a:r>
            <a:r>
              <a:rPr lang="en-US" sz="2000"/>
              <a:t> </a:t>
            </a:r>
            <a:r>
              <a:rPr lang="en-US" sz="2000" err="1"/>
              <a:t>dụng</a:t>
            </a:r>
            <a:r>
              <a:rPr lang="en-US" sz="2000"/>
              <a:t> </a:t>
            </a:r>
            <a:r>
              <a:rPr lang="en-US" sz="2000" err="1"/>
              <a:t>cho</a:t>
            </a:r>
            <a:r>
              <a:rPr lang="en-US" sz="2000"/>
              <a:t> </a:t>
            </a:r>
            <a:r>
              <a:rPr lang="en-US" sz="2000" err="1"/>
              <a:t>liên</a:t>
            </a:r>
            <a:r>
              <a:rPr lang="en-US" sz="2000"/>
              <a:t> </a:t>
            </a:r>
            <a:r>
              <a:rPr lang="en-US" sz="2000" err="1"/>
              <a:t>doanh</a:t>
            </a:r>
            <a:r>
              <a:rPr lang="en-US" sz="2000"/>
              <a:t> </a:t>
            </a:r>
            <a:r>
              <a:rPr lang="en-US" sz="2000" err="1"/>
              <a:t>hoặc</a:t>
            </a:r>
            <a:r>
              <a:rPr lang="en-US" sz="2000"/>
              <a:t> chi </a:t>
            </a:r>
            <a:r>
              <a:rPr lang="en-US" sz="2000" err="1"/>
              <a:t>nhánh</a:t>
            </a:r>
            <a:r>
              <a:rPr lang="en-US" sz="2000"/>
              <a:t> </a:t>
            </a:r>
            <a:r>
              <a:rPr lang="en-US" sz="2000" err="1"/>
              <a:t>ngoài</a:t>
            </a:r>
            <a:r>
              <a:rPr lang="en-US" sz="2000"/>
              <a:t> VN.</a:t>
            </a:r>
          </a:p>
          <a:p>
            <a:pPr lvl="0"/>
            <a:r>
              <a:rPr lang="en-US" sz="2000"/>
              <a:t>Khi DN chia, </a:t>
            </a:r>
            <a:r>
              <a:rPr lang="en-US" sz="2000" err="1"/>
              <a:t>tách</a:t>
            </a:r>
            <a:r>
              <a:rPr lang="en-US" sz="2000"/>
              <a:t>, </a:t>
            </a:r>
            <a:r>
              <a:rPr lang="en-US" sz="2000" err="1"/>
              <a:t>hợp</a:t>
            </a:r>
            <a:r>
              <a:rPr lang="en-US" sz="2000"/>
              <a:t> </a:t>
            </a:r>
            <a:r>
              <a:rPr lang="en-US" sz="2000" err="1"/>
              <a:t>nhất</a:t>
            </a:r>
            <a:r>
              <a:rPr lang="en-US" sz="2000"/>
              <a:t>, </a:t>
            </a:r>
            <a:r>
              <a:rPr lang="en-US" sz="2000" err="1"/>
              <a:t>sáp</a:t>
            </a:r>
            <a:r>
              <a:rPr lang="en-US" sz="2000"/>
              <a:t> </a:t>
            </a:r>
            <a:r>
              <a:rPr lang="en-US" sz="2000" err="1"/>
              <a:t>nhập</a:t>
            </a:r>
            <a:r>
              <a:rPr lang="en-US" sz="2000"/>
              <a:t>, </a:t>
            </a:r>
            <a:r>
              <a:rPr lang="en-US" sz="2000" err="1"/>
              <a:t>chuyển</a:t>
            </a:r>
            <a:r>
              <a:rPr lang="en-US" sz="2000"/>
              <a:t> </a:t>
            </a:r>
            <a:r>
              <a:rPr lang="en-US" sz="2000" err="1"/>
              <a:t>đổi</a:t>
            </a:r>
            <a:r>
              <a:rPr lang="en-US" sz="2000"/>
              <a:t> </a:t>
            </a:r>
            <a:r>
              <a:rPr lang="en-US" sz="2000" err="1"/>
              <a:t>loại</a:t>
            </a:r>
            <a:r>
              <a:rPr lang="en-US" sz="2000"/>
              <a:t> </a:t>
            </a:r>
            <a:r>
              <a:rPr lang="en-US" sz="2000" err="1"/>
              <a:t>hình</a:t>
            </a:r>
            <a:r>
              <a:rPr lang="en-US" sz="2000"/>
              <a:t> → </a:t>
            </a:r>
            <a:r>
              <a:rPr lang="en-US" sz="2000" err="1"/>
              <a:t>quỹ</a:t>
            </a:r>
            <a:r>
              <a:rPr lang="en-US" sz="2000"/>
              <a:t> </a:t>
            </a:r>
            <a:r>
              <a:rPr lang="en-US" sz="2000" err="1"/>
              <a:t>phải</a:t>
            </a:r>
            <a:r>
              <a:rPr lang="en-US" sz="2000"/>
              <a:t> </a:t>
            </a:r>
            <a:r>
              <a:rPr lang="en-US" sz="2000" err="1"/>
              <a:t>xử</a:t>
            </a:r>
            <a:r>
              <a:rPr lang="en-US" sz="2000"/>
              <a:t> </a:t>
            </a:r>
            <a:r>
              <a:rPr lang="en-US" sz="2000" err="1"/>
              <a:t>lý</a:t>
            </a:r>
            <a:r>
              <a:rPr lang="en-US" sz="2000"/>
              <a:t> </a:t>
            </a:r>
            <a:r>
              <a:rPr lang="en-US" sz="2000" err="1"/>
              <a:t>theo</a:t>
            </a:r>
            <a:r>
              <a:rPr lang="en-US" sz="2000"/>
              <a:t> </a:t>
            </a:r>
            <a:r>
              <a:rPr lang="en-US" sz="2000" err="1"/>
              <a:t>quy</a:t>
            </a:r>
            <a:r>
              <a:rPr lang="en-US" sz="2000"/>
              <a:t> </a:t>
            </a:r>
            <a:r>
              <a:rPr lang="en-US" sz="2000" err="1"/>
              <a:t>định</a:t>
            </a:r>
            <a:r>
              <a:rPr lang="en-US" sz="2000"/>
              <a:t> (</a:t>
            </a:r>
            <a:r>
              <a:rPr lang="en-US" sz="2000" err="1"/>
              <a:t>chuyển</a:t>
            </a:r>
            <a:r>
              <a:rPr lang="en-US" sz="2000"/>
              <a:t> sang DN </a:t>
            </a:r>
            <a:r>
              <a:rPr lang="en-US" sz="2000" err="1"/>
              <a:t>kế</a:t>
            </a:r>
            <a:r>
              <a:rPr lang="en-US" sz="2000"/>
              <a:t> </a:t>
            </a:r>
            <a:r>
              <a:rPr lang="en-US" sz="2000" err="1"/>
              <a:t>thừa</a:t>
            </a:r>
            <a:r>
              <a:rPr lang="en-US" sz="2000"/>
              <a:t> </a:t>
            </a:r>
            <a:r>
              <a:rPr lang="en-US" sz="2000" err="1"/>
              <a:t>hoặc</a:t>
            </a:r>
            <a:r>
              <a:rPr lang="en-US" sz="2000"/>
              <a:t> </a:t>
            </a:r>
            <a:r>
              <a:rPr lang="en-US" sz="2000" err="1"/>
              <a:t>nộp</a:t>
            </a:r>
            <a:r>
              <a:rPr lang="en-US" sz="2000"/>
              <a:t> </a:t>
            </a:r>
            <a:r>
              <a:rPr lang="en-US" sz="2000" err="1"/>
              <a:t>NSNN</a:t>
            </a:r>
            <a:r>
              <a:rPr lang="en-US" sz="2000"/>
              <a:t>).</a:t>
            </a:r>
          </a:p>
          <a:p>
            <a:endParaRPr lang="en-US" sz="2000"/>
          </a:p>
        </p:txBody>
      </p:sp>
      <p:sp>
        <p:nvSpPr>
          <p:cNvPr id="5" name="Chỗ dành sẵn cho Số hiệu Bản chiếu 4">
            <a:extLst>
              <a:ext uri="{FF2B5EF4-FFF2-40B4-BE49-F238E27FC236}">
                <a16:creationId xmlns:a16="http://schemas.microsoft.com/office/drawing/2014/main" id="{63D0AD07-BB70-53DD-B7EC-9FF28D0C8480}"/>
              </a:ext>
            </a:extLst>
          </p:cNvPr>
          <p:cNvSpPr>
            <a:spLocks noGrp="1"/>
          </p:cNvSpPr>
          <p:nvPr>
            <p:ph type="sldNum" sz="quarter" idx="12"/>
          </p:nvPr>
        </p:nvSpPr>
        <p:spPr>
          <a:xfrm>
            <a:off x="9541564" y="6356350"/>
            <a:ext cx="1812235" cy="365125"/>
          </a:xfrm>
        </p:spPr>
        <p:txBody>
          <a:bodyPr>
            <a:normAutofit/>
          </a:bodyPr>
          <a:lstStyle/>
          <a:p>
            <a:pPr>
              <a:spcAft>
                <a:spcPts val="600"/>
              </a:spcAft>
            </a:pPr>
            <a:fld id="{C1511C3C-B706-4A5C-8A5A-E74C99A89F93}" type="slidenum">
              <a:rPr lang="en-US" smtClean="0"/>
              <a:pPr>
                <a:spcAft>
                  <a:spcPts val="600"/>
                </a:spcAft>
              </a:pPr>
              <a:t>34</a:t>
            </a:fld>
            <a:endParaRPr lang="en-US"/>
          </a:p>
        </p:txBody>
      </p:sp>
      <p:sp>
        <p:nvSpPr>
          <p:cNvPr id="4" name="Chỗ dành sẵn cho Chân trang 3">
            <a:extLst>
              <a:ext uri="{FF2B5EF4-FFF2-40B4-BE49-F238E27FC236}">
                <a16:creationId xmlns:a16="http://schemas.microsoft.com/office/drawing/2014/main" id="{3AE9A24C-61E7-AB40-D286-E70D04CC502D}"/>
              </a:ext>
            </a:extLst>
          </p:cNvPr>
          <p:cNvSpPr>
            <a:spLocks noGrp="1"/>
          </p:cNvSpPr>
          <p:nvPr>
            <p:ph type="ftr" sz="quarter" idx="11"/>
          </p:nvPr>
        </p:nvSpPr>
        <p:spPr/>
        <p:txBody>
          <a:bodyPr/>
          <a:lstStyle/>
          <a:p>
            <a:r>
              <a:rPr lang="en-US"/>
              <a:t>TS. Nguyễn Tuấn Anh - ĐH KTQD</a:t>
            </a:r>
          </a:p>
        </p:txBody>
      </p:sp>
    </p:spTree>
    <p:extLst>
      <p:ext uri="{BB962C8B-B14F-4D97-AF65-F5344CB8AC3E}">
        <p14:creationId xmlns:p14="http://schemas.microsoft.com/office/powerpoint/2010/main" val="5179800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Shape 11">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FBB6E72-5163-F2C2-A836-D54055371BC5}"/>
              </a:ext>
            </a:extLst>
          </p:cNvPr>
          <p:cNvSpPr>
            <a:spLocks noGrp="1"/>
          </p:cNvSpPr>
          <p:nvPr>
            <p:ph type="title"/>
          </p:nvPr>
        </p:nvSpPr>
        <p:spPr>
          <a:xfrm>
            <a:off x="686834" y="1153572"/>
            <a:ext cx="3200400" cy="4461163"/>
          </a:xfrm>
        </p:spPr>
        <p:txBody>
          <a:bodyPr>
            <a:normAutofit/>
          </a:bodyPr>
          <a:lstStyle/>
          <a:p>
            <a:r>
              <a:rPr lang="en-US" b="1">
                <a:solidFill>
                  <a:srgbClr val="FFFFFF"/>
                </a:solidFill>
              </a:rPr>
              <a:t>CÁC LOẠI THUẾ KHÁC</a:t>
            </a:r>
            <a:endParaRPr lang="en-US">
              <a:solidFill>
                <a:srgbClr val="FFFFFF"/>
              </a:solidFill>
            </a:endParaRPr>
          </a:p>
        </p:txBody>
      </p:sp>
      <p:sp>
        <p:nvSpPr>
          <p:cNvPr id="14" name="Arc 13">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D0F8E85A-C075-2862-F7C5-1F75694743AA}"/>
              </a:ext>
            </a:extLst>
          </p:cNvPr>
          <p:cNvSpPr>
            <a:spLocks noGrp="1"/>
          </p:cNvSpPr>
          <p:nvPr>
            <p:ph idx="1"/>
          </p:nvPr>
        </p:nvSpPr>
        <p:spPr>
          <a:xfrm>
            <a:off x="4447308" y="591344"/>
            <a:ext cx="6906491" cy="5585619"/>
          </a:xfrm>
        </p:spPr>
        <p:txBody>
          <a:bodyPr anchor="ctr">
            <a:normAutofit/>
          </a:bodyPr>
          <a:lstStyle/>
          <a:p>
            <a:pPr lvl="0"/>
            <a:r>
              <a:rPr lang="en-US" sz="2600" b="1" err="1"/>
              <a:t>Thuế</a:t>
            </a:r>
            <a:r>
              <a:rPr lang="en-US" sz="2600" b="1"/>
              <a:t> </a:t>
            </a:r>
            <a:r>
              <a:rPr lang="en-US" sz="2600" b="1" err="1"/>
              <a:t>Xuất</a:t>
            </a:r>
            <a:r>
              <a:rPr lang="en-US" sz="2600" b="1"/>
              <a:t> </a:t>
            </a:r>
            <a:r>
              <a:rPr lang="en-US" sz="2600" b="1" err="1"/>
              <a:t>khẩu</a:t>
            </a:r>
            <a:r>
              <a:rPr lang="en-US" sz="2600" b="1"/>
              <a:t>, </a:t>
            </a:r>
            <a:r>
              <a:rPr lang="en-US" sz="2600" b="1" err="1"/>
              <a:t>Nhập</a:t>
            </a:r>
            <a:r>
              <a:rPr lang="en-US" sz="2600" b="1"/>
              <a:t> </a:t>
            </a:r>
            <a:r>
              <a:rPr lang="en-US" sz="2600" b="1" err="1"/>
              <a:t>khẩu</a:t>
            </a:r>
            <a:r>
              <a:rPr lang="en-US" sz="2600"/>
              <a:t>: </a:t>
            </a:r>
            <a:r>
              <a:rPr lang="en-US" sz="2600" err="1"/>
              <a:t>đánh</a:t>
            </a:r>
            <a:r>
              <a:rPr lang="en-US" sz="2600"/>
              <a:t> </a:t>
            </a:r>
            <a:r>
              <a:rPr lang="en-US" sz="2600" err="1"/>
              <a:t>vào</a:t>
            </a:r>
            <a:r>
              <a:rPr lang="en-US" sz="2600"/>
              <a:t> </a:t>
            </a:r>
            <a:r>
              <a:rPr lang="en-US" sz="2600" err="1"/>
              <a:t>hàng</a:t>
            </a:r>
            <a:r>
              <a:rPr lang="en-US" sz="2600"/>
              <a:t> </a:t>
            </a:r>
            <a:r>
              <a:rPr lang="en-US" sz="2600" err="1"/>
              <a:t>hóa</a:t>
            </a:r>
            <a:r>
              <a:rPr lang="en-US" sz="2600"/>
              <a:t> </a:t>
            </a:r>
            <a:r>
              <a:rPr lang="en-US" sz="2600" err="1"/>
              <a:t>ra</a:t>
            </a:r>
            <a:r>
              <a:rPr lang="en-US" sz="2600"/>
              <a:t>/</a:t>
            </a:r>
            <a:r>
              <a:rPr lang="en-US" sz="2600" err="1"/>
              <a:t>vào</a:t>
            </a:r>
            <a:r>
              <a:rPr lang="en-US" sz="2600"/>
              <a:t> </a:t>
            </a:r>
            <a:r>
              <a:rPr lang="en-US" sz="2600" err="1"/>
              <a:t>lãnh</a:t>
            </a:r>
            <a:r>
              <a:rPr lang="en-US" sz="2600"/>
              <a:t> </a:t>
            </a:r>
            <a:r>
              <a:rPr lang="en-US" sz="2600" err="1"/>
              <a:t>thổ</a:t>
            </a:r>
            <a:r>
              <a:rPr lang="en-US" sz="2600"/>
              <a:t> VN → </a:t>
            </a:r>
            <a:r>
              <a:rPr lang="en-US" sz="2600" err="1"/>
              <a:t>ảnh</a:t>
            </a:r>
            <a:r>
              <a:rPr lang="en-US" sz="2600"/>
              <a:t> </a:t>
            </a:r>
            <a:r>
              <a:rPr lang="en-US" sz="2600" err="1"/>
              <a:t>hưởng</a:t>
            </a:r>
            <a:r>
              <a:rPr lang="en-US" sz="2600"/>
              <a:t> </a:t>
            </a:r>
            <a:r>
              <a:rPr lang="en-US" sz="2600" err="1"/>
              <a:t>đến</a:t>
            </a:r>
            <a:r>
              <a:rPr lang="en-US" sz="2600"/>
              <a:t> chi </a:t>
            </a:r>
            <a:r>
              <a:rPr lang="en-US" sz="2600" err="1"/>
              <a:t>phí</a:t>
            </a:r>
            <a:r>
              <a:rPr lang="en-US" sz="2600"/>
              <a:t> </a:t>
            </a:r>
            <a:r>
              <a:rPr lang="en-US" sz="2600" err="1"/>
              <a:t>nhập</a:t>
            </a:r>
            <a:r>
              <a:rPr lang="en-US" sz="2600"/>
              <a:t> </a:t>
            </a:r>
            <a:r>
              <a:rPr lang="en-US" sz="2600" err="1"/>
              <a:t>nguyên</a:t>
            </a:r>
            <a:r>
              <a:rPr lang="en-US" sz="2600"/>
              <a:t> </a:t>
            </a:r>
            <a:r>
              <a:rPr lang="en-US" sz="2600" err="1"/>
              <a:t>liệu</a:t>
            </a:r>
            <a:r>
              <a:rPr lang="en-US" sz="2600"/>
              <a:t> </a:t>
            </a:r>
            <a:r>
              <a:rPr lang="en-US" sz="2600" err="1"/>
              <a:t>và</a:t>
            </a:r>
            <a:r>
              <a:rPr lang="en-US" sz="2600"/>
              <a:t> </a:t>
            </a:r>
            <a:r>
              <a:rPr lang="en-US" sz="2600" err="1"/>
              <a:t>giá</a:t>
            </a:r>
            <a:r>
              <a:rPr lang="en-US" sz="2600"/>
              <a:t> </a:t>
            </a:r>
            <a:r>
              <a:rPr lang="en-US" sz="2600" err="1"/>
              <a:t>bán</a:t>
            </a:r>
            <a:r>
              <a:rPr lang="en-US" sz="2600"/>
              <a:t> </a:t>
            </a:r>
            <a:r>
              <a:rPr lang="en-US" sz="2600" err="1"/>
              <a:t>ra</a:t>
            </a:r>
            <a:r>
              <a:rPr lang="en-US" sz="2600"/>
              <a:t> </a:t>
            </a:r>
            <a:r>
              <a:rPr lang="en-US" sz="2600" err="1"/>
              <a:t>quốc</a:t>
            </a:r>
            <a:r>
              <a:rPr lang="en-US" sz="2600"/>
              <a:t> </a:t>
            </a:r>
            <a:r>
              <a:rPr lang="en-US" sz="2600" err="1"/>
              <a:t>tế</a:t>
            </a:r>
            <a:r>
              <a:rPr lang="en-US" sz="2600"/>
              <a:t>.</a:t>
            </a:r>
          </a:p>
          <a:p>
            <a:pPr lvl="0"/>
            <a:r>
              <a:rPr lang="en-US" sz="2600" b="1" err="1"/>
              <a:t>Thuế</a:t>
            </a:r>
            <a:r>
              <a:rPr lang="en-US" sz="2600" b="1"/>
              <a:t> Thu </a:t>
            </a:r>
            <a:r>
              <a:rPr lang="en-US" sz="2600" b="1" err="1"/>
              <a:t>nhập</a:t>
            </a:r>
            <a:r>
              <a:rPr lang="en-US" sz="2600" b="1"/>
              <a:t> </a:t>
            </a:r>
            <a:r>
              <a:rPr lang="en-US" sz="2600" b="1" err="1"/>
              <a:t>cá</a:t>
            </a:r>
            <a:r>
              <a:rPr lang="en-US" sz="2600" b="1"/>
              <a:t> </a:t>
            </a:r>
            <a:r>
              <a:rPr lang="en-US" sz="2600" b="1" err="1"/>
              <a:t>nhân</a:t>
            </a:r>
            <a:r>
              <a:rPr lang="en-US" sz="2600" b="1"/>
              <a:t> (</a:t>
            </a:r>
            <a:r>
              <a:rPr lang="en-US" sz="2600" b="1" err="1"/>
              <a:t>TNCN</a:t>
            </a:r>
            <a:r>
              <a:rPr lang="en-US" sz="2600" b="1"/>
              <a:t>)</a:t>
            </a:r>
            <a:r>
              <a:rPr lang="en-US" sz="2600"/>
              <a:t>: DN </a:t>
            </a:r>
            <a:r>
              <a:rPr lang="en-US" sz="2600" err="1"/>
              <a:t>có</a:t>
            </a:r>
            <a:r>
              <a:rPr lang="en-US" sz="2600"/>
              <a:t> </a:t>
            </a:r>
            <a:r>
              <a:rPr lang="en-US" sz="2600" err="1"/>
              <a:t>trách</a:t>
            </a:r>
            <a:r>
              <a:rPr lang="en-US" sz="2600"/>
              <a:t> </a:t>
            </a:r>
            <a:r>
              <a:rPr lang="en-US" sz="2600" err="1"/>
              <a:t>nhiệm</a:t>
            </a:r>
            <a:r>
              <a:rPr lang="en-US" sz="2600"/>
              <a:t> </a:t>
            </a:r>
            <a:r>
              <a:rPr lang="en-US" sz="2600" err="1"/>
              <a:t>khấu</a:t>
            </a:r>
            <a:r>
              <a:rPr lang="en-US" sz="2600"/>
              <a:t> </a:t>
            </a:r>
            <a:r>
              <a:rPr lang="en-US" sz="2600" err="1"/>
              <a:t>trừ</a:t>
            </a:r>
            <a:r>
              <a:rPr lang="en-US" sz="2600"/>
              <a:t>, </a:t>
            </a:r>
            <a:r>
              <a:rPr lang="en-US" sz="2600" err="1"/>
              <a:t>kê</a:t>
            </a:r>
            <a:r>
              <a:rPr lang="en-US" sz="2600"/>
              <a:t> </a:t>
            </a:r>
            <a:r>
              <a:rPr lang="en-US" sz="2600" err="1"/>
              <a:t>khai</a:t>
            </a:r>
            <a:r>
              <a:rPr lang="en-US" sz="2600"/>
              <a:t> </a:t>
            </a:r>
            <a:r>
              <a:rPr lang="en-US" sz="2600" err="1"/>
              <a:t>và</a:t>
            </a:r>
            <a:r>
              <a:rPr lang="en-US" sz="2600"/>
              <a:t> </a:t>
            </a:r>
            <a:r>
              <a:rPr lang="en-US" sz="2600" err="1"/>
              <a:t>nộp</a:t>
            </a:r>
            <a:r>
              <a:rPr lang="en-US" sz="2600"/>
              <a:t> </a:t>
            </a:r>
            <a:r>
              <a:rPr lang="en-US" sz="2600" err="1"/>
              <a:t>thay</a:t>
            </a:r>
            <a:r>
              <a:rPr lang="en-US" sz="2600"/>
              <a:t> </a:t>
            </a:r>
            <a:r>
              <a:rPr lang="en-US" sz="2600" err="1"/>
              <a:t>cho</a:t>
            </a:r>
            <a:r>
              <a:rPr lang="en-US" sz="2600"/>
              <a:t> </a:t>
            </a:r>
            <a:r>
              <a:rPr lang="en-US" sz="2600" err="1"/>
              <a:t>người</a:t>
            </a:r>
            <a:r>
              <a:rPr lang="en-US" sz="2600"/>
              <a:t> </a:t>
            </a:r>
            <a:r>
              <a:rPr lang="en-US" sz="2600" err="1"/>
              <a:t>lao</a:t>
            </a:r>
            <a:r>
              <a:rPr lang="en-US" sz="2600"/>
              <a:t> </a:t>
            </a:r>
            <a:r>
              <a:rPr lang="en-US" sz="2600" err="1"/>
              <a:t>động</a:t>
            </a:r>
            <a:r>
              <a:rPr lang="en-US" sz="2600"/>
              <a:t>.</a:t>
            </a:r>
          </a:p>
          <a:p>
            <a:pPr lvl="0"/>
            <a:r>
              <a:rPr lang="en-US" sz="2600" b="1" err="1"/>
              <a:t>Thuế</a:t>
            </a:r>
            <a:r>
              <a:rPr lang="en-US" sz="2600" b="1"/>
              <a:t> Tài </a:t>
            </a:r>
            <a:r>
              <a:rPr lang="en-US" sz="2600" b="1" err="1"/>
              <a:t>nguyên</a:t>
            </a:r>
            <a:r>
              <a:rPr lang="en-US" sz="2600"/>
              <a:t>: </a:t>
            </a:r>
            <a:r>
              <a:rPr lang="en-US" sz="2600" err="1"/>
              <a:t>áp</a:t>
            </a:r>
            <a:r>
              <a:rPr lang="en-US" sz="2600"/>
              <a:t> </a:t>
            </a:r>
            <a:r>
              <a:rPr lang="en-US" sz="2600" err="1"/>
              <a:t>dụng</a:t>
            </a:r>
            <a:r>
              <a:rPr lang="en-US" sz="2600"/>
              <a:t> </a:t>
            </a:r>
            <a:r>
              <a:rPr lang="en-US" sz="2600" err="1"/>
              <a:t>cho</a:t>
            </a:r>
            <a:r>
              <a:rPr lang="en-US" sz="2600"/>
              <a:t> DN </a:t>
            </a:r>
            <a:r>
              <a:rPr lang="en-US" sz="2600" err="1"/>
              <a:t>khai</a:t>
            </a:r>
            <a:r>
              <a:rPr lang="en-US" sz="2600"/>
              <a:t> </a:t>
            </a:r>
            <a:r>
              <a:rPr lang="en-US" sz="2600" err="1"/>
              <a:t>thác</a:t>
            </a:r>
            <a:r>
              <a:rPr lang="en-US" sz="2600"/>
              <a:t> </a:t>
            </a:r>
            <a:r>
              <a:rPr lang="en-US" sz="2600" err="1"/>
              <a:t>khoáng</a:t>
            </a:r>
            <a:r>
              <a:rPr lang="en-US" sz="2600"/>
              <a:t> </a:t>
            </a:r>
            <a:r>
              <a:rPr lang="en-US" sz="2600" err="1"/>
              <a:t>sản</a:t>
            </a:r>
            <a:r>
              <a:rPr lang="en-US" sz="2600"/>
              <a:t>, </a:t>
            </a:r>
            <a:r>
              <a:rPr lang="en-US" sz="2600" err="1"/>
              <a:t>dầu</a:t>
            </a:r>
            <a:r>
              <a:rPr lang="en-US" sz="2600"/>
              <a:t> </a:t>
            </a:r>
            <a:r>
              <a:rPr lang="en-US" sz="2600" err="1"/>
              <a:t>khí</a:t>
            </a:r>
            <a:r>
              <a:rPr lang="en-US" sz="2600"/>
              <a:t>, </a:t>
            </a:r>
            <a:r>
              <a:rPr lang="en-US" sz="2600" err="1"/>
              <a:t>tài</a:t>
            </a:r>
            <a:r>
              <a:rPr lang="en-US" sz="2600"/>
              <a:t> </a:t>
            </a:r>
            <a:r>
              <a:rPr lang="en-US" sz="2600" err="1"/>
              <a:t>nguyên</a:t>
            </a:r>
            <a:r>
              <a:rPr lang="en-US" sz="2600"/>
              <a:t> </a:t>
            </a:r>
            <a:r>
              <a:rPr lang="en-US" sz="2600" err="1"/>
              <a:t>thiên</a:t>
            </a:r>
            <a:r>
              <a:rPr lang="en-US" sz="2600"/>
              <a:t> </a:t>
            </a:r>
            <a:r>
              <a:rPr lang="en-US" sz="2600" err="1"/>
              <a:t>nhiên</a:t>
            </a:r>
            <a:r>
              <a:rPr lang="en-US" sz="2600"/>
              <a:t>.</a:t>
            </a:r>
          </a:p>
          <a:p>
            <a:pPr lvl="0"/>
            <a:r>
              <a:rPr lang="en-US" sz="2600" b="1" err="1"/>
              <a:t>Thuế</a:t>
            </a:r>
            <a:r>
              <a:rPr lang="en-US" sz="2600" b="1"/>
              <a:t> Bảo </a:t>
            </a:r>
            <a:r>
              <a:rPr lang="en-US" sz="2600" b="1" err="1"/>
              <a:t>vệ</a:t>
            </a:r>
            <a:r>
              <a:rPr lang="en-US" sz="2600" b="1"/>
              <a:t> </a:t>
            </a:r>
            <a:r>
              <a:rPr lang="en-US" sz="2600" b="1" err="1"/>
              <a:t>môi</a:t>
            </a:r>
            <a:r>
              <a:rPr lang="en-US" sz="2600" b="1"/>
              <a:t> </a:t>
            </a:r>
            <a:r>
              <a:rPr lang="en-US" sz="2600" b="1" err="1"/>
              <a:t>trường</a:t>
            </a:r>
            <a:r>
              <a:rPr lang="en-US" sz="2600"/>
              <a:t>: </a:t>
            </a:r>
            <a:r>
              <a:rPr lang="en-US" sz="2600" err="1"/>
              <a:t>thu</a:t>
            </a:r>
            <a:r>
              <a:rPr lang="en-US" sz="2600"/>
              <a:t> </a:t>
            </a:r>
            <a:r>
              <a:rPr lang="en-US" sz="2600" err="1"/>
              <a:t>vào</a:t>
            </a:r>
            <a:r>
              <a:rPr lang="en-US" sz="2600"/>
              <a:t> </a:t>
            </a:r>
            <a:r>
              <a:rPr lang="en-US" sz="2600" err="1"/>
              <a:t>xăng</a:t>
            </a:r>
            <a:r>
              <a:rPr lang="en-US" sz="2600"/>
              <a:t> </a:t>
            </a:r>
            <a:r>
              <a:rPr lang="en-US" sz="2600" err="1"/>
              <a:t>dầu</a:t>
            </a:r>
            <a:r>
              <a:rPr lang="en-US" sz="2600"/>
              <a:t>, than, </a:t>
            </a:r>
            <a:r>
              <a:rPr lang="en-US" sz="2600" err="1"/>
              <a:t>túi</a:t>
            </a:r>
            <a:r>
              <a:rPr lang="en-US" sz="2600"/>
              <a:t> </a:t>
            </a:r>
            <a:r>
              <a:rPr lang="en-US" sz="2600" err="1"/>
              <a:t>nilon</a:t>
            </a:r>
            <a:r>
              <a:rPr lang="en-US" sz="2600"/>
              <a:t>... → </a:t>
            </a:r>
            <a:r>
              <a:rPr lang="en-US" sz="2600" err="1"/>
              <a:t>khuyến</a:t>
            </a:r>
            <a:r>
              <a:rPr lang="en-US" sz="2600"/>
              <a:t> </a:t>
            </a:r>
            <a:r>
              <a:rPr lang="en-US" sz="2600" err="1"/>
              <a:t>khích</a:t>
            </a:r>
            <a:r>
              <a:rPr lang="en-US" sz="2600"/>
              <a:t> </a:t>
            </a:r>
            <a:r>
              <a:rPr lang="en-US" sz="2600" err="1"/>
              <a:t>SXKD</a:t>
            </a:r>
            <a:r>
              <a:rPr lang="en-US" sz="2600"/>
              <a:t> </a:t>
            </a:r>
            <a:r>
              <a:rPr lang="en-US" sz="2600" err="1"/>
              <a:t>xanh</a:t>
            </a:r>
            <a:r>
              <a:rPr lang="en-US" sz="2600"/>
              <a:t>, </a:t>
            </a:r>
            <a:r>
              <a:rPr lang="en-US" sz="2600" err="1"/>
              <a:t>bền</a:t>
            </a:r>
            <a:r>
              <a:rPr lang="en-US" sz="2600"/>
              <a:t> </a:t>
            </a:r>
            <a:r>
              <a:rPr lang="en-US" sz="2600" err="1"/>
              <a:t>vững</a:t>
            </a:r>
            <a:r>
              <a:rPr lang="en-US" sz="2600"/>
              <a:t>.</a:t>
            </a:r>
          </a:p>
          <a:p>
            <a:pPr lvl="0"/>
            <a:r>
              <a:rPr lang="en-US" sz="2600" b="1" err="1"/>
              <a:t>Thuế</a:t>
            </a:r>
            <a:r>
              <a:rPr lang="en-US" sz="2600" b="1"/>
              <a:t> Môn </a:t>
            </a:r>
            <a:r>
              <a:rPr lang="en-US" sz="2600" b="1" err="1"/>
              <a:t>bài</a:t>
            </a:r>
            <a:r>
              <a:rPr lang="en-US" sz="2600"/>
              <a:t>: </a:t>
            </a:r>
            <a:r>
              <a:rPr lang="en-US" sz="2600" err="1"/>
              <a:t>nộp</a:t>
            </a:r>
            <a:r>
              <a:rPr lang="en-US" sz="2600"/>
              <a:t> </a:t>
            </a:r>
            <a:r>
              <a:rPr lang="en-US" sz="2600" err="1"/>
              <a:t>theo</a:t>
            </a:r>
            <a:r>
              <a:rPr lang="en-US" sz="2600"/>
              <a:t> </a:t>
            </a:r>
            <a:r>
              <a:rPr lang="en-US" sz="2600" err="1"/>
              <a:t>vốn</a:t>
            </a:r>
            <a:r>
              <a:rPr lang="en-US" sz="2600"/>
              <a:t> </a:t>
            </a:r>
            <a:r>
              <a:rPr lang="en-US" sz="2600" err="1"/>
              <a:t>điều</a:t>
            </a:r>
            <a:r>
              <a:rPr lang="en-US" sz="2600"/>
              <a:t> </a:t>
            </a:r>
            <a:r>
              <a:rPr lang="en-US" sz="2600" err="1"/>
              <a:t>lệ</a:t>
            </a:r>
            <a:r>
              <a:rPr lang="en-US" sz="2600"/>
              <a:t> </a:t>
            </a:r>
            <a:r>
              <a:rPr lang="en-US" sz="2600" err="1"/>
              <a:t>hoặc</a:t>
            </a:r>
            <a:r>
              <a:rPr lang="en-US" sz="2600"/>
              <a:t> </a:t>
            </a:r>
            <a:r>
              <a:rPr lang="en-US" sz="2600" err="1"/>
              <a:t>vốn</a:t>
            </a:r>
            <a:r>
              <a:rPr lang="en-US" sz="2600"/>
              <a:t> </a:t>
            </a:r>
            <a:r>
              <a:rPr lang="en-US" sz="2600" err="1"/>
              <a:t>đầu</a:t>
            </a:r>
            <a:r>
              <a:rPr lang="en-US" sz="2600"/>
              <a:t> </a:t>
            </a:r>
            <a:r>
              <a:rPr lang="en-US" sz="2600" err="1"/>
              <a:t>tư</a:t>
            </a:r>
            <a:r>
              <a:rPr lang="en-US" sz="2600"/>
              <a:t>, </a:t>
            </a:r>
            <a:r>
              <a:rPr lang="en-US" sz="2600" err="1"/>
              <a:t>là</a:t>
            </a:r>
            <a:r>
              <a:rPr lang="en-US" sz="2600"/>
              <a:t> chi </a:t>
            </a:r>
            <a:r>
              <a:rPr lang="en-US" sz="2600" err="1"/>
              <a:t>phí</a:t>
            </a:r>
            <a:r>
              <a:rPr lang="en-US" sz="2600"/>
              <a:t> </a:t>
            </a:r>
            <a:r>
              <a:rPr lang="en-US" sz="2600" err="1"/>
              <a:t>bắt</a:t>
            </a:r>
            <a:r>
              <a:rPr lang="en-US" sz="2600"/>
              <a:t> </a:t>
            </a:r>
            <a:r>
              <a:rPr lang="en-US" sz="2600" err="1"/>
              <a:t>buộc</a:t>
            </a:r>
            <a:r>
              <a:rPr lang="en-US" sz="2600"/>
              <a:t> </a:t>
            </a:r>
            <a:r>
              <a:rPr lang="en-US" sz="2600" err="1"/>
              <a:t>khi</a:t>
            </a:r>
            <a:r>
              <a:rPr lang="en-US" sz="2600"/>
              <a:t> DN </a:t>
            </a:r>
            <a:r>
              <a:rPr lang="en-US" sz="2600" err="1"/>
              <a:t>hoạt</a:t>
            </a:r>
            <a:r>
              <a:rPr lang="en-US" sz="2600"/>
              <a:t> </a:t>
            </a:r>
            <a:r>
              <a:rPr lang="en-US" sz="2600" err="1"/>
              <a:t>động</a:t>
            </a:r>
            <a:r>
              <a:rPr lang="en-US" sz="2600"/>
              <a:t>.</a:t>
            </a:r>
          </a:p>
          <a:p>
            <a:endParaRPr lang="en-US" sz="2600"/>
          </a:p>
        </p:txBody>
      </p:sp>
      <p:sp>
        <p:nvSpPr>
          <p:cNvPr id="5" name="Slide Number Placeholder 4">
            <a:extLst>
              <a:ext uri="{FF2B5EF4-FFF2-40B4-BE49-F238E27FC236}">
                <a16:creationId xmlns:a16="http://schemas.microsoft.com/office/drawing/2014/main" id="{CBC4CB5D-0620-CA60-1718-25475A7990BC}"/>
              </a:ext>
            </a:extLst>
          </p:cNvPr>
          <p:cNvSpPr>
            <a:spLocks noGrp="1"/>
          </p:cNvSpPr>
          <p:nvPr>
            <p:ph type="sldNum" sz="quarter" idx="12"/>
          </p:nvPr>
        </p:nvSpPr>
        <p:spPr>
          <a:xfrm>
            <a:off x="9541564" y="6356350"/>
            <a:ext cx="1812235" cy="365125"/>
          </a:xfrm>
        </p:spPr>
        <p:txBody>
          <a:bodyPr>
            <a:normAutofit/>
          </a:bodyPr>
          <a:lstStyle/>
          <a:p>
            <a:pPr>
              <a:spcAft>
                <a:spcPts val="600"/>
              </a:spcAft>
            </a:pPr>
            <a:fld id="{C1511C3C-B706-4A5C-8A5A-E74C99A89F93}" type="slidenum">
              <a:rPr lang="en-US" smtClean="0"/>
              <a:pPr>
                <a:spcAft>
                  <a:spcPts val="600"/>
                </a:spcAft>
              </a:pPr>
              <a:t>35</a:t>
            </a:fld>
            <a:endParaRPr lang="en-US"/>
          </a:p>
        </p:txBody>
      </p:sp>
      <p:sp>
        <p:nvSpPr>
          <p:cNvPr id="4" name="Chỗ dành sẵn cho Chân trang 3">
            <a:extLst>
              <a:ext uri="{FF2B5EF4-FFF2-40B4-BE49-F238E27FC236}">
                <a16:creationId xmlns:a16="http://schemas.microsoft.com/office/drawing/2014/main" id="{42634930-E8B7-CD56-B00B-ADCCAA3055F3}"/>
              </a:ext>
            </a:extLst>
          </p:cNvPr>
          <p:cNvSpPr>
            <a:spLocks noGrp="1"/>
          </p:cNvSpPr>
          <p:nvPr>
            <p:ph type="ftr" sz="quarter" idx="11"/>
          </p:nvPr>
        </p:nvSpPr>
        <p:spPr/>
        <p:txBody>
          <a:bodyPr/>
          <a:lstStyle/>
          <a:p>
            <a:r>
              <a:rPr lang="en-US"/>
              <a:t>TS. Nguyễn Tuấn Anh - ĐH KTQD</a:t>
            </a:r>
          </a:p>
        </p:txBody>
      </p:sp>
    </p:spTree>
    <p:extLst>
      <p:ext uri="{BB962C8B-B14F-4D97-AF65-F5344CB8AC3E}">
        <p14:creationId xmlns:p14="http://schemas.microsoft.com/office/powerpoint/2010/main" val="383872077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1BB867FF-FC45-48F7-8104-F89BE54909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Freeform: Shape 18">
            <a:extLst>
              <a:ext uri="{FF2B5EF4-FFF2-40B4-BE49-F238E27FC236}">
                <a16:creationId xmlns:a16="http://schemas.microsoft.com/office/drawing/2014/main" id="{8BB56887-D0D5-4F0C-9E19-7247EB83C8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208695" y="1"/>
            <a:ext cx="1135066" cy="477997"/>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B56A9116-CED9-3CBB-5D75-9BC48DCD2840}"/>
              </a:ext>
            </a:extLst>
          </p:cNvPr>
          <p:cNvSpPr>
            <a:spLocks noGrp="1"/>
          </p:cNvSpPr>
          <p:nvPr>
            <p:ph type="title"/>
          </p:nvPr>
        </p:nvSpPr>
        <p:spPr>
          <a:xfrm>
            <a:off x="838200" y="365125"/>
            <a:ext cx="10515600" cy="1325563"/>
          </a:xfrm>
        </p:spPr>
        <p:txBody>
          <a:bodyPr>
            <a:normAutofit/>
          </a:bodyPr>
          <a:lstStyle/>
          <a:p>
            <a:r>
              <a:rPr lang="en-US" b="1" err="1">
                <a:latin typeface="Times New Roman" panose="02020603050405020304" pitchFamily="18" charset="0"/>
                <a:ea typeface="SimSun" panose="02010600030101010101" pitchFamily="2" charset="-122"/>
              </a:rPr>
              <a:t>Bài</a:t>
            </a:r>
            <a:r>
              <a:rPr lang="en-US" b="1">
                <a:latin typeface="Times New Roman" panose="02020603050405020304" pitchFamily="18" charset="0"/>
                <a:ea typeface="SimSun" panose="02010600030101010101" pitchFamily="2" charset="-122"/>
              </a:rPr>
              <a:t> </a:t>
            </a:r>
            <a:r>
              <a:rPr lang="en-US" b="1" err="1">
                <a:latin typeface="Times New Roman" panose="02020603050405020304" pitchFamily="18" charset="0"/>
                <a:ea typeface="SimSun" panose="02010600030101010101" pitchFamily="2" charset="-122"/>
              </a:rPr>
              <a:t>tập</a:t>
            </a:r>
            <a:r>
              <a:rPr lang="en-US" b="1">
                <a:latin typeface="Times New Roman" panose="02020603050405020304" pitchFamily="18" charset="0"/>
                <a:ea typeface="SimSun" panose="02010600030101010101" pitchFamily="2" charset="-122"/>
              </a:rPr>
              <a:t> tổng hợp 1</a:t>
            </a:r>
            <a:endParaRPr lang="en-US"/>
          </a:p>
        </p:txBody>
      </p:sp>
      <p:sp>
        <p:nvSpPr>
          <p:cNvPr id="21" name="Arc 20">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V="1">
            <a:off x="555710" y="2183223"/>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17D0F479-9271-4366-CD77-D333DE549D86}"/>
              </a:ext>
            </a:extLst>
          </p:cNvPr>
          <p:cNvSpPr>
            <a:spLocks noGrp="1"/>
          </p:cNvSpPr>
          <p:nvPr>
            <p:ph idx="1"/>
          </p:nvPr>
        </p:nvSpPr>
        <p:spPr>
          <a:xfrm>
            <a:off x="838200" y="1591878"/>
            <a:ext cx="10515600" cy="4351338"/>
          </a:xfrm>
        </p:spPr>
        <p:txBody>
          <a:bodyPr>
            <a:normAutofit/>
          </a:bodyPr>
          <a:lstStyle/>
          <a:p>
            <a:pPr marL="0" indent="0">
              <a:buNone/>
            </a:pPr>
            <a:r>
              <a:rPr lang="en-US" sz="2400"/>
              <a:t>Công ty AnAn có số liệu trên bảng Cân đối kế toán ngày 1/1/N như sau: Vay dài hạn: 250 tr VNĐ, Vay ngắn hạn: 100 tr VND, Phải trả người bán: 200 tr VNĐ, Phải thu khách hàng: 300 tr VNĐ, Nguyên giá tài sản cố định: 1 200 tr VNĐ, Khấu hao luỹ kế TSCĐ : 200 tr VNĐ, Lợi nhuận chưa phân phối: 100 tr VNĐ, Vốn góp của chủ sở hữu: 1000 tr VNĐ, Phải nộp ngân sách nhà nước: 50 tr VNĐ, Hàng tồn kho: 150 tr VNĐ. </a:t>
            </a:r>
          </a:p>
          <a:p>
            <a:pPr marL="0" indent="0">
              <a:buNone/>
            </a:pPr>
            <a:r>
              <a:rPr lang="en-US" sz="2400"/>
              <a:t>	a	Cho biết số dư khoản mục Tiền trên Bảng Cân đối kế toán của công   ty ngày 1/1/N?</a:t>
            </a:r>
          </a:p>
          <a:p>
            <a:pPr marL="0" indent="0">
              <a:buNone/>
            </a:pPr>
            <a:r>
              <a:rPr lang="en-US" sz="2400"/>
              <a:t>	b	Cho biết vốn lưu động ròng của công ty tại ngày 1/1/N?</a:t>
            </a:r>
          </a:p>
          <a:p>
            <a:pPr marL="0" indent="0">
              <a:buNone/>
            </a:pPr>
            <a:r>
              <a:rPr lang="en-US" sz="2400"/>
              <a:t>	c	Cho biết tổng tài sản của công ty tại ngày 1/1/N?</a:t>
            </a:r>
          </a:p>
          <a:p>
            <a:pPr marL="0" indent="0">
              <a:buNone/>
            </a:pPr>
            <a:r>
              <a:rPr lang="en-US" sz="2400"/>
              <a:t>	d	Cho biết tổng nợ phải trả của công ty tại ngày 1/1/N?</a:t>
            </a:r>
          </a:p>
          <a:p>
            <a:pPr marL="0" indent="0">
              <a:buNone/>
            </a:pPr>
            <a:endParaRPr lang="en-US" sz="2400"/>
          </a:p>
        </p:txBody>
      </p:sp>
      <p:sp>
        <p:nvSpPr>
          <p:cNvPr id="4" name="Chỗ dành sẵn cho Chân trang 3">
            <a:extLst>
              <a:ext uri="{FF2B5EF4-FFF2-40B4-BE49-F238E27FC236}">
                <a16:creationId xmlns:a16="http://schemas.microsoft.com/office/drawing/2014/main" id="{F9B90A7F-F2EF-99BE-2131-5182C8EB7691}"/>
              </a:ext>
            </a:extLst>
          </p:cNvPr>
          <p:cNvSpPr>
            <a:spLocks noGrp="1"/>
          </p:cNvSpPr>
          <p:nvPr>
            <p:ph type="ftr" sz="quarter" idx="11"/>
          </p:nvPr>
        </p:nvSpPr>
        <p:spPr/>
        <p:txBody>
          <a:bodyPr/>
          <a:lstStyle/>
          <a:p>
            <a:r>
              <a:rPr lang="en-US"/>
              <a:t>TS. Nguyễn Tuấn Anh - ĐH KTQD</a:t>
            </a:r>
          </a:p>
        </p:txBody>
      </p:sp>
      <p:sp>
        <p:nvSpPr>
          <p:cNvPr id="5" name="Chỗ dành sẵn cho Số hiệu Bản chiếu 4">
            <a:extLst>
              <a:ext uri="{FF2B5EF4-FFF2-40B4-BE49-F238E27FC236}">
                <a16:creationId xmlns:a16="http://schemas.microsoft.com/office/drawing/2014/main" id="{9A65ABE8-C591-106B-92A1-9958EC3F2839}"/>
              </a:ext>
            </a:extLst>
          </p:cNvPr>
          <p:cNvSpPr>
            <a:spLocks noGrp="1"/>
          </p:cNvSpPr>
          <p:nvPr>
            <p:ph type="sldNum" sz="quarter" idx="12"/>
          </p:nvPr>
        </p:nvSpPr>
        <p:spPr/>
        <p:txBody>
          <a:bodyPr/>
          <a:lstStyle/>
          <a:p>
            <a:fld id="{3D7499AE-8711-4CFC-9ECF-460794017F84}" type="slidenum">
              <a:rPr lang="en-US" smtClean="0"/>
              <a:t>36</a:t>
            </a:fld>
            <a:endParaRPr lang="en-US"/>
          </a:p>
        </p:txBody>
      </p:sp>
    </p:spTree>
    <p:extLst>
      <p:ext uri="{BB962C8B-B14F-4D97-AF65-F5344CB8AC3E}">
        <p14:creationId xmlns:p14="http://schemas.microsoft.com/office/powerpoint/2010/main" val="38177536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7">
            <a:extLst>
              <a:ext uri="{FF2B5EF4-FFF2-40B4-BE49-F238E27FC236}">
                <a16:creationId xmlns:a16="http://schemas.microsoft.com/office/drawing/2014/main" id="{1BB867FF-FC45-48F7-8104-F89BE54909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Freeform: Shape 9">
            <a:extLst>
              <a:ext uri="{FF2B5EF4-FFF2-40B4-BE49-F238E27FC236}">
                <a16:creationId xmlns:a16="http://schemas.microsoft.com/office/drawing/2014/main" id="{8BB56887-D0D5-4F0C-9E19-7247EB83C8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208695" y="1"/>
            <a:ext cx="1135066" cy="477997"/>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êu đề 1">
            <a:extLst>
              <a:ext uri="{FF2B5EF4-FFF2-40B4-BE49-F238E27FC236}">
                <a16:creationId xmlns:a16="http://schemas.microsoft.com/office/drawing/2014/main" id="{137F9C80-300B-02F0-D723-652772075DBB}"/>
              </a:ext>
            </a:extLst>
          </p:cNvPr>
          <p:cNvSpPr>
            <a:spLocks noGrp="1"/>
          </p:cNvSpPr>
          <p:nvPr>
            <p:ph type="title"/>
          </p:nvPr>
        </p:nvSpPr>
        <p:spPr>
          <a:xfrm>
            <a:off x="838200" y="365125"/>
            <a:ext cx="10515600" cy="1325563"/>
          </a:xfrm>
        </p:spPr>
        <p:txBody>
          <a:bodyPr>
            <a:normAutofit/>
          </a:bodyPr>
          <a:lstStyle/>
          <a:p>
            <a:r>
              <a:rPr lang="en-US" b="1">
                <a:latin typeface="Times New Roman" panose="02020603050405020304" pitchFamily="18" charset="0"/>
                <a:ea typeface="SimSun" panose="02010600030101010101" pitchFamily="2" charset="-122"/>
              </a:rPr>
              <a:t>Bài tập tổng hợp</a:t>
            </a:r>
            <a:endParaRPr lang="en-US"/>
          </a:p>
        </p:txBody>
      </p:sp>
      <p:sp>
        <p:nvSpPr>
          <p:cNvPr id="20"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V="1">
            <a:off x="555710" y="2183223"/>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hỗ dành sẵn cho Nội dung 2">
            <a:extLst>
              <a:ext uri="{FF2B5EF4-FFF2-40B4-BE49-F238E27FC236}">
                <a16:creationId xmlns:a16="http://schemas.microsoft.com/office/drawing/2014/main" id="{BEC65BCE-E4B9-D285-B585-49864358B35D}"/>
              </a:ext>
            </a:extLst>
          </p:cNvPr>
          <p:cNvSpPr>
            <a:spLocks noGrp="1"/>
          </p:cNvSpPr>
          <p:nvPr>
            <p:ph idx="1"/>
          </p:nvPr>
        </p:nvSpPr>
        <p:spPr>
          <a:xfrm>
            <a:off x="1087655" y="1501541"/>
            <a:ext cx="10972799" cy="4675422"/>
          </a:xfrm>
        </p:spPr>
        <p:txBody>
          <a:bodyPr>
            <a:normAutofit/>
          </a:bodyPr>
          <a:lstStyle/>
          <a:p>
            <a:pPr marL="0" indent="0">
              <a:buNone/>
            </a:pPr>
            <a:r>
              <a:rPr lang="en-US" sz="2200" b="1"/>
              <a:t>a. Xác định “Tiền”</a:t>
            </a:r>
            <a:endParaRPr lang="en-US" sz="2200"/>
          </a:p>
          <a:p>
            <a:pPr marL="0" lvl="0" indent="0">
              <a:buNone/>
            </a:pPr>
            <a:r>
              <a:rPr lang="en-US" sz="2200"/>
              <a:t>Tài sản = Tiền + Phải thu 300 + Hàng tồn kho 150 + TSCĐ ròng (1.200 − 200) = Tiền + </a:t>
            </a:r>
            <a:r>
              <a:rPr lang="en-US" sz="2200" b="1"/>
              <a:t>1.450</a:t>
            </a:r>
            <a:endParaRPr lang="en-US" sz="2200"/>
          </a:p>
          <a:p>
            <a:pPr marL="0" lvl="0" indent="0">
              <a:buNone/>
            </a:pPr>
            <a:r>
              <a:rPr lang="en-US" sz="2200"/>
              <a:t>Nợ phải trả = Vay dài hạn 250 + Vay ngắn hạn 100 + Phải trả 200 + Phải nộp NSNN 50 = </a:t>
            </a:r>
            <a:r>
              <a:rPr lang="en-US" sz="2200" b="1"/>
              <a:t>600</a:t>
            </a:r>
            <a:endParaRPr lang="en-US" sz="2200"/>
          </a:p>
          <a:p>
            <a:pPr marL="0" lvl="0" indent="0">
              <a:buNone/>
            </a:pPr>
            <a:r>
              <a:rPr lang="en-US" sz="2200"/>
              <a:t>Vốn chủ sở hữu = Lợi nhuận CPP 100 + Vốn góp 1.000 = </a:t>
            </a:r>
            <a:r>
              <a:rPr lang="en-US" sz="2200" b="1"/>
              <a:t>1.100</a:t>
            </a:r>
            <a:br>
              <a:rPr lang="en-US" sz="2200"/>
            </a:br>
            <a:r>
              <a:rPr lang="en-US" sz="2200"/>
              <a:t>→ Tổng nguồn vốn = </a:t>
            </a:r>
            <a:r>
              <a:rPr lang="en-US" sz="2200" b="1"/>
              <a:t>1.700</a:t>
            </a:r>
            <a:r>
              <a:rPr lang="en-US" sz="2200"/>
              <a:t> = Tổng tài sản ⇒ </a:t>
            </a:r>
            <a:r>
              <a:rPr lang="en-US" sz="2200" b="1"/>
              <a:t>Tiền = 1.700 − 1.450 = 250 (triệu)</a:t>
            </a:r>
            <a:endParaRPr lang="en-US" sz="2200"/>
          </a:p>
          <a:p>
            <a:pPr marL="0" indent="0">
              <a:buNone/>
            </a:pPr>
            <a:r>
              <a:rPr lang="en-US" sz="2200" b="1"/>
              <a:t>b.  Vốn lưu động ròng (NWC)</a:t>
            </a:r>
            <a:endParaRPr lang="en-US" sz="2200"/>
          </a:p>
          <a:p>
            <a:pPr marL="0" lvl="0" indent="0">
              <a:buNone/>
            </a:pPr>
            <a:r>
              <a:rPr lang="en-US" sz="2200"/>
              <a:t>Tài sản ngắn hạn: Tiền 250 + Phải thu 300 + Hàng tồn kho 150 = </a:t>
            </a:r>
            <a:r>
              <a:rPr lang="en-US" sz="2200" b="1"/>
              <a:t>700</a:t>
            </a:r>
            <a:endParaRPr lang="en-US" sz="2200"/>
          </a:p>
          <a:p>
            <a:pPr marL="0" lvl="0" indent="0">
              <a:buNone/>
            </a:pPr>
            <a:r>
              <a:rPr lang="en-US" sz="2200"/>
              <a:t>Nợ ngắn hạn: Vay NH 100 + Phải trả 200 + Phải nộp NSNN 50 = </a:t>
            </a:r>
            <a:r>
              <a:rPr lang="en-US" sz="2200" b="1"/>
              <a:t>350</a:t>
            </a:r>
            <a:br>
              <a:rPr lang="en-US" sz="2200"/>
            </a:br>
            <a:r>
              <a:rPr lang="en-US" sz="2200"/>
              <a:t>→ </a:t>
            </a:r>
            <a:r>
              <a:rPr lang="en-US" sz="2200" b="1"/>
              <a:t>NWC = 700 − 350 = 350 (triệu)</a:t>
            </a:r>
            <a:endParaRPr lang="en-US" sz="2200"/>
          </a:p>
          <a:p>
            <a:pPr marL="0" indent="0">
              <a:buNone/>
            </a:pPr>
            <a:r>
              <a:rPr lang="en-US" sz="2200" b="1"/>
              <a:t>c.  Tổng tài sản  </a:t>
            </a:r>
            <a:r>
              <a:rPr lang="en-US" sz="2200"/>
              <a:t>→ </a:t>
            </a:r>
            <a:r>
              <a:rPr lang="en-US" sz="2200" b="1"/>
              <a:t>1.700 (triệu)</a:t>
            </a:r>
            <a:endParaRPr lang="en-US" sz="2200"/>
          </a:p>
          <a:p>
            <a:pPr marL="0" indent="0">
              <a:buNone/>
            </a:pPr>
            <a:r>
              <a:rPr lang="en-US" sz="2200" b="1"/>
              <a:t>d.  Tổng nợ phải trả </a:t>
            </a:r>
            <a:r>
              <a:rPr lang="en-US" sz="2200"/>
              <a:t>→ </a:t>
            </a:r>
            <a:r>
              <a:rPr lang="en-US" sz="2200" b="1"/>
              <a:t>600 (triệu)</a:t>
            </a:r>
            <a:endParaRPr lang="en-US" sz="2200"/>
          </a:p>
          <a:p>
            <a:pPr marL="0" indent="0">
              <a:buNone/>
            </a:pPr>
            <a:endParaRPr lang="en-US" sz="1800"/>
          </a:p>
        </p:txBody>
      </p:sp>
      <p:sp>
        <p:nvSpPr>
          <p:cNvPr id="4" name="Chỗ dành sẵn cho Chân trang 3">
            <a:extLst>
              <a:ext uri="{FF2B5EF4-FFF2-40B4-BE49-F238E27FC236}">
                <a16:creationId xmlns:a16="http://schemas.microsoft.com/office/drawing/2014/main" id="{454287E2-1D1E-42FD-4978-197A66A04F89}"/>
              </a:ext>
            </a:extLst>
          </p:cNvPr>
          <p:cNvSpPr>
            <a:spLocks noGrp="1"/>
          </p:cNvSpPr>
          <p:nvPr>
            <p:ph type="ftr" sz="quarter" idx="11"/>
          </p:nvPr>
        </p:nvSpPr>
        <p:spPr/>
        <p:txBody>
          <a:bodyPr/>
          <a:lstStyle/>
          <a:p>
            <a:r>
              <a:rPr lang="en-US"/>
              <a:t>TS. Nguyễn Tuấn Anh - ĐH KTQD</a:t>
            </a:r>
          </a:p>
        </p:txBody>
      </p:sp>
      <p:sp>
        <p:nvSpPr>
          <p:cNvPr id="5" name="Chỗ dành sẵn cho Số hiệu Bản chiếu 4">
            <a:extLst>
              <a:ext uri="{FF2B5EF4-FFF2-40B4-BE49-F238E27FC236}">
                <a16:creationId xmlns:a16="http://schemas.microsoft.com/office/drawing/2014/main" id="{17925BB5-F998-C185-05DD-B30903981888}"/>
              </a:ext>
            </a:extLst>
          </p:cNvPr>
          <p:cNvSpPr>
            <a:spLocks noGrp="1"/>
          </p:cNvSpPr>
          <p:nvPr>
            <p:ph type="sldNum" sz="quarter" idx="12"/>
          </p:nvPr>
        </p:nvSpPr>
        <p:spPr/>
        <p:txBody>
          <a:bodyPr/>
          <a:lstStyle/>
          <a:p>
            <a:fld id="{3D7499AE-8711-4CFC-9ECF-460794017F84}" type="slidenum">
              <a:rPr lang="en-US" smtClean="0"/>
              <a:t>37</a:t>
            </a:fld>
            <a:endParaRPr lang="en-US"/>
          </a:p>
        </p:txBody>
      </p:sp>
    </p:spTree>
    <p:extLst>
      <p:ext uri="{BB962C8B-B14F-4D97-AF65-F5344CB8AC3E}">
        <p14:creationId xmlns:p14="http://schemas.microsoft.com/office/powerpoint/2010/main" val="211288130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B867FF-FC45-48F7-8104-F89BE54909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8BB56887-D0D5-4F0C-9E19-7247EB83C8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208695" y="1"/>
            <a:ext cx="1135066" cy="477997"/>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êu đề 1">
            <a:extLst>
              <a:ext uri="{FF2B5EF4-FFF2-40B4-BE49-F238E27FC236}">
                <a16:creationId xmlns:a16="http://schemas.microsoft.com/office/drawing/2014/main" id="{1103CD43-E65A-4855-11E0-AD70C2159D2E}"/>
              </a:ext>
            </a:extLst>
          </p:cNvPr>
          <p:cNvSpPr>
            <a:spLocks noGrp="1"/>
          </p:cNvSpPr>
          <p:nvPr>
            <p:ph type="title"/>
          </p:nvPr>
        </p:nvSpPr>
        <p:spPr>
          <a:xfrm>
            <a:off x="838200" y="365125"/>
            <a:ext cx="10515600" cy="1325563"/>
          </a:xfrm>
        </p:spPr>
        <p:txBody>
          <a:bodyPr>
            <a:normAutofit/>
          </a:bodyPr>
          <a:lstStyle/>
          <a:p>
            <a:r>
              <a:rPr lang="en-US" b="1"/>
              <a:t>Bài tập tổng hợp 2 </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V="1">
            <a:off x="555710" y="2183223"/>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hỗ dành sẵn cho Nội dung 2">
            <a:extLst>
              <a:ext uri="{FF2B5EF4-FFF2-40B4-BE49-F238E27FC236}">
                <a16:creationId xmlns:a16="http://schemas.microsoft.com/office/drawing/2014/main" id="{67C5F86C-0075-B122-79C6-D2442BAE3958}"/>
              </a:ext>
            </a:extLst>
          </p:cNvPr>
          <p:cNvSpPr>
            <a:spLocks noGrp="1"/>
          </p:cNvSpPr>
          <p:nvPr>
            <p:ph idx="1"/>
          </p:nvPr>
        </p:nvSpPr>
        <p:spPr>
          <a:xfrm>
            <a:off x="838200" y="1825625"/>
            <a:ext cx="10515600" cy="4351338"/>
          </a:xfrm>
        </p:spPr>
        <p:txBody>
          <a:bodyPr>
            <a:normAutofit/>
          </a:bodyPr>
          <a:lstStyle/>
          <a:p>
            <a:pPr marL="0" indent="0">
              <a:buNone/>
            </a:pPr>
            <a:r>
              <a:rPr lang="en-US" sz="1800"/>
              <a:t>Công ty Bibi có thông tin về kết quả hoạt động kinh doanh trong năm N như sau: </a:t>
            </a:r>
          </a:p>
          <a:p>
            <a:pPr marL="0" indent="0">
              <a:buNone/>
            </a:pPr>
            <a:r>
              <a:rPr lang="en-US" sz="1800"/>
              <a:t>- Tiền bán hàng theo giá thanh toán (bao gồm thuế GTGT) là 660 tr VNĐ, khách hàng thanh toán ngay 30% còn lại thanh toán vào kỳ sau. </a:t>
            </a:r>
          </a:p>
          <a:p>
            <a:pPr marL="0" indent="0">
              <a:buNone/>
            </a:pPr>
            <a:r>
              <a:rPr lang="en-US" sz="1800"/>
              <a:t>- Tiền mua hàng theo giá chưa có thuế GTGT là 100 tr VNĐ, công ty trả ngay 70% còn lại trả vào kỳ sau. </a:t>
            </a:r>
          </a:p>
          <a:p>
            <a:pPr marL="0" indent="0">
              <a:buNone/>
            </a:pPr>
            <a:r>
              <a:rPr lang="en-US" sz="1800"/>
              <a:t>- Ngoài ra, công ty còn ghi nhận các khoản chi phí sau: CP bán hàng và quản lý doanh nghiệp: 200 tr VNĐ, CP dịch vụ mua ngoài (gồm cả thuế GTGT) là 55 tr VNĐ, CP lãi vay: 16 tr VND. Các khoản chi phí này được thanh toán ngay trong năm N. Cho biết thuế suất thuế GTGT là 10%, thuế suất thuế TNDN là 20%. Thuế GTGT và thuế TNDN được nộp chậm 1 năm.</a:t>
            </a:r>
          </a:p>
          <a:p>
            <a:pPr marL="0" indent="0">
              <a:buNone/>
            </a:pPr>
            <a:r>
              <a:rPr lang="en-US" sz="1800"/>
              <a:t>	a	Tính số thuế GTGT còn phải nộp của công ty trong năm N (Công ty tính số thuế GTGT còn phải nộp theo phương pháp khấu trừ)?</a:t>
            </a:r>
          </a:p>
          <a:p>
            <a:pPr marL="0" indent="0">
              <a:buNone/>
            </a:pPr>
            <a:r>
              <a:rPr lang="en-US" sz="1800"/>
              <a:t>	b.	Tính lợi nhuận thuần sau thuế của công ty trong năm N?</a:t>
            </a:r>
          </a:p>
          <a:p>
            <a:pPr marL="0" indent="0">
              <a:buNone/>
            </a:pPr>
            <a:r>
              <a:rPr lang="en-US" sz="1800"/>
              <a:t>	c	Tính số dư tiền cuối kỳ của công ty năm N? Biết dư tiền đầu kỳ là 300 tr VNĐ?</a:t>
            </a:r>
          </a:p>
          <a:p>
            <a:pPr marL="0" indent="0">
              <a:buNone/>
            </a:pPr>
            <a:r>
              <a:rPr lang="en-US" sz="1800"/>
              <a:t>	d	Cho biết doanh thu từ bán hàng và thu từ bán hàng trong năm N? </a:t>
            </a:r>
          </a:p>
          <a:p>
            <a:endParaRPr lang="en-US" sz="1800"/>
          </a:p>
        </p:txBody>
      </p:sp>
      <p:sp>
        <p:nvSpPr>
          <p:cNvPr id="4" name="Chỗ dành sẵn cho Chân trang 3">
            <a:extLst>
              <a:ext uri="{FF2B5EF4-FFF2-40B4-BE49-F238E27FC236}">
                <a16:creationId xmlns:a16="http://schemas.microsoft.com/office/drawing/2014/main" id="{A5EF7573-CC96-8009-7012-3F388D0E3448}"/>
              </a:ext>
            </a:extLst>
          </p:cNvPr>
          <p:cNvSpPr>
            <a:spLocks noGrp="1"/>
          </p:cNvSpPr>
          <p:nvPr>
            <p:ph type="ftr" sz="quarter" idx="11"/>
          </p:nvPr>
        </p:nvSpPr>
        <p:spPr/>
        <p:txBody>
          <a:bodyPr/>
          <a:lstStyle/>
          <a:p>
            <a:r>
              <a:rPr lang="en-US"/>
              <a:t>TS. Nguyễn Tuấn Anh - ĐH KTQD</a:t>
            </a:r>
          </a:p>
        </p:txBody>
      </p:sp>
      <p:sp>
        <p:nvSpPr>
          <p:cNvPr id="5" name="Chỗ dành sẵn cho Số hiệu Bản chiếu 4">
            <a:extLst>
              <a:ext uri="{FF2B5EF4-FFF2-40B4-BE49-F238E27FC236}">
                <a16:creationId xmlns:a16="http://schemas.microsoft.com/office/drawing/2014/main" id="{AA37BEAE-FF0E-1FA0-2222-31815140504D}"/>
              </a:ext>
            </a:extLst>
          </p:cNvPr>
          <p:cNvSpPr>
            <a:spLocks noGrp="1"/>
          </p:cNvSpPr>
          <p:nvPr>
            <p:ph type="sldNum" sz="quarter" idx="12"/>
          </p:nvPr>
        </p:nvSpPr>
        <p:spPr/>
        <p:txBody>
          <a:bodyPr/>
          <a:lstStyle/>
          <a:p>
            <a:fld id="{3D7499AE-8711-4CFC-9ECF-460794017F84}" type="slidenum">
              <a:rPr lang="en-US" smtClean="0"/>
              <a:t>38</a:t>
            </a:fld>
            <a:endParaRPr lang="en-US"/>
          </a:p>
        </p:txBody>
      </p:sp>
    </p:spTree>
    <p:extLst>
      <p:ext uri="{BB962C8B-B14F-4D97-AF65-F5344CB8AC3E}">
        <p14:creationId xmlns:p14="http://schemas.microsoft.com/office/powerpoint/2010/main" val="14747817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BB867FF-FC45-48F7-8104-F89BE54909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Shape 10">
            <a:extLst>
              <a:ext uri="{FF2B5EF4-FFF2-40B4-BE49-F238E27FC236}">
                <a16:creationId xmlns:a16="http://schemas.microsoft.com/office/drawing/2014/main" id="{8BB56887-D0D5-4F0C-9E19-7247EB83C8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208695" y="1"/>
            <a:ext cx="1135066" cy="477997"/>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êu đề 1">
            <a:extLst>
              <a:ext uri="{FF2B5EF4-FFF2-40B4-BE49-F238E27FC236}">
                <a16:creationId xmlns:a16="http://schemas.microsoft.com/office/drawing/2014/main" id="{2B1EEF4B-00C3-449B-2FB7-4071991C1DB3}"/>
              </a:ext>
            </a:extLst>
          </p:cNvPr>
          <p:cNvSpPr>
            <a:spLocks noGrp="1"/>
          </p:cNvSpPr>
          <p:nvPr>
            <p:ph type="title"/>
          </p:nvPr>
        </p:nvSpPr>
        <p:spPr>
          <a:xfrm>
            <a:off x="838200" y="365125"/>
            <a:ext cx="10515600" cy="1325563"/>
          </a:xfrm>
        </p:spPr>
        <p:txBody>
          <a:bodyPr>
            <a:normAutofit/>
          </a:bodyPr>
          <a:lstStyle/>
          <a:p>
            <a:r>
              <a:rPr lang="en-US"/>
              <a:t>Bài tập tổng hợp2 </a:t>
            </a:r>
          </a:p>
        </p:txBody>
      </p:sp>
      <p:sp>
        <p:nvSpPr>
          <p:cNvPr id="13" name="Arc 12">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V="1">
            <a:off x="555710" y="2183223"/>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4" name="Rectangle 1">
            <a:extLst>
              <a:ext uri="{FF2B5EF4-FFF2-40B4-BE49-F238E27FC236}">
                <a16:creationId xmlns:a16="http://schemas.microsoft.com/office/drawing/2014/main" id="{641C1FF6-4E16-95C9-0BC6-76FB2AE0F5F3}"/>
              </a:ext>
            </a:extLst>
          </p:cNvPr>
          <p:cNvSpPr>
            <a:spLocks noGrp="1" noChangeArrowheads="1"/>
          </p:cNvSpPr>
          <p:nvPr>
            <p:ph idx="1"/>
          </p:nvPr>
        </p:nvSpPr>
        <p:spPr bwMode="auto">
          <a:xfrm>
            <a:off x="1021080" y="1690688"/>
            <a:ext cx="10515600" cy="4351338"/>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anchorCtr="0" compatLnSpc="1">
            <a:prstTxWarp prst="textNoShape">
              <a:avLst/>
            </a:prstTxWarp>
            <a:normAutofit/>
          </a:bodyPr>
          <a:lstStyle/>
          <a:p>
            <a:pPr marL="0" marR="0" lvl="0" indent="0" defTabSz="914400" rtl="0" eaLnBrk="0" fontAlgn="base" latinLnBrk="0" hangingPunct="0">
              <a:spcBef>
                <a:spcPct val="0"/>
              </a:spcBef>
              <a:spcAft>
                <a:spcPts val="600"/>
              </a:spcAft>
              <a:buClrTx/>
              <a:buSzTx/>
              <a:buFontTx/>
              <a:buChar char="•"/>
              <a:tabLst/>
            </a:pPr>
            <a:r>
              <a:rPr kumimoji="0" lang="en-US" altLang="en-US" sz="2000" b="0" i="0" u="none" strike="noStrike" cap="none" normalizeH="0" baseline="0">
                <a:ln>
                  <a:noFill/>
                </a:ln>
                <a:effectLst/>
                <a:latin typeface="Arial" panose="020B0604020202020204" pitchFamily="34" charset="0"/>
              </a:rPr>
              <a:t>Thu từ khách hàng: 30% × 660 = </a:t>
            </a:r>
            <a:r>
              <a:rPr kumimoji="0" lang="en-US" altLang="en-US" sz="2000" b="1" i="0" u="none" strike="noStrike" cap="none" normalizeH="0" baseline="0">
                <a:ln>
                  <a:noFill/>
                </a:ln>
                <a:effectLst/>
                <a:latin typeface="Arial" panose="020B0604020202020204" pitchFamily="34" charset="0"/>
              </a:rPr>
              <a:t>198</a:t>
            </a:r>
            <a:r>
              <a:rPr kumimoji="0" lang="en-US" altLang="en-US" sz="2000" b="0" i="0" u="none" strike="noStrike" cap="none" normalizeH="0" baseline="0">
                <a:ln>
                  <a:noFill/>
                </a:ln>
                <a:effectLst/>
                <a:latin typeface="Arial" panose="020B0604020202020204" pitchFamily="34" charset="0"/>
              </a:rPr>
              <a:t> (triệu)</a:t>
            </a:r>
          </a:p>
          <a:p>
            <a:pPr marL="0" marR="0" lvl="0" indent="0" defTabSz="914400" rtl="0" eaLnBrk="0" fontAlgn="base" latinLnBrk="0" hangingPunct="0">
              <a:spcBef>
                <a:spcPct val="0"/>
              </a:spcBef>
              <a:spcAft>
                <a:spcPts val="600"/>
              </a:spcAft>
              <a:buClrTx/>
              <a:buSzTx/>
              <a:buFontTx/>
              <a:buChar char="•"/>
              <a:tabLst/>
            </a:pPr>
            <a:r>
              <a:rPr kumimoji="0" lang="en-US" altLang="en-US" sz="2000" b="0" i="0" u="none" strike="noStrike" cap="none" normalizeH="0" baseline="0">
                <a:ln>
                  <a:noFill/>
                </a:ln>
                <a:effectLst/>
                <a:latin typeface="Arial" panose="020B0604020202020204" pitchFamily="34" charset="0"/>
              </a:rPr>
              <a:t>Trả NCC: 70% × (100 × 1,10) = </a:t>
            </a:r>
            <a:r>
              <a:rPr kumimoji="0" lang="en-US" altLang="en-US" sz="2000" b="1" i="0" u="none" strike="noStrike" cap="none" normalizeH="0" baseline="0">
                <a:ln>
                  <a:noFill/>
                </a:ln>
                <a:effectLst/>
                <a:latin typeface="Arial" panose="020B0604020202020204" pitchFamily="34" charset="0"/>
              </a:rPr>
              <a:t>77</a:t>
            </a:r>
            <a:endParaRPr kumimoji="0" lang="en-US" altLang="en-US" sz="2000" b="0" i="0" u="none" strike="noStrike" cap="none" normalizeH="0" baseline="0">
              <a:ln>
                <a:noFill/>
              </a:ln>
              <a:effectLst/>
              <a:latin typeface="Arial" panose="020B0604020202020204" pitchFamily="34" charset="0"/>
            </a:endParaRPr>
          </a:p>
          <a:p>
            <a:pPr marL="0" marR="0" lvl="0" indent="0" defTabSz="914400" rtl="0" eaLnBrk="0" fontAlgn="base" latinLnBrk="0" hangingPunct="0">
              <a:spcBef>
                <a:spcPct val="0"/>
              </a:spcBef>
              <a:spcAft>
                <a:spcPts val="600"/>
              </a:spcAft>
              <a:buClrTx/>
              <a:buSzTx/>
              <a:buFontTx/>
              <a:buChar char="•"/>
              <a:tabLst/>
            </a:pPr>
            <a:r>
              <a:rPr kumimoji="0" lang="en-US" altLang="en-US" sz="2000" b="0" i="0" u="none" strike="noStrike" cap="none" normalizeH="0" baseline="0">
                <a:ln>
                  <a:noFill/>
                </a:ln>
                <a:effectLst/>
                <a:latin typeface="Arial" panose="020B0604020202020204" pitchFamily="34" charset="0"/>
              </a:rPr>
              <a:t>Chi phí chi bằng tiền: </a:t>
            </a:r>
            <a:r>
              <a:rPr kumimoji="0" lang="en-US" altLang="en-US" sz="2000" b="1" i="0" u="none" strike="noStrike" cap="none" normalizeH="0" baseline="0">
                <a:ln>
                  <a:noFill/>
                </a:ln>
                <a:effectLst/>
                <a:latin typeface="Arial" panose="020B0604020202020204" pitchFamily="34" charset="0"/>
              </a:rPr>
              <a:t>200</a:t>
            </a:r>
            <a:r>
              <a:rPr kumimoji="0" lang="en-US" altLang="en-US" sz="2000" b="0" i="0" u="none" strike="noStrike" cap="none" normalizeH="0" baseline="0">
                <a:ln>
                  <a:noFill/>
                </a:ln>
                <a:effectLst/>
                <a:latin typeface="Arial" panose="020B0604020202020204" pitchFamily="34" charset="0"/>
              </a:rPr>
              <a:t> (BH&amp;QLDN) + </a:t>
            </a:r>
            <a:r>
              <a:rPr kumimoji="0" lang="en-US" altLang="en-US" sz="2000" b="1" i="0" u="none" strike="noStrike" cap="none" normalizeH="0" baseline="0">
                <a:ln>
                  <a:noFill/>
                </a:ln>
                <a:effectLst/>
                <a:latin typeface="Arial" panose="020B0604020202020204" pitchFamily="34" charset="0"/>
              </a:rPr>
              <a:t>55</a:t>
            </a:r>
            <a:r>
              <a:rPr kumimoji="0" lang="en-US" altLang="en-US" sz="2000" b="0" i="0" u="none" strike="noStrike" cap="none" normalizeH="0" baseline="0">
                <a:ln>
                  <a:noFill/>
                </a:ln>
                <a:effectLst/>
                <a:latin typeface="Arial" panose="020B0604020202020204" pitchFamily="34" charset="0"/>
              </a:rPr>
              <a:t> (DV mua ngoài, đã gồm VAT) + </a:t>
            </a:r>
            <a:r>
              <a:rPr kumimoji="0" lang="en-US" altLang="en-US" sz="2000" b="1" i="0" u="none" strike="noStrike" cap="none" normalizeH="0" baseline="0">
                <a:ln>
                  <a:noFill/>
                </a:ln>
                <a:effectLst/>
                <a:latin typeface="Arial" panose="020B0604020202020204" pitchFamily="34" charset="0"/>
              </a:rPr>
              <a:t>16</a:t>
            </a:r>
            <a:r>
              <a:rPr kumimoji="0" lang="en-US" altLang="en-US" sz="2000" b="0" i="0" u="none" strike="noStrike" cap="none" normalizeH="0" baseline="0">
                <a:ln>
                  <a:noFill/>
                </a:ln>
                <a:effectLst/>
                <a:latin typeface="Arial" panose="020B0604020202020204" pitchFamily="34" charset="0"/>
              </a:rPr>
              <a:t> (lãi vay)</a:t>
            </a:r>
          </a:p>
          <a:p>
            <a:pPr marL="0" marR="0" lvl="0" indent="0" defTabSz="914400" rtl="0" eaLnBrk="0" fontAlgn="base" latinLnBrk="0" hangingPunct="0">
              <a:spcBef>
                <a:spcPct val="0"/>
              </a:spcBef>
              <a:spcAft>
                <a:spcPts val="600"/>
              </a:spcAft>
              <a:buClrTx/>
              <a:buSzTx/>
              <a:buFontTx/>
              <a:buChar char="•"/>
              <a:tabLst/>
            </a:pPr>
            <a:r>
              <a:rPr kumimoji="0" lang="en-US" altLang="en-US" sz="2000" b="0" i="0" u="none" strike="noStrike" cap="none" normalizeH="0" baseline="0">
                <a:ln>
                  <a:noFill/>
                </a:ln>
                <a:effectLst/>
                <a:latin typeface="Arial" panose="020B0604020202020204" pitchFamily="34" charset="0"/>
              </a:rPr>
              <a:t>Thuế GTGT &amp; Thuế TNDN </a:t>
            </a:r>
            <a:r>
              <a:rPr kumimoji="0" lang="en-US" altLang="en-US" sz="2000" b="1" i="0" u="none" strike="noStrike" cap="none" normalizeH="0" baseline="0">
                <a:ln>
                  <a:noFill/>
                </a:ln>
                <a:effectLst/>
                <a:latin typeface="Arial" panose="020B0604020202020204" pitchFamily="34" charset="0"/>
              </a:rPr>
              <a:t>nộp chậm 1 năm</a:t>
            </a:r>
            <a:r>
              <a:rPr kumimoji="0" lang="en-US" altLang="en-US" sz="2000" b="0" i="0" u="none" strike="noStrike" cap="none" normalizeH="0" baseline="0">
                <a:ln>
                  <a:noFill/>
                </a:ln>
                <a:effectLst/>
                <a:latin typeface="Arial" panose="020B0604020202020204" pitchFamily="34" charset="0"/>
              </a:rPr>
              <a:t> → </a:t>
            </a:r>
            <a:r>
              <a:rPr kumimoji="0" lang="en-US" altLang="en-US" sz="2000" b="1" i="0" u="none" strike="noStrike" cap="none" normalizeH="0" baseline="0">
                <a:ln>
                  <a:noFill/>
                </a:ln>
                <a:effectLst/>
                <a:latin typeface="Arial" panose="020B0604020202020204" pitchFamily="34" charset="0"/>
              </a:rPr>
              <a:t>không chi tiền trong N</a:t>
            </a:r>
            <a:endParaRPr kumimoji="0" lang="en-US" altLang="en-US" sz="2000" b="0" i="0" u="none" strike="noStrike" cap="none" normalizeH="0" baseline="0">
              <a:ln>
                <a:noFill/>
              </a:ln>
              <a:effectLst/>
              <a:latin typeface="Arial" panose="020B0604020202020204" pitchFamily="34" charset="0"/>
            </a:endParaRPr>
          </a:p>
          <a:p>
            <a:pPr marL="0" marR="0" lvl="0" indent="0" defTabSz="914400" rtl="0" eaLnBrk="0" fontAlgn="base" latinLnBrk="0" hangingPunct="0">
              <a:spcBef>
                <a:spcPct val="0"/>
              </a:spcBef>
              <a:spcAft>
                <a:spcPts val="600"/>
              </a:spcAft>
              <a:buClrTx/>
              <a:buSzTx/>
              <a:buFontTx/>
              <a:buNone/>
              <a:tabLst/>
            </a:pPr>
            <a:r>
              <a:rPr kumimoji="0" lang="en-US" altLang="en-US" sz="2000" b="1" i="0" u="none" strike="noStrike" cap="none" normalizeH="0" baseline="0">
                <a:ln>
                  <a:noFill/>
                </a:ln>
                <a:effectLst/>
                <a:latin typeface="Arial" panose="020B0604020202020204" pitchFamily="34" charset="0"/>
              </a:rPr>
              <a:t>c) Số dư tiền cuối kỳ</a:t>
            </a:r>
            <a:br>
              <a:rPr kumimoji="0" lang="en-US" altLang="en-US" sz="2000" b="0" i="0" u="none" strike="noStrike" cap="none" normalizeH="0" baseline="0">
                <a:ln>
                  <a:noFill/>
                </a:ln>
                <a:effectLst/>
                <a:latin typeface="Arial" panose="020B0604020202020204" pitchFamily="34" charset="0"/>
              </a:rPr>
            </a:br>
            <a:r>
              <a:rPr kumimoji="0" lang="en-US" altLang="en-US" sz="2000" b="0" i="0" u="none" strike="noStrike" cap="none" normalizeH="0" baseline="0">
                <a:ln>
                  <a:noFill/>
                </a:ln>
                <a:effectLst/>
                <a:latin typeface="Arial" panose="020B0604020202020204" pitchFamily="34" charset="0"/>
              </a:rPr>
              <a:t>Dư đầu kỳ 300 → Dư cuối kỳ</a:t>
            </a:r>
            <a:br>
              <a:rPr kumimoji="0" lang="en-US" altLang="en-US" sz="2000" b="0" i="0" u="none" strike="noStrike" cap="none" normalizeH="0" baseline="0">
                <a:ln>
                  <a:noFill/>
                </a:ln>
                <a:effectLst/>
                <a:latin typeface="Arial" panose="020B0604020202020204" pitchFamily="34" charset="0"/>
              </a:rPr>
            </a:br>
            <a:r>
              <a:rPr kumimoji="0" lang="en-US" altLang="en-US" sz="2000" b="0" i="0" u="none" strike="noStrike" cap="none" normalizeH="0" baseline="0">
                <a:ln>
                  <a:noFill/>
                </a:ln>
                <a:effectLst/>
                <a:latin typeface="Arial" panose="020B0604020202020204" pitchFamily="34" charset="0"/>
              </a:rPr>
              <a:t>= 300 + 198 − (77 + 55 + 200 + 16)</a:t>
            </a:r>
            <a:br>
              <a:rPr kumimoji="0" lang="en-US" altLang="en-US" sz="2000" b="0" i="0" u="none" strike="noStrike" cap="none" normalizeH="0" baseline="0">
                <a:ln>
                  <a:noFill/>
                </a:ln>
                <a:effectLst/>
                <a:latin typeface="Arial" panose="020B0604020202020204" pitchFamily="34" charset="0"/>
              </a:rPr>
            </a:br>
            <a:r>
              <a:rPr kumimoji="0" lang="en-US" altLang="en-US" sz="2000" b="0" i="0" u="none" strike="noStrike" cap="none" normalizeH="0" baseline="0">
                <a:ln>
                  <a:noFill/>
                </a:ln>
                <a:effectLst/>
                <a:latin typeface="Arial" panose="020B0604020202020204" pitchFamily="34" charset="0"/>
              </a:rPr>
              <a:t>= </a:t>
            </a:r>
            <a:r>
              <a:rPr kumimoji="0" lang="en-US" altLang="en-US" sz="2000" b="1" i="0" u="none" strike="noStrike" cap="none" normalizeH="0" baseline="0">
                <a:ln>
                  <a:noFill/>
                </a:ln>
                <a:effectLst/>
                <a:latin typeface="Arial" panose="020B0604020202020204" pitchFamily="34" charset="0"/>
              </a:rPr>
              <a:t>150 triệu</a:t>
            </a:r>
            <a:endParaRPr kumimoji="0" lang="en-US" altLang="en-US" sz="2000" b="0" i="0" u="none" strike="noStrike" cap="none" normalizeH="0" baseline="0">
              <a:ln>
                <a:noFill/>
              </a:ln>
              <a:effectLst/>
              <a:latin typeface="Arial" panose="020B0604020202020204" pitchFamily="34" charset="0"/>
            </a:endParaRPr>
          </a:p>
          <a:p>
            <a:pPr marL="0" marR="0" lvl="0" indent="0" defTabSz="914400" rtl="0" eaLnBrk="0" fontAlgn="base" latinLnBrk="0" hangingPunct="0">
              <a:spcBef>
                <a:spcPct val="0"/>
              </a:spcBef>
              <a:spcAft>
                <a:spcPts val="600"/>
              </a:spcAft>
              <a:buClrTx/>
              <a:buSzTx/>
              <a:buFontTx/>
              <a:buNone/>
              <a:tabLst/>
            </a:pPr>
            <a:r>
              <a:rPr kumimoji="0" lang="en-US" altLang="en-US" sz="2000" b="1" i="0" u="none" strike="noStrike" cap="none" normalizeH="0" baseline="0">
                <a:ln>
                  <a:noFill/>
                </a:ln>
                <a:effectLst/>
                <a:latin typeface="Arial" panose="020B0604020202020204" pitchFamily="34" charset="0"/>
              </a:rPr>
              <a:t>d) Doanh thu &amp; Thu từ bán hàng</a:t>
            </a:r>
            <a:endParaRPr kumimoji="0" lang="en-US" altLang="en-US" sz="2000" b="0" i="0" u="none" strike="noStrike" cap="none" normalizeH="0" baseline="0">
              <a:ln>
                <a:noFill/>
              </a:ln>
              <a:effectLst/>
              <a:latin typeface="Arial" panose="020B0604020202020204" pitchFamily="34" charset="0"/>
            </a:endParaRPr>
          </a:p>
          <a:p>
            <a:pPr marL="0" marR="0" lvl="0" indent="0" defTabSz="914400" rtl="0" eaLnBrk="0" fontAlgn="base" latinLnBrk="0" hangingPunct="0">
              <a:spcBef>
                <a:spcPct val="0"/>
              </a:spcBef>
              <a:spcAft>
                <a:spcPts val="600"/>
              </a:spcAft>
              <a:buClrTx/>
              <a:buSzTx/>
              <a:buFontTx/>
              <a:buChar char="•"/>
              <a:tabLst/>
            </a:pPr>
            <a:r>
              <a:rPr kumimoji="0" lang="en-US" altLang="en-US" sz="2000" b="1" i="0" u="none" strike="noStrike" cap="none" normalizeH="0" baseline="0">
                <a:ln>
                  <a:noFill/>
                </a:ln>
                <a:effectLst/>
                <a:latin typeface="Arial" panose="020B0604020202020204" pitchFamily="34" charset="0"/>
              </a:rPr>
              <a:t>Doanh thu bán hàng (không VAT)</a:t>
            </a:r>
            <a:r>
              <a:rPr kumimoji="0" lang="en-US" altLang="en-US" sz="2000" b="0" i="0" u="none" strike="noStrike" cap="none" normalizeH="0" baseline="0">
                <a:ln>
                  <a:noFill/>
                </a:ln>
                <a:effectLst/>
                <a:latin typeface="Arial" panose="020B0604020202020204" pitchFamily="34" charset="0"/>
              </a:rPr>
              <a:t>: 660 / 1,10 = </a:t>
            </a:r>
            <a:r>
              <a:rPr kumimoji="0" lang="en-US" altLang="en-US" sz="2000" b="1" i="0" u="none" strike="noStrike" cap="none" normalizeH="0" baseline="0">
                <a:ln>
                  <a:noFill/>
                </a:ln>
                <a:effectLst/>
                <a:latin typeface="Arial" panose="020B0604020202020204" pitchFamily="34" charset="0"/>
              </a:rPr>
              <a:t>600 triệu</a:t>
            </a:r>
            <a:endParaRPr kumimoji="0" lang="en-US" altLang="en-US" sz="2000" b="0" i="0" u="none" strike="noStrike" cap="none" normalizeH="0" baseline="0">
              <a:ln>
                <a:noFill/>
              </a:ln>
              <a:effectLst/>
              <a:latin typeface="Arial" panose="020B0604020202020204" pitchFamily="34" charset="0"/>
            </a:endParaRPr>
          </a:p>
          <a:p>
            <a:pPr marL="0" marR="0" lvl="0" indent="0" defTabSz="914400" rtl="0" eaLnBrk="0" fontAlgn="base" latinLnBrk="0" hangingPunct="0">
              <a:spcBef>
                <a:spcPct val="0"/>
              </a:spcBef>
              <a:spcAft>
                <a:spcPts val="600"/>
              </a:spcAft>
              <a:buClrTx/>
              <a:buSzTx/>
              <a:buFontTx/>
              <a:buChar char="•"/>
              <a:tabLst/>
            </a:pPr>
            <a:r>
              <a:rPr kumimoji="0" lang="en-US" altLang="en-US" sz="2000" b="1" i="0" u="none" strike="noStrike" cap="none" normalizeH="0" baseline="0">
                <a:ln>
                  <a:noFill/>
                </a:ln>
                <a:effectLst/>
                <a:latin typeface="Arial" panose="020B0604020202020204" pitchFamily="34" charset="0"/>
              </a:rPr>
              <a:t>Thu từ bán hàng trong năm</a:t>
            </a:r>
            <a:r>
              <a:rPr kumimoji="0" lang="en-US" altLang="en-US" sz="2000" b="0" i="0" u="none" strike="noStrike" cap="none" normalizeH="0" baseline="0">
                <a:ln>
                  <a:noFill/>
                </a:ln>
                <a:effectLst/>
                <a:latin typeface="Arial" panose="020B0604020202020204" pitchFamily="34" charset="0"/>
              </a:rPr>
              <a:t>: </a:t>
            </a:r>
            <a:r>
              <a:rPr kumimoji="0" lang="en-US" altLang="en-US" sz="2000" b="1" i="0" u="none" strike="noStrike" cap="none" normalizeH="0" baseline="0">
                <a:ln>
                  <a:noFill/>
                </a:ln>
                <a:effectLst/>
                <a:latin typeface="Arial" panose="020B0604020202020204" pitchFamily="34" charset="0"/>
              </a:rPr>
              <a:t>198 triệu</a:t>
            </a:r>
            <a:endParaRPr kumimoji="0" lang="en-US" altLang="en-US" sz="2000" b="0" i="0" u="none" strike="noStrike" cap="none" normalizeH="0" baseline="0">
              <a:ln>
                <a:noFill/>
              </a:ln>
              <a:effectLst/>
              <a:latin typeface="Arial" panose="020B0604020202020204" pitchFamily="34" charset="0"/>
            </a:endParaRPr>
          </a:p>
          <a:p>
            <a:pPr marL="0" marR="0" lvl="0" indent="0" defTabSz="914400" rtl="0" eaLnBrk="0" fontAlgn="base" latinLnBrk="0" hangingPunct="0">
              <a:spcBef>
                <a:spcPct val="0"/>
              </a:spcBef>
              <a:spcAft>
                <a:spcPts val="600"/>
              </a:spcAft>
              <a:buClrTx/>
              <a:buSzTx/>
              <a:buFontTx/>
              <a:buNone/>
              <a:tabLst/>
            </a:pPr>
            <a:r>
              <a:rPr kumimoji="0" lang="en-US" altLang="en-US" sz="2000" b="0" i="1" u="none" strike="noStrike" cap="none" normalizeH="0" baseline="0">
                <a:ln>
                  <a:noFill/>
                </a:ln>
                <a:effectLst/>
                <a:latin typeface="Arial" panose="020B0604020202020204" pitchFamily="34" charset="0"/>
              </a:rPr>
              <a:t>Tham khảo: (a) Thuế GTGT phải nộp = 45 triệu; (b) Lợi nhuận sau thuế = 187,2 triệu.</a:t>
            </a:r>
            <a:endParaRPr kumimoji="0" lang="en-US" altLang="en-US" sz="2000" b="0" i="0" u="none" strike="noStrike" cap="none" normalizeH="0" baseline="0">
              <a:ln>
                <a:noFill/>
              </a:ln>
              <a:effectLst/>
              <a:latin typeface="Arial" panose="020B0604020202020204" pitchFamily="34" charset="0"/>
            </a:endParaRPr>
          </a:p>
        </p:txBody>
      </p:sp>
      <p:sp>
        <p:nvSpPr>
          <p:cNvPr id="3" name="Chỗ dành sẵn cho Chân trang 2">
            <a:extLst>
              <a:ext uri="{FF2B5EF4-FFF2-40B4-BE49-F238E27FC236}">
                <a16:creationId xmlns:a16="http://schemas.microsoft.com/office/drawing/2014/main" id="{D75C4989-425A-7A3A-C5EF-44CE092BB96E}"/>
              </a:ext>
            </a:extLst>
          </p:cNvPr>
          <p:cNvSpPr>
            <a:spLocks noGrp="1"/>
          </p:cNvSpPr>
          <p:nvPr>
            <p:ph type="ftr" sz="quarter" idx="11"/>
          </p:nvPr>
        </p:nvSpPr>
        <p:spPr/>
        <p:txBody>
          <a:bodyPr/>
          <a:lstStyle/>
          <a:p>
            <a:r>
              <a:rPr lang="en-US"/>
              <a:t>TS. Nguyễn Tuấn Anh - ĐH KTQD</a:t>
            </a:r>
          </a:p>
        </p:txBody>
      </p:sp>
      <p:sp>
        <p:nvSpPr>
          <p:cNvPr id="5" name="Chỗ dành sẵn cho Số hiệu Bản chiếu 4">
            <a:extLst>
              <a:ext uri="{FF2B5EF4-FFF2-40B4-BE49-F238E27FC236}">
                <a16:creationId xmlns:a16="http://schemas.microsoft.com/office/drawing/2014/main" id="{7D4893FC-19B1-F0B7-F7D4-2A298C1F0901}"/>
              </a:ext>
            </a:extLst>
          </p:cNvPr>
          <p:cNvSpPr>
            <a:spLocks noGrp="1"/>
          </p:cNvSpPr>
          <p:nvPr>
            <p:ph type="sldNum" sz="quarter" idx="12"/>
          </p:nvPr>
        </p:nvSpPr>
        <p:spPr/>
        <p:txBody>
          <a:bodyPr/>
          <a:lstStyle/>
          <a:p>
            <a:fld id="{3D7499AE-8711-4CFC-9ECF-460794017F84}" type="slidenum">
              <a:rPr lang="en-US" smtClean="0"/>
              <a:t>39</a:t>
            </a:fld>
            <a:endParaRPr lang="en-US"/>
          </a:p>
        </p:txBody>
      </p:sp>
    </p:spTree>
    <p:extLst>
      <p:ext uri="{BB962C8B-B14F-4D97-AF65-F5344CB8AC3E}">
        <p14:creationId xmlns:p14="http://schemas.microsoft.com/office/powerpoint/2010/main" val="217551916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4E1BEB12-92AF-4445-98AD-4C7756E7C9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D0522C2C-7B5C-48A7-A969-03941E5D2E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9" name="Freeform 13">
            <a:extLst>
              <a:ext uri="{FF2B5EF4-FFF2-40B4-BE49-F238E27FC236}">
                <a16:creationId xmlns:a16="http://schemas.microsoft.com/office/drawing/2014/main" id="{9C682A1A-5B2D-4111-BBD6-620165633E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769476" y="220196"/>
            <a:ext cx="9422524" cy="6637806"/>
          </a:xfrm>
          <a:custGeom>
            <a:avLst/>
            <a:gdLst>
              <a:gd name="connsiteX0" fmla="*/ 4929467 w 8191500"/>
              <a:gd name="connsiteY0" fmla="*/ 0 h 5770597"/>
              <a:gd name="connsiteX1" fmla="*/ 8065066 w 8191500"/>
              <a:gd name="connsiteY1" fmla="*/ 1118513 h 5770597"/>
              <a:gd name="connsiteX2" fmla="*/ 8191500 w 8191500"/>
              <a:gd name="connsiteY2" fmla="*/ 1227339 h 5770597"/>
              <a:gd name="connsiteX3" fmla="*/ 8191500 w 8191500"/>
              <a:gd name="connsiteY3" fmla="*/ 5770597 h 5770597"/>
              <a:gd name="connsiteX4" fmla="*/ 79523 w 8191500"/>
              <a:gd name="connsiteY4" fmla="*/ 5770597 h 5770597"/>
              <a:gd name="connsiteX5" fmla="*/ 56799 w 8191500"/>
              <a:gd name="connsiteY5" fmla="*/ 5644158 h 5770597"/>
              <a:gd name="connsiteX6" fmla="*/ 0 w 8191500"/>
              <a:gd name="connsiteY6" fmla="*/ 4898209 h 5770597"/>
              <a:gd name="connsiteX7" fmla="*/ 4929467 w 8191500"/>
              <a:gd name="connsiteY7" fmla="*/ 0 h 5770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191500" h="5770597">
                <a:moveTo>
                  <a:pt x="4929467" y="0"/>
                </a:moveTo>
                <a:cubicBezTo>
                  <a:pt x="6120547" y="0"/>
                  <a:pt x="7212963" y="419755"/>
                  <a:pt x="8065066" y="1118513"/>
                </a:cubicBezTo>
                <a:lnTo>
                  <a:pt x="8191500" y="1227339"/>
                </a:lnTo>
                <a:lnTo>
                  <a:pt x="8191500" y="5770597"/>
                </a:lnTo>
                <a:lnTo>
                  <a:pt x="79523" y="5770597"/>
                </a:lnTo>
                <a:lnTo>
                  <a:pt x="56799" y="5644158"/>
                </a:lnTo>
                <a:cubicBezTo>
                  <a:pt x="19398" y="5400934"/>
                  <a:pt x="0" y="5151822"/>
                  <a:pt x="0" y="4898209"/>
                </a:cubicBezTo>
                <a:cubicBezTo>
                  <a:pt x="0" y="2193003"/>
                  <a:pt x="2206998" y="0"/>
                  <a:pt x="4929467"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1" name="Oval 20">
            <a:extLst>
              <a:ext uri="{FF2B5EF4-FFF2-40B4-BE49-F238E27FC236}">
                <a16:creationId xmlns:a16="http://schemas.microsoft.com/office/drawing/2014/main" id="{D6EE29F2-D77F-4BD0-A20B-334D316A1C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09800" y="2099696"/>
            <a:ext cx="1942241" cy="1889551"/>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3" name="Arc 22">
            <a:extLst>
              <a:ext uri="{FF2B5EF4-FFF2-40B4-BE49-F238E27FC236}">
                <a16:creationId xmlns:a16="http://schemas.microsoft.com/office/drawing/2014/main" id="{22D09ED2-868F-42C6-866E-F92E0CEF314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520172">
            <a:off x="1613162" y="1492572"/>
            <a:ext cx="2987899" cy="2987899"/>
          </a:xfrm>
          <a:prstGeom prst="arc">
            <a:avLst>
              <a:gd name="adj1" fmla="val 14455503"/>
              <a:gd name="adj2" fmla="val 227775"/>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4" name="Title 3"/>
          <p:cNvSpPr>
            <a:spLocks noGrp="1"/>
          </p:cNvSpPr>
          <p:nvPr>
            <p:ph type="title"/>
          </p:nvPr>
        </p:nvSpPr>
        <p:spPr>
          <a:xfrm>
            <a:off x="4038600" y="1939159"/>
            <a:ext cx="7644627" cy="2751086"/>
          </a:xfrm>
        </p:spPr>
        <p:txBody>
          <a:bodyPr vert="horz" lIns="91440" tIns="45720" rIns="91440" bIns="45720" rtlCol="0" anchor="b">
            <a:normAutofit/>
          </a:bodyPr>
          <a:lstStyle/>
          <a:p>
            <a:pPr algn="r"/>
            <a:r>
              <a:rPr lang="en-US" kern="1200">
                <a:solidFill>
                  <a:schemeClr val="tx1"/>
                </a:solidFill>
                <a:latin typeface="+mj-lt"/>
                <a:ea typeface="+mj-ea"/>
                <a:cs typeface="+mj-cs"/>
              </a:rPr>
              <a:t>Giá trị thời gian của tiền</a:t>
            </a:r>
          </a:p>
        </p:txBody>
      </p:sp>
      <p:sp>
        <p:nvSpPr>
          <p:cNvPr id="10" name="Chỗ dành sẵn cho Chân trang 9">
            <a:extLst>
              <a:ext uri="{FF2B5EF4-FFF2-40B4-BE49-F238E27FC236}">
                <a16:creationId xmlns:a16="http://schemas.microsoft.com/office/drawing/2014/main" id="{F436F01D-D9CA-521D-712D-261FA2D53960}"/>
              </a:ext>
            </a:extLst>
          </p:cNvPr>
          <p:cNvSpPr>
            <a:spLocks noGrp="1"/>
          </p:cNvSpPr>
          <p:nvPr>
            <p:ph type="ftr" sz="quarter" idx="11"/>
          </p:nvPr>
        </p:nvSpPr>
        <p:spPr>
          <a:xfrm>
            <a:off x="3432313" y="6356350"/>
            <a:ext cx="4721087" cy="365125"/>
          </a:xfrm>
        </p:spPr>
        <p:txBody>
          <a:bodyPr vert="horz" lIns="91440" tIns="45720" rIns="91440" bIns="45720" rtlCol="0" anchor="ctr">
            <a:normAutofit/>
          </a:bodyPr>
          <a:lstStyle/>
          <a:p>
            <a:pPr>
              <a:spcAft>
                <a:spcPts val="600"/>
              </a:spcAft>
            </a:pPr>
            <a:r>
              <a:rPr lang="en-US" kern="1200">
                <a:solidFill>
                  <a:schemeClr val="tx1">
                    <a:tint val="75000"/>
                  </a:schemeClr>
                </a:solidFill>
                <a:latin typeface="+mn-lt"/>
                <a:ea typeface="+mn-ea"/>
                <a:cs typeface="+mn-cs"/>
              </a:rPr>
              <a:t>TS. Nguyễn Tuấn Anh - ĐH KTQD</a:t>
            </a:r>
          </a:p>
        </p:txBody>
      </p:sp>
      <p:sp>
        <p:nvSpPr>
          <p:cNvPr id="2" name="Chỗ dành sẵn cho Số hiệu Bản chiếu 1">
            <a:extLst>
              <a:ext uri="{FF2B5EF4-FFF2-40B4-BE49-F238E27FC236}">
                <a16:creationId xmlns:a16="http://schemas.microsoft.com/office/drawing/2014/main" id="{6750A53F-C51F-BCB3-F2B5-56FDB7340736}"/>
              </a:ext>
            </a:extLst>
          </p:cNvPr>
          <p:cNvSpPr>
            <a:spLocks noGrp="1"/>
          </p:cNvSpPr>
          <p:nvPr>
            <p:ph type="sldNum" sz="quarter" idx="12"/>
          </p:nvPr>
        </p:nvSpPr>
        <p:spPr/>
        <p:txBody>
          <a:bodyPr/>
          <a:lstStyle/>
          <a:p>
            <a:fld id="{3D7499AE-8711-4CFC-9ECF-460794017F84}" type="slidenum">
              <a:rPr lang="en-US" smtClean="0"/>
              <a:t>40</a:t>
            </a:fld>
            <a:endParaRPr lang="en-US"/>
          </a:p>
        </p:txBody>
      </p:sp>
    </p:spTree>
    <p:extLst>
      <p:ext uri="{BB962C8B-B14F-4D97-AF65-F5344CB8AC3E}">
        <p14:creationId xmlns:p14="http://schemas.microsoft.com/office/powerpoint/2010/main" val="934679226"/>
      </p:ext>
    </p:extLst>
  </p:cSld>
  <p:clrMapOvr>
    <a:masterClrMapping/>
  </p:clrMapOvr>
  <mc:AlternateContent xmlns:mc="http://schemas.openxmlformats.org/markup-compatibility/2006" xmlns:p14="http://schemas.microsoft.com/office/powerpoint/2010/main">
    <mc:Choice Requires="p14">
      <p:transition spd="med" p14:dur="700" advTm="1609">
        <p:fade/>
      </p:transition>
    </mc:Choice>
    <mc:Fallback xmlns="">
      <p:transition spd="med" advTm="1609">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êu đề 2">
            <a:extLst>
              <a:ext uri="{FF2B5EF4-FFF2-40B4-BE49-F238E27FC236}">
                <a16:creationId xmlns:a16="http://schemas.microsoft.com/office/drawing/2014/main" id="{97925D2C-A3FE-4486-BC04-C9C59BFD9FFB}"/>
              </a:ext>
            </a:extLst>
          </p:cNvPr>
          <p:cNvSpPr>
            <a:spLocks noGrp="1"/>
          </p:cNvSpPr>
          <p:nvPr>
            <p:ph type="title"/>
          </p:nvPr>
        </p:nvSpPr>
        <p:spPr>
          <a:xfrm>
            <a:off x="838200" y="365125"/>
            <a:ext cx="10515600" cy="1325563"/>
          </a:xfrm>
        </p:spPr>
        <p:txBody>
          <a:bodyPr anchor="ctr">
            <a:normAutofit/>
          </a:bodyPr>
          <a:lstStyle/>
          <a:p>
            <a:r>
              <a:rPr lang="en-US" err="1"/>
              <a:t>Lựa</a:t>
            </a:r>
            <a:r>
              <a:rPr lang="en-US"/>
              <a:t> </a:t>
            </a:r>
            <a:r>
              <a:rPr lang="en-US" err="1"/>
              <a:t>chọn</a:t>
            </a:r>
            <a:r>
              <a:rPr lang="en-US"/>
              <a:t> </a:t>
            </a:r>
            <a:r>
              <a:rPr lang="en-US" err="1"/>
              <a:t>phương</a:t>
            </a:r>
            <a:r>
              <a:rPr lang="en-US"/>
              <a:t> </a:t>
            </a:r>
            <a:r>
              <a:rPr lang="en-US" err="1"/>
              <a:t>án</a:t>
            </a:r>
            <a:r>
              <a:rPr lang="en-US"/>
              <a:t> </a:t>
            </a:r>
            <a:r>
              <a:rPr lang="en-US" err="1"/>
              <a:t>nào</a:t>
            </a:r>
            <a:r>
              <a:rPr lang="en-US"/>
              <a:t>? </a:t>
            </a:r>
            <a:r>
              <a:rPr lang="en-US" err="1"/>
              <a:t>Tại</a:t>
            </a:r>
            <a:r>
              <a:rPr lang="en-US"/>
              <a:t> </a:t>
            </a:r>
            <a:r>
              <a:rPr lang="en-US" err="1"/>
              <a:t>sao</a:t>
            </a:r>
            <a:r>
              <a:rPr lang="en-US"/>
              <a:t>?</a:t>
            </a:r>
          </a:p>
        </p:txBody>
      </p:sp>
      <p:sp>
        <p:nvSpPr>
          <p:cNvPr id="2" name="Chỗ dành sẵn cho Nội dung 1">
            <a:extLst>
              <a:ext uri="{FF2B5EF4-FFF2-40B4-BE49-F238E27FC236}">
                <a16:creationId xmlns:a16="http://schemas.microsoft.com/office/drawing/2014/main" id="{0931C31E-FA6B-4133-8E2C-2A44CC826D61}"/>
              </a:ext>
            </a:extLst>
          </p:cNvPr>
          <p:cNvSpPr>
            <a:spLocks noGrp="1"/>
          </p:cNvSpPr>
          <p:nvPr>
            <p:ph idx="1"/>
          </p:nvPr>
        </p:nvSpPr>
        <p:spPr>
          <a:xfrm>
            <a:off x="838200" y="1825625"/>
            <a:ext cx="10515600" cy="4351338"/>
          </a:xfrm>
        </p:spPr>
        <p:txBody>
          <a:bodyPr>
            <a:normAutofit/>
          </a:bodyPr>
          <a:lstStyle/>
          <a:p>
            <a:pPr marL="0" indent="0">
              <a:buNone/>
            </a:pPr>
            <a:r>
              <a:rPr lang="en-US" err="1"/>
              <a:t>Công</a:t>
            </a:r>
            <a:r>
              <a:rPr lang="en-US"/>
              <a:t> ty </a:t>
            </a:r>
            <a:r>
              <a:rPr lang="en-US" err="1"/>
              <a:t>hứa</a:t>
            </a:r>
            <a:r>
              <a:rPr lang="en-US"/>
              <a:t> </a:t>
            </a:r>
            <a:r>
              <a:rPr lang="en-US" err="1"/>
              <a:t>thưởng</a:t>
            </a:r>
            <a:r>
              <a:rPr lang="en-US"/>
              <a:t> </a:t>
            </a:r>
            <a:r>
              <a:rPr lang="en-US" err="1"/>
              <a:t>cho</a:t>
            </a:r>
            <a:r>
              <a:rPr lang="en-US"/>
              <a:t> </a:t>
            </a:r>
            <a:r>
              <a:rPr lang="en-US" err="1"/>
              <a:t>bạn</a:t>
            </a:r>
            <a:r>
              <a:rPr lang="en-US"/>
              <a:t> </a:t>
            </a:r>
            <a:r>
              <a:rPr lang="en-US" err="1"/>
              <a:t>khoản</a:t>
            </a:r>
            <a:r>
              <a:rPr lang="en-US"/>
              <a:t> </a:t>
            </a:r>
            <a:r>
              <a:rPr lang="en-US" err="1"/>
              <a:t>tiền</a:t>
            </a:r>
            <a:r>
              <a:rPr lang="en-US"/>
              <a:t> 100 </a:t>
            </a:r>
            <a:r>
              <a:rPr lang="en-US" err="1"/>
              <a:t>triệu</a:t>
            </a:r>
            <a:r>
              <a:rPr lang="en-US"/>
              <a:t>. Cho 2 </a:t>
            </a:r>
            <a:r>
              <a:rPr lang="en-US" err="1"/>
              <a:t>phương</a:t>
            </a:r>
            <a:r>
              <a:rPr lang="en-US"/>
              <a:t> </a:t>
            </a:r>
            <a:r>
              <a:rPr lang="en-US" err="1"/>
              <a:t>án</a:t>
            </a:r>
            <a:r>
              <a:rPr lang="en-US"/>
              <a:t> </a:t>
            </a:r>
            <a:r>
              <a:rPr lang="en-US" err="1"/>
              <a:t>lựa</a:t>
            </a:r>
            <a:r>
              <a:rPr lang="en-US"/>
              <a:t> </a:t>
            </a:r>
            <a:r>
              <a:rPr lang="en-US" err="1"/>
              <a:t>chọn</a:t>
            </a:r>
            <a:endParaRPr lang="en-US"/>
          </a:p>
          <a:p>
            <a:r>
              <a:rPr lang="en-US" err="1"/>
              <a:t>Nhận</a:t>
            </a:r>
            <a:r>
              <a:rPr lang="en-US"/>
              <a:t> 100 tr </a:t>
            </a:r>
            <a:r>
              <a:rPr lang="en-US" err="1"/>
              <a:t>ngay</a:t>
            </a:r>
            <a:r>
              <a:rPr lang="en-US"/>
              <a:t> </a:t>
            </a:r>
            <a:r>
              <a:rPr lang="en-US" err="1"/>
              <a:t>bây</a:t>
            </a:r>
            <a:r>
              <a:rPr lang="en-US"/>
              <a:t> </a:t>
            </a:r>
            <a:r>
              <a:rPr lang="en-US" err="1"/>
              <a:t>giờ</a:t>
            </a:r>
            <a:r>
              <a:rPr lang="en-US"/>
              <a:t>.</a:t>
            </a:r>
          </a:p>
          <a:p>
            <a:r>
              <a:rPr lang="en-US" err="1"/>
              <a:t>Nhận</a:t>
            </a:r>
            <a:r>
              <a:rPr lang="en-US"/>
              <a:t> 100 tr </a:t>
            </a:r>
            <a:r>
              <a:rPr lang="en-US" err="1"/>
              <a:t>sau</a:t>
            </a:r>
            <a:r>
              <a:rPr lang="en-US"/>
              <a:t> 1 </a:t>
            </a:r>
            <a:r>
              <a:rPr lang="en-US" err="1"/>
              <a:t>năm</a:t>
            </a:r>
            <a:r>
              <a:rPr lang="en-US"/>
              <a:t>.</a:t>
            </a:r>
          </a:p>
        </p:txBody>
      </p:sp>
      <p:sp>
        <p:nvSpPr>
          <p:cNvPr id="4" name="Chỗ dành sẵn cho Chân trang 3">
            <a:extLst>
              <a:ext uri="{FF2B5EF4-FFF2-40B4-BE49-F238E27FC236}">
                <a16:creationId xmlns:a16="http://schemas.microsoft.com/office/drawing/2014/main" id="{AA37D9AA-E113-57BC-F51E-160A48A9F565}"/>
              </a:ext>
            </a:extLst>
          </p:cNvPr>
          <p:cNvSpPr>
            <a:spLocks noGrp="1"/>
          </p:cNvSpPr>
          <p:nvPr>
            <p:ph type="ftr" sz="quarter" idx="11"/>
          </p:nvPr>
        </p:nvSpPr>
        <p:spPr/>
        <p:txBody>
          <a:bodyPr/>
          <a:lstStyle/>
          <a:p>
            <a:r>
              <a:rPr lang="en-US"/>
              <a:t>TS. Nguyễn Tuấn Anh - ĐH KTQD</a:t>
            </a:r>
          </a:p>
        </p:txBody>
      </p:sp>
      <p:sp>
        <p:nvSpPr>
          <p:cNvPr id="5" name="Chỗ dành sẵn cho Số hiệu Bản chiếu 4">
            <a:extLst>
              <a:ext uri="{FF2B5EF4-FFF2-40B4-BE49-F238E27FC236}">
                <a16:creationId xmlns:a16="http://schemas.microsoft.com/office/drawing/2014/main" id="{2EE37BA0-A7EC-DDF7-3730-30644A643E62}"/>
              </a:ext>
            </a:extLst>
          </p:cNvPr>
          <p:cNvSpPr>
            <a:spLocks noGrp="1"/>
          </p:cNvSpPr>
          <p:nvPr>
            <p:ph type="sldNum" sz="quarter" idx="12"/>
          </p:nvPr>
        </p:nvSpPr>
        <p:spPr/>
        <p:txBody>
          <a:bodyPr/>
          <a:lstStyle/>
          <a:p>
            <a:fld id="{3D7499AE-8711-4CFC-9ECF-460794017F84}" type="slidenum">
              <a:rPr lang="en-US" smtClean="0"/>
              <a:t>41</a:t>
            </a:fld>
            <a:endParaRPr lang="en-US"/>
          </a:p>
        </p:txBody>
      </p:sp>
    </p:spTree>
    <p:extLst>
      <p:ext uri="{BB962C8B-B14F-4D97-AF65-F5344CB8AC3E}">
        <p14:creationId xmlns:p14="http://schemas.microsoft.com/office/powerpoint/2010/main" val="126271854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êu đề 2">
            <a:extLst>
              <a:ext uri="{FF2B5EF4-FFF2-40B4-BE49-F238E27FC236}">
                <a16:creationId xmlns:a16="http://schemas.microsoft.com/office/drawing/2014/main" id="{97925D2C-A3FE-4486-BC04-C9C59BFD9FFB}"/>
              </a:ext>
            </a:extLst>
          </p:cNvPr>
          <p:cNvSpPr>
            <a:spLocks noGrp="1"/>
          </p:cNvSpPr>
          <p:nvPr>
            <p:ph type="title"/>
          </p:nvPr>
        </p:nvSpPr>
        <p:spPr>
          <a:xfrm>
            <a:off x="838200" y="365125"/>
            <a:ext cx="10515600" cy="1325563"/>
          </a:xfrm>
        </p:spPr>
        <p:txBody>
          <a:bodyPr anchor="ctr">
            <a:normAutofit/>
          </a:bodyPr>
          <a:lstStyle/>
          <a:p>
            <a:r>
              <a:rPr lang="vi-VN"/>
              <a:t>Nguyên </a:t>
            </a:r>
            <a:r>
              <a:rPr lang="vi-VN" err="1"/>
              <a:t>tắc</a:t>
            </a:r>
            <a:r>
              <a:rPr lang="vi-VN"/>
              <a:t> </a:t>
            </a:r>
            <a:r>
              <a:rPr lang="vi-VN" err="1"/>
              <a:t>giá</a:t>
            </a:r>
            <a:r>
              <a:rPr lang="vi-VN"/>
              <a:t> </a:t>
            </a:r>
            <a:r>
              <a:rPr lang="vi-VN" err="1"/>
              <a:t>trị</a:t>
            </a:r>
            <a:r>
              <a:rPr lang="vi-VN"/>
              <a:t> </a:t>
            </a:r>
            <a:r>
              <a:rPr lang="vi-VN" err="1"/>
              <a:t>thời</a:t>
            </a:r>
            <a:r>
              <a:rPr lang="vi-VN"/>
              <a:t> gian </a:t>
            </a:r>
            <a:r>
              <a:rPr lang="vi-VN" err="1"/>
              <a:t>của</a:t>
            </a:r>
            <a:r>
              <a:rPr lang="vi-VN"/>
              <a:t> </a:t>
            </a:r>
            <a:r>
              <a:rPr lang="vi-VN" err="1"/>
              <a:t>tiền</a:t>
            </a:r>
            <a:endParaRPr lang="en-US"/>
          </a:p>
        </p:txBody>
      </p:sp>
      <p:sp>
        <p:nvSpPr>
          <p:cNvPr id="2" name="Chỗ dành sẵn cho Nội dung 1">
            <a:extLst>
              <a:ext uri="{FF2B5EF4-FFF2-40B4-BE49-F238E27FC236}">
                <a16:creationId xmlns:a16="http://schemas.microsoft.com/office/drawing/2014/main" id="{0931C31E-FA6B-4133-8E2C-2A44CC826D61}"/>
              </a:ext>
            </a:extLst>
          </p:cNvPr>
          <p:cNvSpPr>
            <a:spLocks noGrp="1"/>
          </p:cNvSpPr>
          <p:nvPr>
            <p:ph idx="1"/>
          </p:nvPr>
        </p:nvSpPr>
        <p:spPr>
          <a:xfrm>
            <a:off x="838200" y="1825625"/>
            <a:ext cx="10515600" cy="4351338"/>
          </a:xfrm>
        </p:spPr>
        <p:txBody>
          <a:bodyPr>
            <a:normAutofit/>
          </a:bodyPr>
          <a:lstStyle/>
          <a:p>
            <a:r>
              <a:rPr lang="vi-VN"/>
              <a:t>1 đồng ngày hôm nay có giá trị hơn 1 đồng sẽ nhận được trong tương l</a:t>
            </a:r>
            <a:r>
              <a:rPr lang="en-US"/>
              <a:t>a</a:t>
            </a:r>
            <a:r>
              <a:rPr lang="vi-VN"/>
              <a:t>i. Tại sao?</a:t>
            </a:r>
            <a:endParaRPr lang="en-US"/>
          </a:p>
          <a:p>
            <a:r>
              <a:rPr lang="en-US" err="1"/>
              <a:t>Giá</a:t>
            </a:r>
            <a:r>
              <a:rPr lang="en-US"/>
              <a:t> </a:t>
            </a:r>
            <a:r>
              <a:rPr lang="en-US" err="1"/>
              <a:t>trị</a:t>
            </a:r>
            <a:r>
              <a:rPr lang="en-US"/>
              <a:t> t</a:t>
            </a:r>
            <a:r>
              <a:rPr lang="vi-VN"/>
              <a:t>ư</a:t>
            </a:r>
            <a:r>
              <a:rPr lang="en-US" err="1"/>
              <a:t>ơng</a:t>
            </a:r>
            <a:r>
              <a:rPr lang="en-US"/>
              <a:t> </a:t>
            </a:r>
            <a:r>
              <a:rPr lang="en-US" err="1"/>
              <a:t>lai</a:t>
            </a:r>
            <a:r>
              <a:rPr lang="en-US"/>
              <a:t> = </a:t>
            </a:r>
            <a:r>
              <a:rPr lang="en-US" err="1"/>
              <a:t>Giá</a:t>
            </a:r>
            <a:r>
              <a:rPr lang="en-US"/>
              <a:t> </a:t>
            </a:r>
            <a:r>
              <a:rPr lang="en-US" err="1"/>
              <a:t>trị</a:t>
            </a:r>
            <a:r>
              <a:rPr lang="en-US"/>
              <a:t> </a:t>
            </a:r>
            <a:r>
              <a:rPr lang="en-US" err="1"/>
              <a:t>hiện</a:t>
            </a:r>
            <a:r>
              <a:rPr lang="en-US"/>
              <a:t> </a:t>
            </a:r>
            <a:r>
              <a:rPr lang="en-US" err="1"/>
              <a:t>tại</a:t>
            </a:r>
            <a:r>
              <a:rPr lang="en-US"/>
              <a:t> +    </a:t>
            </a:r>
            <a:r>
              <a:rPr lang="en-US" err="1"/>
              <a:t>lãi</a:t>
            </a:r>
            <a:r>
              <a:rPr lang="en-US"/>
              <a:t> </a:t>
            </a:r>
            <a:r>
              <a:rPr lang="en-US" err="1"/>
              <a:t>suất</a:t>
            </a:r>
            <a:endParaRPr lang="en-US"/>
          </a:p>
          <a:p>
            <a:r>
              <a:rPr lang="en-US" err="1"/>
              <a:t>Lãi</a:t>
            </a:r>
            <a:r>
              <a:rPr lang="en-US"/>
              <a:t> </a:t>
            </a:r>
            <a:r>
              <a:rPr lang="en-US" err="1"/>
              <a:t>suất</a:t>
            </a:r>
            <a:r>
              <a:rPr lang="en-US"/>
              <a:t>/</a:t>
            </a:r>
            <a:r>
              <a:rPr lang="en-US" err="1"/>
              <a:t>tỉ</a:t>
            </a:r>
            <a:r>
              <a:rPr lang="en-US"/>
              <a:t> </a:t>
            </a:r>
            <a:r>
              <a:rPr lang="en-US" err="1"/>
              <a:t>suất</a:t>
            </a:r>
            <a:r>
              <a:rPr lang="en-US"/>
              <a:t> </a:t>
            </a:r>
            <a:r>
              <a:rPr lang="en-US" err="1"/>
              <a:t>chiết</a:t>
            </a:r>
            <a:r>
              <a:rPr lang="en-US"/>
              <a:t> </a:t>
            </a:r>
            <a:r>
              <a:rPr lang="en-US" err="1"/>
              <a:t>khấu</a:t>
            </a:r>
            <a:r>
              <a:rPr lang="en-US"/>
              <a:t>? </a:t>
            </a:r>
          </a:p>
          <a:p>
            <a:pPr>
              <a:buFontTx/>
              <a:buChar char="-"/>
            </a:pPr>
            <a:r>
              <a:rPr lang="en-US" err="1"/>
              <a:t>Lãi</a:t>
            </a:r>
            <a:r>
              <a:rPr lang="en-US"/>
              <a:t> </a:t>
            </a:r>
            <a:r>
              <a:rPr lang="en-US" err="1"/>
              <a:t>vay</a:t>
            </a:r>
            <a:r>
              <a:rPr lang="en-US"/>
              <a:t>. VD: </a:t>
            </a:r>
            <a:r>
              <a:rPr lang="en-US" err="1"/>
              <a:t>tiết</a:t>
            </a:r>
            <a:r>
              <a:rPr lang="en-US"/>
              <a:t> </a:t>
            </a:r>
            <a:r>
              <a:rPr lang="en-US" err="1"/>
              <a:t>kiệm</a:t>
            </a:r>
            <a:r>
              <a:rPr lang="en-US"/>
              <a:t>, </a:t>
            </a:r>
            <a:r>
              <a:rPr lang="en-US" err="1"/>
              <a:t>trái</a:t>
            </a:r>
            <a:r>
              <a:rPr lang="en-US"/>
              <a:t> </a:t>
            </a:r>
            <a:r>
              <a:rPr lang="en-US" err="1"/>
              <a:t>phiếu</a:t>
            </a:r>
            <a:endParaRPr lang="en-US"/>
          </a:p>
          <a:p>
            <a:pPr>
              <a:buFontTx/>
              <a:buChar char="-"/>
            </a:pPr>
            <a:r>
              <a:rPr lang="en-US" err="1"/>
              <a:t>Suất</a:t>
            </a:r>
            <a:r>
              <a:rPr lang="en-US"/>
              <a:t> </a:t>
            </a:r>
            <a:r>
              <a:rPr lang="en-US" err="1"/>
              <a:t>sinh</a:t>
            </a:r>
            <a:r>
              <a:rPr lang="en-US"/>
              <a:t> </a:t>
            </a:r>
            <a:r>
              <a:rPr lang="en-US" err="1"/>
              <a:t>lời</a:t>
            </a:r>
            <a:r>
              <a:rPr lang="en-US"/>
              <a:t> </a:t>
            </a:r>
            <a:r>
              <a:rPr lang="en-US" err="1"/>
              <a:t>kỳ</a:t>
            </a:r>
            <a:r>
              <a:rPr lang="en-US"/>
              <a:t> </a:t>
            </a:r>
            <a:r>
              <a:rPr lang="en-US" err="1"/>
              <a:t>vọng</a:t>
            </a:r>
            <a:r>
              <a:rPr lang="en-US"/>
              <a:t>. VD: </a:t>
            </a:r>
            <a:r>
              <a:rPr lang="en-US" err="1"/>
              <a:t>cổ</a:t>
            </a:r>
            <a:r>
              <a:rPr lang="en-US"/>
              <a:t> </a:t>
            </a:r>
            <a:r>
              <a:rPr lang="en-US" err="1"/>
              <a:t>phiếu</a:t>
            </a:r>
            <a:r>
              <a:rPr lang="en-US"/>
              <a:t>, </a:t>
            </a:r>
            <a:r>
              <a:rPr lang="en-US" err="1"/>
              <a:t>nhà</a:t>
            </a:r>
            <a:r>
              <a:rPr lang="en-US"/>
              <a:t> </a:t>
            </a:r>
            <a:r>
              <a:rPr lang="en-US" err="1"/>
              <a:t>đất</a:t>
            </a:r>
            <a:r>
              <a:rPr lang="en-US"/>
              <a:t>, </a:t>
            </a:r>
            <a:r>
              <a:rPr lang="en-US" err="1"/>
              <a:t>góp</a:t>
            </a:r>
            <a:r>
              <a:rPr lang="en-US"/>
              <a:t> </a:t>
            </a:r>
            <a:r>
              <a:rPr lang="en-US" err="1"/>
              <a:t>vốn</a:t>
            </a:r>
            <a:r>
              <a:rPr lang="en-US"/>
              <a:t>… </a:t>
            </a:r>
          </a:p>
          <a:p>
            <a:pPr>
              <a:buFontTx/>
              <a:buChar char="-"/>
            </a:pPr>
            <a:r>
              <a:rPr lang="en-US" err="1"/>
              <a:t>Kí</a:t>
            </a:r>
            <a:r>
              <a:rPr lang="en-US"/>
              <a:t> </a:t>
            </a:r>
            <a:r>
              <a:rPr lang="en-US" err="1"/>
              <a:t>hiệu</a:t>
            </a:r>
            <a:r>
              <a:rPr lang="en-US"/>
              <a:t> </a:t>
            </a:r>
            <a:r>
              <a:rPr lang="en-US" err="1"/>
              <a:t>lãi</a:t>
            </a:r>
            <a:r>
              <a:rPr lang="en-US"/>
              <a:t> </a:t>
            </a:r>
            <a:r>
              <a:rPr lang="en-US" err="1"/>
              <a:t>suất</a:t>
            </a:r>
            <a:r>
              <a:rPr lang="en-US"/>
              <a:t>/</a:t>
            </a:r>
            <a:r>
              <a:rPr lang="en-US" err="1"/>
              <a:t>tỉ</a:t>
            </a:r>
            <a:r>
              <a:rPr lang="en-US"/>
              <a:t> </a:t>
            </a:r>
            <a:r>
              <a:rPr lang="en-US" err="1"/>
              <a:t>suất</a:t>
            </a:r>
            <a:r>
              <a:rPr lang="en-US"/>
              <a:t> </a:t>
            </a:r>
            <a:r>
              <a:rPr lang="en-US" err="1"/>
              <a:t>chiết</a:t>
            </a:r>
            <a:r>
              <a:rPr lang="en-US"/>
              <a:t> </a:t>
            </a:r>
            <a:r>
              <a:rPr lang="en-US" err="1"/>
              <a:t>khấu</a:t>
            </a:r>
            <a:r>
              <a:rPr lang="en-US"/>
              <a:t>:     r  ;                       </a:t>
            </a:r>
            <a:r>
              <a:rPr lang="en-US" err="1"/>
              <a:t>số</a:t>
            </a:r>
            <a:r>
              <a:rPr lang="en-US"/>
              <a:t> </a:t>
            </a:r>
            <a:r>
              <a:rPr lang="en-US" err="1"/>
              <a:t>kỳ</a:t>
            </a:r>
            <a:r>
              <a:rPr lang="en-US"/>
              <a:t> </a:t>
            </a:r>
            <a:r>
              <a:rPr lang="en-US" err="1"/>
              <a:t>là</a:t>
            </a:r>
            <a:r>
              <a:rPr lang="en-US"/>
              <a:t>: n        </a:t>
            </a:r>
          </a:p>
        </p:txBody>
      </p:sp>
      <p:sp>
        <p:nvSpPr>
          <p:cNvPr id="4" name="Chỗ dành sẵn cho Chân trang 3">
            <a:extLst>
              <a:ext uri="{FF2B5EF4-FFF2-40B4-BE49-F238E27FC236}">
                <a16:creationId xmlns:a16="http://schemas.microsoft.com/office/drawing/2014/main" id="{F16BB981-0C03-3B8F-5A6B-CF6BD86CD839}"/>
              </a:ext>
            </a:extLst>
          </p:cNvPr>
          <p:cNvSpPr>
            <a:spLocks noGrp="1"/>
          </p:cNvSpPr>
          <p:nvPr>
            <p:ph type="ftr" sz="quarter" idx="11"/>
          </p:nvPr>
        </p:nvSpPr>
        <p:spPr/>
        <p:txBody>
          <a:bodyPr/>
          <a:lstStyle/>
          <a:p>
            <a:r>
              <a:rPr lang="en-US"/>
              <a:t>TS. Nguyễn Tuấn Anh - ĐH KTQD</a:t>
            </a:r>
          </a:p>
        </p:txBody>
      </p:sp>
      <p:sp>
        <p:nvSpPr>
          <p:cNvPr id="5" name="Chỗ dành sẵn cho Số hiệu Bản chiếu 4">
            <a:extLst>
              <a:ext uri="{FF2B5EF4-FFF2-40B4-BE49-F238E27FC236}">
                <a16:creationId xmlns:a16="http://schemas.microsoft.com/office/drawing/2014/main" id="{E12DCFCE-06B4-C2DB-990A-911FB6C2DA2A}"/>
              </a:ext>
            </a:extLst>
          </p:cNvPr>
          <p:cNvSpPr>
            <a:spLocks noGrp="1"/>
          </p:cNvSpPr>
          <p:nvPr>
            <p:ph type="sldNum" sz="quarter" idx="12"/>
          </p:nvPr>
        </p:nvSpPr>
        <p:spPr/>
        <p:txBody>
          <a:bodyPr/>
          <a:lstStyle/>
          <a:p>
            <a:fld id="{3D7499AE-8711-4CFC-9ECF-460794017F84}" type="slidenum">
              <a:rPr lang="en-US" smtClean="0"/>
              <a:t>42</a:t>
            </a:fld>
            <a:endParaRPr lang="en-US"/>
          </a:p>
        </p:txBody>
      </p:sp>
    </p:spTree>
    <p:extLst>
      <p:ext uri="{BB962C8B-B14F-4D97-AF65-F5344CB8AC3E}">
        <p14:creationId xmlns:p14="http://schemas.microsoft.com/office/powerpoint/2010/main" val="249745201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248228" y="1422992"/>
            <a:ext cx="10943771" cy="4576763"/>
          </a:xfrm>
        </p:spPr>
        <p:txBody>
          <a:bodyPr>
            <a:normAutofit/>
          </a:bodyPr>
          <a:lstStyle/>
          <a:p>
            <a:pPr marL="0" indent="0">
              <a:lnSpc>
                <a:spcPct val="150000"/>
              </a:lnSpc>
              <a:buNone/>
              <a:defRPr/>
            </a:pPr>
            <a:r>
              <a:rPr lang="vi-VN" sz="3200" dirty="0">
                <a:latin typeface="Tahoma" panose="020B0604030504040204" pitchFamily="34" charset="0"/>
                <a:ea typeface="Tahoma" panose="020B0604030504040204" pitchFamily="34" charset="0"/>
                <a:cs typeface="Tahoma" panose="020B0604030504040204" pitchFamily="34" charset="0"/>
              </a:rPr>
              <a:t>Tính </a:t>
            </a:r>
            <a:r>
              <a:rPr lang="en-US" sz="3200" dirty="0" err="1">
                <a:latin typeface="Tahoma" panose="020B0604030504040204" pitchFamily="34" charset="0"/>
                <a:ea typeface="Tahoma" panose="020B0604030504040204" pitchFamily="34" charset="0"/>
                <a:cs typeface="Tahoma" panose="020B0604030504040204" pitchFamily="34" charset="0"/>
              </a:rPr>
              <a:t>giá</a:t>
            </a:r>
            <a:r>
              <a:rPr lang="en-US" sz="3200" dirty="0">
                <a:latin typeface="Tahoma" panose="020B0604030504040204" pitchFamily="34" charset="0"/>
                <a:ea typeface="Tahoma" panose="020B0604030504040204" pitchFamily="34" charset="0"/>
                <a:cs typeface="Tahoma" panose="020B0604030504040204" pitchFamily="34" charset="0"/>
              </a:rPr>
              <a:t> </a:t>
            </a:r>
            <a:r>
              <a:rPr lang="en-US" sz="3200" dirty="0" err="1">
                <a:latin typeface="Tahoma" panose="020B0604030504040204" pitchFamily="34" charset="0"/>
                <a:ea typeface="Tahoma" panose="020B0604030504040204" pitchFamily="34" charset="0"/>
                <a:cs typeface="Tahoma" panose="020B0604030504040204" pitchFamily="34" charset="0"/>
              </a:rPr>
              <a:t>trị</a:t>
            </a:r>
            <a:r>
              <a:rPr lang="en-US" sz="3200" dirty="0">
                <a:latin typeface="Tahoma" panose="020B0604030504040204" pitchFamily="34" charset="0"/>
                <a:ea typeface="Tahoma" panose="020B0604030504040204" pitchFamily="34" charset="0"/>
                <a:cs typeface="Tahoma" panose="020B0604030504040204" pitchFamily="34" charset="0"/>
              </a:rPr>
              <a:t> </a:t>
            </a:r>
            <a:r>
              <a:rPr lang="en-US" sz="3200" dirty="0" err="1">
                <a:latin typeface="Tahoma" panose="020B0604030504040204" pitchFamily="34" charset="0"/>
                <a:ea typeface="Tahoma" panose="020B0604030504040204" pitchFamily="34" charset="0"/>
                <a:cs typeface="Tahoma" panose="020B0604030504040204" pitchFamily="34" charset="0"/>
              </a:rPr>
              <a:t>tương</a:t>
            </a:r>
            <a:r>
              <a:rPr lang="en-US" sz="3200" dirty="0">
                <a:latin typeface="Tahoma" panose="020B0604030504040204" pitchFamily="34" charset="0"/>
                <a:ea typeface="Tahoma" panose="020B0604030504040204" pitchFamily="34" charset="0"/>
                <a:cs typeface="Tahoma" panose="020B0604030504040204" pitchFamily="34" charset="0"/>
              </a:rPr>
              <a:t> </a:t>
            </a:r>
            <a:r>
              <a:rPr lang="en-US" sz="3200" dirty="0" err="1">
                <a:latin typeface="Tahoma" panose="020B0604030504040204" pitchFamily="34" charset="0"/>
                <a:ea typeface="Tahoma" panose="020B0604030504040204" pitchFamily="34" charset="0"/>
                <a:cs typeface="Tahoma" panose="020B0604030504040204" pitchFamily="34" charset="0"/>
              </a:rPr>
              <a:t>lai</a:t>
            </a:r>
            <a:r>
              <a:rPr lang="en-US" sz="3200" dirty="0">
                <a:latin typeface="Tahoma" panose="020B0604030504040204" pitchFamily="34" charset="0"/>
                <a:ea typeface="Tahoma" panose="020B0604030504040204" pitchFamily="34" charset="0"/>
                <a:cs typeface="Tahoma" panose="020B0604030504040204" pitchFamily="34" charset="0"/>
              </a:rPr>
              <a:t> (</a:t>
            </a:r>
            <a:r>
              <a:rPr lang="en-US" sz="3200" dirty="0" err="1">
                <a:latin typeface="Tahoma" panose="020B0604030504040204" pitchFamily="34" charset="0"/>
                <a:ea typeface="Tahoma" panose="020B0604030504040204" pitchFamily="34" charset="0"/>
                <a:cs typeface="Tahoma" panose="020B0604030504040204" pitchFamily="34" charset="0"/>
              </a:rPr>
              <a:t>GTTL</a:t>
            </a:r>
            <a:r>
              <a:rPr lang="en-US" sz="3200" dirty="0">
                <a:latin typeface="Tahoma" panose="020B0604030504040204" pitchFamily="34" charset="0"/>
                <a:ea typeface="Tahoma" panose="020B0604030504040204" pitchFamily="34" charset="0"/>
                <a:cs typeface="Tahoma" panose="020B0604030504040204" pitchFamily="34" charset="0"/>
              </a:rPr>
              <a:t>) </a:t>
            </a:r>
            <a:r>
              <a:rPr lang="vi-VN" sz="3200" dirty="0">
                <a:latin typeface="Tahoma" panose="020B0604030504040204" pitchFamily="34" charset="0"/>
                <a:ea typeface="Tahoma" panose="020B0604030504040204" pitchFamily="34" charset="0"/>
                <a:cs typeface="Tahoma" panose="020B0604030504040204" pitchFamily="34" charset="0"/>
              </a:rPr>
              <a:t>của 100</a:t>
            </a:r>
            <a:r>
              <a:rPr lang="en-US" sz="3200" dirty="0">
                <a:latin typeface="Tahoma" panose="020B0604030504040204" pitchFamily="34" charset="0"/>
                <a:ea typeface="Tahoma" panose="020B0604030504040204" pitchFamily="34" charset="0"/>
                <a:cs typeface="Tahoma" panose="020B0604030504040204" pitchFamily="34" charset="0"/>
              </a:rPr>
              <a:t> </a:t>
            </a:r>
            <a:r>
              <a:rPr lang="vi-VN" sz="3200" dirty="0">
                <a:latin typeface="Tahoma" panose="020B0604030504040204" pitchFamily="34" charset="0"/>
                <a:ea typeface="Tahoma" panose="020B0604030504040204" pitchFamily="34" charset="0"/>
                <a:cs typeface="Tahoma" panose="020B0604030504040204" pitchFamily="34" charset="0"/>
              </a:rPr>
              <a:t>tr ở thời điểm hiện tại</a:t>
            </a:r>
            <a:r>
              <a:rPr lang="en-US" sz="3200" dirty="0">
                <a:latin typeface="Tahoma" panose="020B0604030504040204" pitchFamily="34" charset="0"/>
                <a:ea typeface="Tahoma" panose="020B0604030504040204" pitchFamily="34" charset="0"/>
                <a:cs typeface="Tahoma" panose="020B0604030504040204" pitchFamily="34" charset="0"/>
              </a:rPr>
              <a:t> </a:t>
            </a:r>
            <a:r>
              <a:rPr lang="en-US" sz="3200" dirty="0" err="1">
                <a:latin typeface="Tahoma" panose="020B0604030504040204" pitchFamily="34" charset="0"/>
                <a:ea typeface="Tahoma" panose="020B0604030504040204" pitchFamily="34" charset="0"/>
                <a:cs typeface="Tahoma" panose="020B0604030504040204" pitchFamily="34" charset="0"/>
              </a:rPr>
              <a:t>sau</a:t>
            </a:r>
            <a:r>
              <a:rPr lang="vi-VN" sz="3200" dirty="0">
                <a:latin typeface="Tahoma" panose="020B0604030504040204" pitchFamily="34" charset="0"/>
                <a:ea typeface="Tahoma" panose="020B0604030504040204" pitchFamily="34" charset="0"/>
                <a:cs typeface="Tahoma" panose="020B0604030504040204" pitchFamily="34" charset="0"/>
              </a:rPr>
              <a:t> 3</a:t>
            </a:r>
            <a:r>
              <a:rPr lang="en-US" sz="3200" dirty="0">
                <a:latin typeface="Tahoma" panose="020B0604030504040204" pitchFamily="34" charset="0"/>
                <a:ea typeface="Tahoma" panose="020B0604030504040204" pitchFamily="34" charset="0"/>
                <a:cs typeface="Tahoma" panose="020B0604030504040204" pitchFamily="34" charset="0"/>
              </a:rPr>
              <a:t> </a:t>
            </a:r>
            <a:r>
              <a:rPr lang="en-US" sz="3200" dirty="0" err="1">
                <a:latin typeface="Tahoma" panose="020B0604030504040204" pitchFamily="34" charset="0"/>
                <a:ea typeface="Tahoma" panose="020B0604030504040204" pitchFamily="34" charset="0"/>
                <a:cs typeface="Tahoma" panose="020B0604030504040204" pitchFamily="34" charset="0"/>
              </a:rPr>
              <a:t>năm</a:t>
            </a:r>
            <a:r>
              <a:rPr lang="vi-VN" sz="3200" dirty="0">
                <a:latin typeface="Tahoma" panose="020B0604030504040204" pitchFamily="34" charset="0"/>
                <a:ea typeface="Tahoma" panose="020B0604030504040204" pitchFamily="34" charset="0"/>
                <a:cs typeface="Tahoma" panose="020B0604030504040204" pitchFamily="34" charset="0"/>
              </a:rPr>
              <a:t>. Biết lãi suất hàng năm 4%</a:t>
            </a:r>
          </a:p>
          <a:p>
            <a:pPr marL="0" indent="0">
              <a:lnSpc>
                <a:spcPct val="150000"/>
              </a:lnSpc>
              <a:buNone/>
              <a:defRPr/>
            </a:pPr>
            <a:endParaRPr lang="en-US" sz="3200" dirty="0">
              <a:latin typeface="Tahoma" panose="020B0604030504040204" pitchFamily="34" charset="0"/>
              <a:ea typeface="Tahoma" panose="020B0604030504040204" pitchFamily="34" charset="0"/>
              <a:cs typeface="Tahoma" panose="020B0604030504040204" pitchFamily="34" charset="0"/>
            </a:endParaRPr>
          </a:p>
          <a:p>
            <a:pPr marL="0" indent="0">
              <a:lnSpc>
                <a:spcPct val="150000"/>
              </a:lnSpc>
              <a:buNone/>
              <a:defRPr/>
            </a:pPr>
            <a:endParaRPr lang="vi-VN" sz="3200" dirty="0">
              <a:latin typeface="Tahoma" panose="020B0604030504040204" pitchFamily="34" charset="0"/>
              <a:ea typeface="Tahoma" panose="020B0604030504040204" pitchFamily="34" charset="0"/>
              <a:cs typeface="Tahoma" panose="020B0604030504040204" pitchFamily="34" charset="0"/>
            </a:endParaRPr>
          </a:p>
          <a:p>
            <a:pPr marL="0" indent="0">
              <a:lnSpc>
                <a:spcPct val="150000"/>
              </a:lnSpc>
              <a:buNone/>
              <a:defRPr/>
            </a:pPr>
            <a:endParaRPr lang="vi-VN" sz="2800" dirty="0">
              <a:latin typeface="Tahoma" panose="020B0604030504040204" pitchFamily="34" charset="0"/>
              <a:ea typeface="Tahoma" panose="020B0604030504040204" pitchFamily="34" charset="0"/>
              <a:cs typeface="Tahoma" panose="020B0604030504040204" pitchFamily="34" charset="0"/>
            </a:endParaRPr>
          </a:p>
          <a:p>
            <a:pPr marL="0" indent="0">
              <a:lnSpc>
                <a:spcPct val="150000"/>
              </a:lnSpc>
              <a:buNone/>
              <a:defRPr/>
            </a:pPr>
            <a:endParaRPr lang="en-US" sz="2800" dirty="0">
              <a:latin typeface="Tahoma" panose="020B0604030504040204" pitchFamily="34" charset="0"/>
              <a:ea typeface="Tahoma" panose="020B0604030504040204" pitchFamily="34" charset="0"/>
              <a:cs typeface="Tahoma" panose="020B0604030504040204" pitchFamily="34" charset="0"/>
            </a:endParaRPr>
          </a:p>
          <a:p>
            <a:pPr marL="0" indent="0">
              <a:buNone/>
              <a:defRPr/>
            </a:pPr>
            <a:endParaRPr lang="en-US" sz="3200" dirty="0">
              <a:latin typeface="Tahoma" panose="020B0604030504040204" pitchFamily="34" charset="0"/>
              <a:ea typeface="Tahoma" panose="020B0604030504040204" pitchFamily="34" charset="0"/>
              <a:cs typeface="Tahoma" panose="020B0604030504040204" pitchFamily="34" charset="0"/>
            </a:endParaRPr>
          </a:p>
        </p:txBody>
      </p:sp>
      <p:sp>
        <p:nvSpPr>
          <p:cNvPr id="18" name="Title 17"/>
          <p:cNvSpPr>
            <a:spLocks noGrp="1"/>
          </p:cNvSpPr>
          <p:nvPr>
            <p:ph type="title"/>
          </p:nvPr>
        </p:nvSpPr>
        <p:spPr/>
        <p:txBody>
          <a:bodyPr>
            <a:normAutofit/>
          </a:bodyPr>
          <a:lstStyle/>
          <a:p>
            <a:r>
              <a:rPr lang="en-US" sz="3200" dirty="0" err="1">
                <a:latin typeface="Tahoma" panose="020B0604030504040204" pitchFamily="34" charset="0"/>
                <a:ea typeface="Tahoma" panose="020B0604030504040204" pitchFamily="34" charset="0"/>
                <a:cs typeface="Tahoma" panose="020B0604030504040204" pitchFamily="34" charset="0"/>
              </a:rPr>
              <a:t>Tính</a:t>
            </a:r>
            <a:r>
              <a:rPr lang="en-US" sz="3200" dirty="0">
                <a:latin typeface="Tahoma" panose="020B0604030504040204" pitchFamily="34" charset="0"/>
                <a:ea typeface="Tahoma" panose="020B0604030504040204" pitchFamily="34" charset="0"/>
                <a:cs typeface="Tahoma" panose="020B0604030504040204" pitchFamily="34" charset="0"/>
              </a:rPr>
              <a:t> </a:t>
            </a:r>
            <a:r>
              <a:rPr lang="en-US" sz="3200" dirty="0" err="1">
                <a:latin typeface="Tahoma" panose="020B0604030504040204" pitchFamily="34" charset="0"/>
                <a:ea typeface="Tahoma" panose="020B0604030504040204" pitchFamily="34" charset="0"/>
                <a:cs typeface="Tahoma" panose="020B0604030504040204" pitchFamily="34" charset="0"/>
              </a:rPr>
              <a:t>giá</a:t>
            </a:r>
            <a:r>
              <a:rPr lang="en-US" sz="3200" dirty="0">
                <a:latin typeface="Tahoma" panose="020B0604030504040204" pitchFamily="34" charset="0"/>
                <a:ea typeface="Tahoma" panose="020B0604030504040204" pitchFamily="34" charset="0"/>
                <a:cs typeface="Tahoma" panose="020B0604030504040204" pitchFamily="34" charset="0"/>
              </a:rPr>
              <a:t> </a:t>
            </a:r>
            <a:r>
              <a:rPr lang="en-US" sz="3200" dirty="0" err="1">
                <a:latin typeface="Tahoma" panose="020B0604030504040204" pitchFamily="34" charset="0"/>
                <a:ea typeface="Tahoma" panose="020B0604030504040204" pitchFamily="34" charset="0"/>
                <a:cs typeface="Tahoma" panose="020B0604030504040204" pitchFamily="34" charset="0"/>
              </a:rPr>
              <a:t>trị</a:t>
            </a:r>
            <a:r>
              <a:rPr lang="en-US" sz="3200" dirty="0">
                <a:latin typeface="Tahoma" panose="020B0604030504040204" pitchFamily="34" charset="0"/>
                <a:ea typeface="Tahoma" panose="020B0604030504040204" pitchFamily="34" charset="0"/>
                <a:cs typeface="Tahoma" panose="020B0604030504040204" pitchFamily="34" charset="0"/>
              </a:rPr>
              <a:t> </a:t>
            </a:r>
            <a:r>
              <a:rPr lang="en-US" sz="3200" dirty="0" err="1">
                <a:latin typeface="Tahoma" panose="020B0604030504040204" pitchFamily="34" charset="0"/>
                <a:ea typeface="Tahoma" panose="020B0604030504040204" pitchFamily="34" charset="0"/>
                <a:cs typeface="Tahoma" panose="020B0604030504040204" pitchFamily="34" charset="0"/>
              </a:rPr>
              <a:t>tương</a:t>
            </a:r>
            <a:r>
              <a:rPr lang="en-US" sz="3200" dirty="0">
                <a:latin typeface="Tahoma" panose="020B0604030504040204" pitchFamily="34" charset="0"/>
                <a:ea typeface="Tahoma" panose="020B0604030504040204" pitchFamily="34" charset="0"/>
                <a:cs typeface="Tahoma" panose="020B0604030504040204" pitchFamily="34" charset="0"/>
              </a:rPr>
              <a:t> </a:t>
            </a:r>
            <a:r>
              <a:rPr lang="en-US" sz="3200" dirty="0" err="1">
                <a:latin typeface="Tahoma" panose="020B0604030504040204" pitchFamily="34" charset="0"/>
                <a:ea typeface="Tahoma" panose="020B0604030504040204" pitchFamily="34" charset="0"/>
                <a:cs typeface="Tahoma" panose="020B0604030504040204" pitchFamily="34" charset="0"/>
              </a:rPr>
              <a:t>lai</a:t>
            </a:r>
            <a:r>
              <a:rPr lang="en-US" sz="3200" dirty="0">
                <a:latin typeface="Tahoma" panose="020B0604030504040204" pitchFamily="34" charset="0"/>
                <a:ea typeface="Tahoma" panose="020B0604030504040204" pitchFamily="34" charset="0"/>
                <a:cs typeface="Tahoma" panose="020B0604030504040204" pitchFamily="34" charset="0"/>
              </a:rPr>
              <a:t> của </a:t>
            </a:r>
            <a:r>
              <a:rPr lang="en-US" sz="3200" dirty="0" err="1">
                <a:latin typeface="Tahoma" panose="020B0604030504040204" pitchFamily="34" charset="0"/>
                <a:ea typeface="Tahoma" panose="020B0604030504040204" pitchFamily="34" charset="0"/>
                <a:cs typeface="Tahoma" panose="020B0604030504040204" pitchFamily="34" charset="0"/>
              </a:rPr>
              <a:t>một</a:t>
            </a:r>
            <a:r>
              <a:rPr lang="en-US" sz="3200" dirty="0">
                <a:latin typeface="Tahoma" panose="020B0604030504040204" pitchFamily="34" charset="0"/>
                <a:ea typeface="Tahoma" panose="020B0604030504040204" pitchFamily="34" charset="0"/>
                <a:cs typeface="Tahoma" panose="020B0604030504040204" pitchFamily="34" charset="0"/>
              </a:rPr>
              <a:t> </a:t>
            </a:r>
            <a:r>
              <a:rPr lang="en-US" sz="3200" dirty="0" err="1">
                <a:latin typeface="Tahoma" panose="020B0604030504040204" pitchFamily="34" charset="0"/>
                <a:ea typeface="Tahoma" panose="020B0604030504040204" pitchFamily="34" charset="0"/>
                <a:cs typeface="Tahoma" panose="020B0604030504040204" pitchFamily="34" charset="0"/>
              </a:rPr>
              <a:t>khoản</a:t>
            </a:r>
            <a:r>
              <a:rPr lang="en-US" sz="3200" dirty="0">
                <a:latin typeface="Tahoma" panose="020B0604030504040204" pitchFamily="34" charset="0"/>
                <a:ea typeface="Tahoma" panose="020B0604030504040204" pitchFamily="34" charset="0"/>
                <a:cs typeface="Tahoma" panose="020B0604030504040204" pitchFamily="34" charset="0"/>
              </a:rPr>
              <a:t> </a:t>
            </a:r>
            <a:r>
              <a:rPr lang="en-US" sz="3200" dirty="0" err="1">
                <a:latin typeface="Tahoma" panose="020B0604030504040204" pitchFamily="34" charset="0"/>
                <a:ea typeface="Tahoma" panose="020B0604030504040204" pitchFamily="34" charset="0"/>
                <a:cs typeface="Tahoma" panose="020B0604030504040204" pitchFamily="34" charset="0"/>
              </a:rPr>
              <a:t>tiền</a:t>
            </a:r>
            <a:r>
              <a:rPr lang="en-US" sz="3200" dirty="0">
                <a:latin typeface="Tahoma" panose="020B0604030504040204" pitchFamily="34" charset="0"/>
                <a:ea typeface="Tahoma" panose="020B0604030504040204" pitchFamily="34" charset="0"/>
                <a:cs typeface="Tahoma" panose="020B0604030504040204" pitchFamily="34" charset="0"/>
              </a:rPr>
              <a:t> </a:t>
            </a:r>
            <a:r>
              <a:rPr lang="en-US" sz="3200" dirty="0" err="1">
                <a:latin typeface="Tahoma" panose="020B0604030504040204" pitchFamily="34" charset="0"/>
                <a:ea typeface="Tahoma" panose="020B0604030504040204" pitchFamily="34" charset="0"/>
                <a:cs typeface="Tahoma" panose="020B0604030504040204" pitchFamily="34" charset="0"/>
              </a:rPr>
              <a:t>tại</a:t>
            </a:r>
            <a:r>
              <a:rPr lang="en-US" sz="3200" dirty="0">
                <a:latin typeface="Tahoma" panose="020B0604030504040204" pitchFamily="34" charset="0"/>
                <a:ea typeface="Tahoma" panose="020B0604030504040204" pitchFamily="34" charset="0"/>
                <a:cs typeface="Tahoma" panose="020B0604030504040204" pitchFamily="34" charset="0"/>
              </a:rPr>
              <a:t> </a:t>
            </a:r>
            <a:r>
              <a:rPr lang="en-US" sz="3200" dirty="0" err="1">
                <a:latin typeface="Tahoma" panose="020B0604030504040204" pitchFamily="34" charset="0"/>
                <a:ea typeface="Tahoma" panose="020B0604030504040204" pitchFamily="34" charset="0"/>
                <a:cs typeface="Tahoma" panose="020B0604030504040204" pitchFamily="34" charset="0"/>
              </a:rPr>
              <a:t>thời</a:t>
            </a:r>
            <a:r>
              <a:rPr lang="en-US" sz="3200" dirty="0">
                <a:latin typeface="Tahoma" panose="020B0604030504040204" pitchFamily="34" charset="0"/>
                <a:ea typeface="Tahoma" panose="020B0604030504040204" pitchFamily="34" charset="0"/>
                <a:cs typeface="Tahoma" panose="020B0604030504040204" pitchFamily="34" charset="0"/>
              </a:rPr>
              <a:t> </a:t>
            </a:r>
            <a:r>
              <a:rPr lang="en-US" sz="3200" dirty="0" err="1">
                <a:latin typeface="Tahoma" panose="020B0604030504040204" pitchFamily="34" charset="0"/>
                <a:ea typeface="Tahoma" panose="020B0604030504040204" pitchFamily="34" charset="0"/>
                <a:cs typeface="Tahoma" panose="020B0604030504040204" pitchFamily="34" charset="0"/>
              </a:rPr>
              <a:t>điểm</a:t>
            </a:r>
            <a:r>
              <a:rPr lang="en-US" sz="3200" dirty="0">
                <a:latin typeface="Tahoma" panose="020B0604030504040204" pitchFamily="34" charset="0"/>
                <a:ea typeface="Tahoma" panose="020B0604030504040204" pitchFamily="34" charset="0"/>
                <a:cs typeface="Tahoma" panose="020B0604030504040204" pitchFamily="34" charset="0"/>
              </a:rPr>
              <a:t> </a:t>
            </a:r>
            <a:r>
              <a:rPr lang="en-US" sz="3200" dirty="0" err="1">
                <a:latin typeface="Tahoma" panose="020B0604030504040204" pitchFamily="34" charset="0"/>
                <a:ea typeface="Tahoma" panose="020B0604030504040204" pitchFamily="34" charset="0"/>
                <a:cs typeface="Tahoma" panose="020B0604030504040204" pitchFamily="34" charset="0"/>
              </a:rPr>
              <a:t>hiện</a:t>
            </a:r>
            <a:r>
              <a:rPr lang="en-US" sz="3200" dirty="0">
                <a:latin typeface="Tahoma" panose="020B0604030504040204" pitchFamily="34" charset="0"/>
                <a:ea typeface="Tahoma" panose="020B0604030504040204" pitchFamily="34" charset="0"/>
                <a:cs typeface="Tahoma" panose="020B0604030504040204" pitchFamily="34" charset="0"/>
              </a:rPr>
              <a:t> </a:t>
            </a:r>
            <a:r>
              <a:rPr lang="en-US" sz="3200" dirty="0" err="1">
                <a:latin typeface="Tahoma" panose="020B0604030504040204" pitchFamily="34" charset="0"/>
                <a:ea typeface="Tahoma" panose="020B0604030504040204" pitchFamily="34" charset="0"/>
                <a:cs typeface="Tahoma" panose="020B0604030504040204" pitchFamily="34" charset="0"/>
              </a:rPr>
              <a:t>tại</a:t>
            </a:r>
            <a:endParaRPr lang="en-US" sz="3200" dirty="0">
              <a:latin typeface="Tahoma" panose="020B0604030504040204" pitchFamily="34" charset="0"/>
              <a:ea typeface="Tahoma" panose="020B0604030504040204" pitchFamily="34" charset="0"/>
              <a:cs typeface="Tahoma" panose="020B0604030504040204" pitchFamily="34" charset="0"/>
            </a:endParaRPr>
          </a:p>
        </p:txBody>
      </p:sp>
      <p:grpSp>
        <p:nvGrpSpPr>
          <p:cNvPr id="4" name="Group 20" descr="Scale from 0-3 showing how to find the FV of a cash flow." title="Timeline 4"/>
          <p:cNvGrpSpPr>
            <a:grpSpLocks/>
          </p:cNvGrpSpPr>
          <p:nvPr/>
        </p:nvGrpSpPr>
        <p:grpSpPr bwMode="auto">
          <a:xfrm>
            <a:off x="2492477" y="3711371"/>
            <a:ext cx="8927987" cy="2331286"/>
            <a:chOff x="520" y="3048"/>
            <a:chExt cx="4907" cy="773"/>
          </a:xfrm>
        </p:grpSpPr>
        <p:sp>
          <p:nvSpPr>
            <p:cNvPr id="5" name="Rectangle 6"/>
            <p:cNvSpPr>
              <a:spLocks noChangeArrowheads="1"/>
            </p:cNvSpPr>
            <p:nvPr/>
          </p:nvSpPr>
          <p:spPr bwMode="auto">
            <a:xfrm>
              <a:off x="4398" y="3596"/>
              <a:ext cx="1029" cy="194"/>
            </a:xfrm>
            <a:prstGeom prst="rect">
              <a:avLst/>
            </a:prstGeom>
            <a:noFill/>
            <a:ln w="9525">
              <a:noFill/>
              <a:miter lim="800000"/>
              <a:headEnd/>
              <a:tailEnd/>
            </a:ln>
          </p:spPr>
          <p:txBody>
            <a:bodyPr wrap="none" lIns="92075" tIns="46038" rIns="92075" bIns="46038">
              <a:spAutoFit/>
            </a:bodyPr>
            <a:lstStyle/>
            <a:p>
              <a:pPr>
                <a:defRPr/>
              </a:pPr>
              <a:r>
                <a:rPr lang="en-US" sz="3200" dirty="0" err="1">
                  <a:latin typeface="Tahoma" panose="020B0604030504040204" pitchFamily="34" charset="0"/>
                  <a:ea typeface="Tahoma" panose="020B0604030504040204" pitchFamily="34" charset="0"/>
                  <a:cs typeface="Tahoma" panose="020B0604030504040204" pitchFamily="34" charset="0"/>
                </a:rPr>
                <a:t>GTTL</a:t>
              </a:r>
              <a:r>
                <a:rPr lang="en-US" sz="3200" dirty="0">
                  <a:latin typeface="Tahoma" panose="020B0604030504040204" pitchFamily="34" charset="0"/>
                  <a:ea typeface="Tahoma" panose="020B0604030504040204" pitchFamily="34" charset="0"/>
                  <a:cs typeface="Tahoma" panose="020B0604030504040204" pitchFamily="34" charset="0"/>
                </a:rPr>
                <a:t> = ?</a:t>
              </a:r>
            </a:p>
          </p:txBody>
        </p:sp>
        <p:grpSp>
          <p:nvGrpSpPr>
            <p:cNvPr id="6" name="Group 7"/>
            <p:cNvGrpSpPr>
              <a:grpSpLocks/>
            </p:cNvGrpSpPr>
            <p:nvPr/>
          </p:nvGrpSpPr>
          <p:grpSpPr bwMode="auto">
            <a:xfrm>
              <a:off x="756" y="3371"/>
              <a:ext cx="4080" cy="173"/>
              <a:chOff x="754" y="2027"/>
              <a:chExt cx="4080" cy="173"/>
            </a:xfrm>
          </p:grpSpPr>
          <p:sp>
            <p:nvSpPr>
              <p:cNvPr id="13" name="Line 8"/>
              <p:cNvSpPr>
                <a:spLocks noChangeShapeType="1"/>
              </p:cNvSpPr>
              <p:nvPr/>
            </p:nvSpPr>
            <p:spPr bwMode="auto">
              <a:xfrm>
                <a:off x="754" y="2027"/>
                <a:ext cx="0" cy="173"/>
              </a:xfrm>
              <a:prstGeom prst="line">
                <a:avLst/>
              </a:prstGeom>
              <a:noFill/>
              <a:ln w="25400">
                <a:solidFill>
                  <a:schemeClr val="tx1"/>
                </a:solidFill>
                <a:round/>
                <a:headEnd type="none" w="sm" len="sm"/>
                <a:tailEnd type="none" w="sm" len="sm"/>
              </a:ln>
            </p:spPr>
            <p:txBody>
              <a:bodyPr wrap="none" anchor="ctr"/>
              <a:lstStyle/>
              <a:p>
                <a:pPr>
                  <a:defRPr/>
                </a:pPr>
                <a:endParaRPr lang="en-US" sz="2900" dirty="0">
                  <a:latin typeface="Arial" panose="020B0604020202020204" pitchFamily="34" charset="0"/>
                  <a:cs typeface="Arial" panose="020B0604020202020204" pitchFamily="34" charset="0"/>
                </a:endParaRPr>
              </a:p>
            </p:txBody>
          </p:sp>
          <p:sp>
            <p:nvSpPr>
              <p:cNvPr id="14" name="Line 9"/>
              <p:cNvSpPr>
                <a:spLocks noChangeShapeType="1"/>
              </p:cNvSpPr>
              <p:nvPr/>
            </p:nvSpPr>
            <p:spPr bwMode="auto">
              <a:xfrm>
                <a:off x="2146" y="2027"/>
                <a:ext cx="0" cy="173"/>
              </a:xfrm>
              <a:prstGeom prst="line">
                <a:avLst/>
              </a:prstGeom>
              <a:noFill/>
              <a:ln w="25400">
                <a:solidFill>
                  <a:schemeClr val="tx1"/>
                </a:solidFill>
                <a:round/>
                <a:headEnd type="none" w="sm" len="sm"/>
                <a:tailEnd type="none" w="sm" len="sm"/>
              </a:ln>
            </p:spPr>
            <p:txBody>
              <a:bodyPr wrap="none" anchor="ctr"/>
              <a:lstStyle/>
              <a:p>
                <a:pPr>
                  <a:defRPr/>
                </a:pPr>
                <a:endParaRPr lang="en-US" sz="2900" dirty="0">
                  <a:latin typeface="Arial" panose="020B0604020202020204" pitchFamily="34" charset="0"/>
                  <a:cs typeface="Arial" panose="020B0604020202020204" pitchFamily="34" charset="0"/>
                </a:endParaRPr>
              </a:p>
            </p:txBody>
          </p:sp>
          <p:sp>
            <p:nvSpPr>
              <p:cNvPr id="15" name="Line 10"/>
              <p:cNvSpPr>
                <a:spLocks noChangeShapeType="1"/>
              </p:cNvSpPr>
              <p:nvPr/>
            </p:nvSpPr>
            <p:spPr bwMode="auto">
              <a:xfrm>
                <a:off x="3394" y="2027"/>
                <a:ext cx="0" cy="173"/>
              </a:xfrm>
              <a:prstGeom prst="line">
                <a:avLst/>
              </a:prstGeom>
              <a:noFill/>
              <a:ln w="25400">
                <a:solidFill>
                  <a:schemeClr val="tx1"/>
                </a:solidFill>
                <a:round/>
                <a:headEnd type="none" w="sm" len="sm"/>
                <a:tailEnd type="none" w="sm" len="sm"/>
              </a:ln>
            </p:spPr>
            <p:txBody>
              <a:bodyPr wrap="none" anchor="ctr"/>
              <a:lstStyle/>
              <a:p>
                <a:pPr>
                  <a:defRPr/>
                </a:pPr>
                <a:endParaRPr lang="en-US" sz="2900" dirty="0">
                  <a:latin typeface="Arial" panose="020B0604020202020204" pitchFamily="34" charset="0"/>
                  <a:cs typeface="Arial" panose="020B0604020202020204" pitchFamily="34" charset="0"/>
                </a:endParaRPr>
              </a:p>
            </p:txBody>
          </p:sp>
          <p:sp>
            <p:nvSpPr>
              <p:cNvPr id="16" name="Line 11"/>
              <p:cNvSpPr>
                <a:spLocks noChangeShapeType="1"/>
              </p:cNvSpPr>
              <p:nvPr/>
            </p:nvSpPr>
            <p:spPr bwMode="auto">
              <a:xfrm>
                <a:off x="4834" y="2027"/>
                <a:ext cx="0" cy="173"/>
              </a:xfrm>
              <a:prstGeom prst="line">
                <a:avLst/>
              </a:prstGeom>
              <a:noFill/>
              <a:ln w="25400">
                <a:solidFill>
                  <a:schemeClr val="tx1"/>
                </a:solidFill>
                <a:round/>
                <a:headEnd type="none" w="sm" len="sm"/>
                <a:tailEnd type="none" w="sm" len="sm"/>
              </a:ln>
            </p:spPr>
            <p:txBody>
              <a:bodyPr wrap="none" anchor="ctr"/>
              <a:lstStyle/>
              <a:p>
                <a:pPr>
                  <a:defRPr/>
                </a:pPr>
                <a:endParaRPr lang="en-US" sz="2900" dirty="0">
                  <a:latin typeface="Arial" panose="020B0604020202020204" pitchFamily="34" charset="0"/>
                  <a:cs typeface="Arial" panose="020B0604020202020204" pitchFamily="34" charset="0"/>
                </a:endParaRPr>
              </a:p>
            </p:txBody>
          </p:sp>
          <p:sp>
            <p:nvSpPr>
              <p:cNvPr id="17" name="Line 12"/>
              <p:cNvSpPr>
                <a:spLocks noChangeShapeType="1"/>
              </p:cNvSpPr>
              <p:nvPr/>
            </p:nvSpPr>
            <p:spPr bwMode="auto">
              <a:xfrm>
                <a:off x="755" y="2113"/>
                <a:ext cx="4079" cy="0"/>
              </a:xfrm>
              <a:prstGeom prst="line">
                <a:avLst/>
              </a:prstGeom>
              <a:noFill/>
              <a:ln w="25400">
                <a:solidFill>
                  <a:schemeClr val="tx1"/>
                </a:solidFill>
                <a:round/>
                <a:headEnd type="none" w="sm" len="sm"/>
                <a:tailEnd type="none" w="sm" len="sm"/>
              </a:ln>
            </p:spPr>
            <p:txBody>
              <a:bodyPr wrap="none" anchor="ctr"/>
              <a:lstStyle/>
              <a:p>
                <a:pPr>
                  <a:defRPr/>
                </a:pPr>
                <a:endParaRPr lang="en-US" sz="2900" dirty="0">
                  <a:latin typeface="Arial" panose="020B0604020202020204" pitchFamily="34" charset="0"/>
                  <a:cs typeface="Arial" panose="020B0604020202020204" pitchFamily="34" charset="0"/>
                </a:endParaRPr>
              </a:p>
            </p:txBody>
          </p:sp>
        </p:grpSp>
        <p:sp>
          <p:nvSpPr>
            <p:cNvPr id="7" name="Rectangle 14"/>
            <p:cNvSpPr>
              <a:spLocks noChangeArrowheads="1"/>
            </p:cNvSpPr>
            <p:nvPr/>
          </p:nvSpPr>
          <p:spPr bwMode="auto">
            <a:xfrm>
              <a:off x="654" y="3048"/>
              <a:ext cx="226" cy="194"/>
            </a:xfrm>
            <a:prstGeom prst="rect">
              <a:avLst/>
            </a:prstGeom>
            <a:noFill/>
            <a:ln w="9525">
              <a:noFill/>
              <a:miter lim="800000"/>
              <a:headEnd/>
              <a:tailEnd/>
            </a:ln>
          </p:spPr>
          <p:txBody>
            <a:bodyPr wrap="none" lIns="92075" tIns="46038" rIns="92075" bIns="46038">
              <a:spAutoFit/>
            </a:bodyPr>
            <a:lstStyle/>
            <a:p>
              <a:pPr>
                <a:defRPr/>
              </a:pPr>
              <a:r>
                <a:rPr lang="en-US" sz="3200" dirty="0">
                  <a:latin typeface="Tahoma" panose="020B0604030504040204" pitchFamily="34" charset="0"/>
                  <a:ea typeface="Tahoma" panose="020B0604030504040204" pitchFamily="34" charset="0"/>
                  <a:cs typeface="Tahoma" panose="020B0604030504040204" pitchFamily="34" charset="0"/>
                </a:rPr>
                <a:t>0</a:t>
              </a:r>
            </a:p>
          </p:txBody>
        </p:sp>
        <p:sp>
          <p:nvSpPr>
            <p:cNvPr id="8" name="Rectangle 15"/>
            <p:cNvSpPr>
              <a:spLocks noChangeArrowheads="1"/>
            </p:cNvSpPr>
            <p:nvPr/>
          </p:nvSpPr>
          <p:spPr bwMode="auto">
            <a:xfrm>
              <a:off x="2048" y="3048"/>
              <a:ext cx="226" cy="194"/>
            </a:xfrm>
            <a:prstGeom prst="rect">
              <a:avLst/>
            </a:prstGeom>
            <a:noFill/>
            <a:ln w="9525">
              <a:noFill/>
              <a:miter lim="800000"/>
              <a:headEnd/>
              <a:tailEnd/>
            </a:ln>
          </p:spPr>
          <p:txBody>
            <a:bodyPr wrap="none" lIns="92075" tIns="46038" rIns="92075" bIns="46038">
              <a:spAutoFit/>
            </a:bodyPr>
            <a:lstStyle/>
            <a:p>
              <a:pPr>
                <a:defRPr/>
              </a:pPr>
              <a:r>
                <a:rPr lang="en-US" sz="3200" dirty="0">
                  <a:latin typeface="Tahoma" panose="020B0604030504040204" pitchFamily="34" charset="0"/>
                  <a:ea typeface="Tahoma" panose="020B0604030504040204" pitchFamily="34" charset="0"/>
                  <a:cs typeface="Tahoma" panose="020B0604030504040204" pitchFamily="34" charset="0"/>
                </a:rPr>
                <a:t>1</a:t>
              </a:r>
            </a:p>
          </p:txBody>
        </p:sp>
        <p:sp>
          <p:nvSpPr>
            <p:cNvPr id="9" name="Rectangle 16"/>
            <p:cNvSpPr>
              <a:spLocks noChangeArrowheads="1"/>
            </p:cNvSpPr>
            <p:nvPr/>
          </p:nvSpPr>
          <p:spPr bwMode="auto">
            <a:xfrm>
              <a:off x="3296" y="3048"/>
              <a:ext cx="226" cy="194"/>
            </a:xfrm>
            <a:prstGeom prst="rect">
              <a:avLst/>
            </a:prstGeom>
            <a:noFill/>
            <a:ln w="9525">
              <a:noFill/>
              <a:miter lim="800000"/>
              <a:headEnd/>
              <a:tailEnd/>
            </a:ln>
          </p:spPr>
          <p:txBody>
            <a:bodyPr wrap="none" lIns="92075" tIns="46038" rIns="92075" bIns="46038">
              <a:spAutoFit/>
            </a:bodyPr>
            <a:lstStyle/>
            <a:p>
              <a:pPr>
                <a:defRPr/>
              </a:pPr>
              <a:r>
                <a:rPr lang="en-US" sz="3200" dirty="0">
                  <a:latin typeface="Tahoma" panose="020B0604030504040204" pitchFamily="34" charset="0"/>
                  <a:ea typeface="Tahoma" panose="020B0604030504040204" pitchFamily="34" charset="0"/>
                  <a:cs typeface="Tahoma" panose="020B0604030504040204" pitchFamily="34" charset="0"/>
                </a:rPr>
                <a:t>2</a:t>
              </a:r>
            </a:p>
          </p:txBody>
        </p:sp>
        <p:sp>
          <p:nvSpPr>
            <p:cNvPr id="10" name="Rectangle 17"/>
            <p:cNvSpPr>
              <a:spLocks noChangeArrowheads="1"/>
            </p:cNvSpPr>
            <p:nvPr/>
          </p:nvSpPr>
          <p:spPr bwMode="auto">
            <a:xfrm>
              <a:off x="4736" y="3048"/>
              <a:ext cx="226" cy="194"/>
            </a:xfrm>
            <a:prstGeom prst="rect">
              <a:avLst/>
            </a:prstGeom>
            <a:noFill/>
            <a:ln w="9525">
              <a:noFill/>
              <a:miter lim="800000"/>
              <a:headEnd/>
              <a:tailEnd/>
            </a:ln>
          </p:spPr>
          <p:txBody>
            <a:bodyPr wrap="none" lIns="92075" tIns="46038" rIns="92075" bIns="46038">
              <a:spAutoFit/>
            </a:bodyPr>
            <a:lstStyle/>
            <a:p>
              <a:pPr>
                <a:defRPr/>
              </a:pPr>
              <a:r>
                <a:rPr lang="en-US" sz="3200" dirty="0">
                  <a:latin typeface="Tahoma" panose="020B0604030504040204" pitchFamily="34" charset="0"/>
                  <a:ea typeface="Tahoma" panose="020B0604030504040204" pitchFamily="34" charset="0"/>
                  <a:cs typeface="Tahoma" panose="020B0604030504040204" pitchFamily="34" charset="0"/>
                </a:rPr>
                <a:t>3</a:t>
              </a:r>
            </a:p>
          </p:txBody>
        </p:sp>
        <p:sp>
          <p:nvSpPr>
            <p:cNvPr id="11" name="Rectangle 18"/>
            <p:cNvSpPr>
              <a:spLocks noChangeArrowheads="1"/>
            </p:cNvSpPr>
            <p:nvPr/>
          </p:nvSpPr>
          <p:spPr bwMode="auto">
            <a:xfrm>
              <a:off x="1014" y="3227"/>
              <a:ext cx="1145" cy="194"/>
            </a:xfrm>
            <a:prstGeom prst="rect">
              <a:avLst/>
            </a:prstGeom>
            <a:noFill/>
            <a:ln w="9525">
              <a:noFill/>
              <a:miter lim="800000"/>
              <a:headEnd/>
              <a:tailEnd/>
            </a:ln>
          </p:spPr>
          <p:txBody>
            <a:bodyPr wrap="none" lIns="92075" tIns="46038" rIns="92075" bIns="46038">
              <a:spAutoFit/>
            </a:bodyPr>
            <a:lstStyle/>
            <a:p>
              <a:pPr>
                <a:defRPr/>
              </a:pPr>
              <a:r>
                <a:rPr lang="en-US" sz="3200" dirty="0">
                  <a:latin typeface="Tahoma" panose="020B0604030504040204" pitchFamily="34" charset="0"/>
                  <a:ea typeface="Tahoma" panose="020B0604030504040204" pitchFamily="34" charset="0"/>
                  <a:cs typeface="Tahoma" panose="020B0604030504040204" pitchFamily="34" charset="0"/>
                </a:rPr>
                <a:t>( r = 4% )</a:t>
              </a:r>
            </a:p>
          </p:txBody>
        </p:sp>
        <p:sp>
          <p:nvSpPr>
            <p:cNvPr id="12" name="Rectangle 19"/>
            <p:cNvSpPr>
              <a:spLocks noChangeArrowheads="1"/>
            </p:cNvSpPr>
            <p:nvPr/>
          </p:nvSpPr>
          <p:spPr bwMode="auto">
            <a:xfrm>
              <a:off x="520" y="3627"/>
              <a:ext cx="472" cy="194"/>
            </a:xfrm>
            <a:prstGeom prst="rect">
              <a:avLst/>
            </a:prstGeom>
            <a:noFill/>
            <a:ln w="9525">
              <a:noFill/>
              <a:miter lim="800000"/>
              <a:headEnd/>
              <a:tailEnd/>
            </a:ln>
          </p:spPr>
          <p:txBody>
            <a:bodyPr wrap="none" lIns="92075" tIns="46038" rIns="92075" bIns="46038">
              <a:spAutoFit/>
            </a:bodyPr>
            <a:lstStyle/>
            <a:p>
              <a:pPr>
                <a:defRPr/>
              </a:pPr>
              <a:r>
                <a:rPr lang="en-US" sz="3200" dirty="0">
                  <a:latin typeface="Tahoma" panose="020B0604030504040204" pitchFamily="34" charset="0"/>
                  <a:ea typeface="Tahoma" panose="020B0604030504040204" pitchFamily="34" charset="0"/>
                  <a:cs typeface="Tahoma" panose="020B0604030504040204" pitchFamily="34" charset="0"/>
                </a:rPr>
                <a:t>100</a:t>
              </a:r>
            </a:p>
          </p:txBody>
        </p:sp>
      </p:grpSp>
    </p:spTree>
    <p:extLst>
      <p:ext uri="{BB962C8B-B14F-4D97-AF65-F5344CB8AC3E}">
        <p14:creationId xmlns:p14="http://schemas.microsoft.com/office/powerpoint/2010/main" val="23142610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hỗ dành sẵn cho Nội dung 1">
            <a:extLst>
              <a:ext uri="{FF2B5EF4-FFF2-40B4-BE49-F238E27FC236}">
                <a16:creationId xmlns:a16="http://schemas.microsoft.com/office/drawing/2014/main" id="{59F0C62F-76FA-4673-9A04-A449CBB472B6}"/>
              </a:ext>
            </a:extLst>
          </p:cNvPr>
          <p:cNvSpPr>
            <a:spLocks noGrp="1"/>
          </p:cNvSpPr>
          <p:nvPr>
            <p:ph idx="1"/>
          </p:nvPr>
        </p:nvSpPr>
        <p:spPr/>
        <p:txBody>
          <a:bodyPr>
            <a:normAutofit/>
          </a:bodyPr>
          <a:lstStyle/>
          <a:p>
            <a:r>
              <a:rPr lang="en-US" sz="3200" dirty="0" err="1">
                <a:latin typeface="Tahoma" panose="020B0604030504040204" pitchFamily="34" charset="0"/>
                <a:ea typeface="Tahoma" panose="020B0604030504040204" pitchFamily="34" charset="0"/>
                <a:cs typeface="Tahoma" panose="020B0604030504040204" pitchFamily="34" charset="0"/>
              </a:rPr>
              <a:t>Lãi</a:t>
            </a:r>
            <a:r>
              <a:rPr lang="en-US" sz="3200" dirty="0">
                <a:latin typeface="Tahoma" panose="020B0604030504040204" pitchFamily="34" charset="0"/>
                <a:ea typeface="Tahoma" panose="020B0604030504040204" pitchFamily="34" charset="0"/>
                <a:cs typeface="Tahoma" panose="020B0604030504040204" pitchFamily="34" charset="0"/>
              </a:rPr>
              <a:t> </a:t>
            </a:r>
            <a:r>
              <a:rPr lang="en-US" sz="3200" dirty="0" err="1">
                <a:latin typeface="Tahoma" panose="020B0604030504040204" pitchFamily="34" charset="0"/>
                <a:ea typeface="Tahoma" panose="020B0604030504040204" pitchFamily="34" charset="0"/>
                <a:cs typeface="Tahoma" panose="020B0604030504040204" pitchFamily="34" charset="0"/>
              </a:rPr>
              <a:t>kép</a:t>
            </a:r>
            <a:r>
              <a:rPr lang="en-US" sz="3200" dirty="0">
                <a:latin typeface="Tahoma" panose="020B0604030504040204" pitchFamily="34" charset="0"/>
                <a:ea typeface="Tahoma" panose="020B0604030504040204" pitchFamily="34" charset="0"/>
                <a:cs typeface="Tahoma" panose="020B0604030504040204" pitchFamily="34" charset="0"/>
              </a:rPr>
              <a:t>: </a:t>
            </a:r>
            <a:r>
              <a:rPr lang="en-US" sz="3200" dirty="0" err="1">
                <a:latin typeface="Tahoma" panose="020B0604030504040204" pitchFamily="34" charset="0"/>
                <a:ea typeface="Tahoma" panose="020B0604030504040204" pitchFamily="34" charset="0"/>
                <a:cs typeface="Tahoma" panose="020B0604030504040204" pitchFamily="34" charset="0"/>
              </a:rPr>
              <a:t>sử</a:t>
            </a:r>
            <a:r>
              <a:rPr lang="en-US" sz="3200" dirty="0">
                <a:latin typeface="Tahoma" panose="020B0604030504040204" pitchFamily="34" charset="0"/>
                <a:ea typeface="Tahoma" panose="020B0604030504040204" pitchFamily="34" charset="0"/>
                <a:cs typeface="Tahoma" panose="020B0604030504040204" pitchFamily="34" charset="0"/>
              </a:rPr>
              <a:t> </a:t>
            </a:r>
            <a:r>
              <a:rPr lang="en-US" sz="3200" dirty="0" err="1">
                <a:latin typeface="Tahoma" panose="020B0604030504040204" pitchFamily="34" charset="0"/>
                <a:ea typeface="Tahoma" panose="020B0604030504040204" pitchFamily="34" charset="0"/>
                <a:cs typeface="Tahoma" panose="020B0604030504040204" pitchFamily="34" charset="0"/>
              </a:rPr>
              <a:t>dụng</a:t>
            </a:r>
            <a:r>
              <a:rPr lang="en-US" sz="3200" dirty="0">
                <a:latin typeface="Tahoma" panose="020B0604030504040204" pitchFamily="34" charset="0"/>
                <a:ea typeface="Tahoma" panose="020B0604030504040204" pitchFamily="34" charset="0"/>
                <a:cs typeface="Tahoma" panose="020B0604030504040204" pitchFamily="34" charset="0"/>
              </a:rPr>
              <a:t> </a:t>
            </a:r>
            <a:r>
              <a:rPr lang="en-US" sz="3200" dirty="0" err="1">
                <a:latin typeface="Tahoma" panose="020B0604030504040204" pitchFamily="34" charset="0"/>
                <a:ea typeface="Tahoma" panose="020B0604030504040204" pitchFamily="34" charset="0"/>
                <a:cs typeface="Tahoma" panose="020B0604030504040204" pitchFamily="34" charset="0"/>
              </a:rPr>
              <a:t>rộng</a:t>
            </a:r>
            <a:r>
              <a:rPr lang="en-US" sz="3200" dirty="0">
                <a:latin typeface="Tahoma" panose="020B0604030504040204" pitchFamily="34" charset="0"/>
                <a:ea typeface="Tahoma" panose="020B0604030504040204" pitchFamily="34" charset="0"/>
                <a:cs typeface="Tahoma" panose="020B0604030504040204" pitchFamily="34" charset="0"/>
              </a:rPr>
              <a:t> </a:t>
            </a:r>
            <a:r>
              <a:rPr lang="en-US" sz="3200" dirty="0" err="1">
                <a:latin typeface="Tahoma" panose="020B0604030504040204" pitchFamily="34" charset="0"/>
                <a:ea typeface="Tahoma" panose="020B0604030504040204" pitchFamily="34" charset="0"/>
                <a:cs typeface="Tahoma" panose="020B0604030504040204" pitchFamily="34" charset="0"/>
              </a:rPr>
              <a:t>rãi</a:t>
            </a:r>
            <a:r>
              <a:rPr lang="en-US" sz="3200" dirty="0">
                <a:latin typeface="Tahoma" panose="020B0604030504040204" pitchFamily="34" charset="0"/>
                <a:ea typeface="Tahoma" panose="020B0604030504040204" pitchFamily="34" charset="0"/>
                <a:cs typeface="Tahoma" panose="020B0604030504040204" pitchFamily="34" charset="0"/>
              </a:rPr>
              <a:t>, </a:t>
            </a:r>
            <a:r>
              <a:rPr lang="en-US" sz="3200" dirty="0" err="1">
                <a:latin typeface="Tahoma" panose="020B0604030504040204" pitchFamily="34" charset="0"/>
                <a:ea typeface="Tahoma" panose="020B0604030504040204" pitchFamily="34" charset="0"/>
                <a:cs typeface="Tahoma" panose="020B0604030504040204" pitchFamily="34" charset="0"/>
              </a:rPr>
              <a:t>phổ</a:t>
            </a:r>
            <a:r>
              <a:rPr lang="en-US" sz="3200" dirty="0">
                <a:latin typeface="Tahoma" panose="020B0604030504040204" pitchFamily="34" charset="0"/>
                <a:ea typeface="Tahoma" panose="020B0604030504040204" pitchFamily="34" charset="0"/>
                <a:cs typeface="Tahoma" panose="020B0604030504040204" pitchFamily="34" charset="0"/>
              </a:rPr>
              <a:t> </a:t>
            </a:r>
            <a:r>
              <a:rPr lang="en-US" sz="3200" dirty="0" err="1">
                <a:latin typeface="Tahoma" panose="020B0604030504040204" pitchFamily="34" charset="0"/>
                <a:ea typeface="Tahoma" panose="020B0604030504040204" pitchFamily="34" charset="0"/>
                <a:cs typeface="Tahoma" panose="020B0604030504040204" pitchFamily="34" charset="0"/>
              </a:rPr>
              <a:t>biến</a:t>
            </a:r>
            <a:r>
              <a:rPr lang="en-US" sz="3200" dirty="0">
                <a:latin typeface="Tahoma" panose="020B0604030504040204" pitchFamily="34" charset="0"/>
                <a:ea typeface="Tahoma" panose="020B0604030504040204" pitchFamily="34" charset="0"/>
                <a:cs typeface="Tahoma" panose="020B0604030504040204" pitchFamily="34" charset="0"/>
              </a:rPr>
              <a:t> trong </a:t>
            </a:r>
            <a:r>
              <a:rPr lang="en-US" sz="3200" dirty="0" err="1">
                <a:latin typeface="Tahoma" panose="020B0604030504040204" pitchFamily="34" charset="0"/>
                <a:ea typeface="Tahoma" panose="020B0604030504040204" pitchFamily="34" charset="0"/>
                <a:cs typeface="Tahoma" panose="020B0604030504040204" pitchFamily="34" charset="0"/>
              </a:rPr>
              <a:t>hầu</a:t>
            </a:r>
            <a:r>
              <a:rPr lang="en-US" sz="3200" dirty="0">
                <a:latin typeface="Tahoma" panose="020B0604030504040204" pitchFamily="34" charset="0"/>
                <a:ea typeface="Tahoma" panose="020B0604030504040204" pitchFamily="34" charset="0"/>
                <a:cs typeface="Tahoma" panose="020B0604030504040204" pitchFamily="34" charset="0"/>
              </a:rPr>
              <a:t> </a:t>
            </a:r>
            <a:r>
              <a:rPr lang="en-US" sz="3200" dirty="0" err="1">
                <a:latin typeface="Tahoma" panose="020B0604030504040204" pitchFamily="34" charset="0"/>
                <a:ea typeface="Tahoma" panose="020B0604030504040204" pitchFamily="34" charset="0"/>
                <a:cs typeface="Tahoma" panose="020B0604030504040204" pitchFamily="34" charset="0"/>
              </a:rPr>
              <a:t>hết</a:t>
            </a:r>
            <a:r>
              <a:rPr lang="en-US" sz="3200" dirty="0">
                <a:latin typeface="Tahoma" panose="020B0604030504040204" pitchFamily="34" charset="0"/>
                <a:ea typeface="Tahoma" panose="020B0604030504040204" pitchFamily="34" charset="0"/>
                <a:cs typeface="Tahoma" panose="020B0604030504040204" pitchFamily="34" charset="0"/>
              </a:rPr>
              <a:t> các hợp </a:t>
            </a:r>
            <a:r>
              <a:rPr lang="en-US" sz="3200" dirty="0" err="1">
                <a:latin typeface="Tahoma" panose="020B0604030504040204" pitchFamily="34" charset="0"/>
                <a:ea typeface="Tahoma" panose="020B0604030504040204" pitchFamily="34" charset="0"/>
                <a:cs typeface="Tahoma" panose="020B0604030504040204" pitchFamily="34" charset="0"/>
              </a:rPr>
              <a:t>đồng</a:t>
            </a:r>
            <a:r>
              <a:rPr lang="en-US" sz="3200" dirty="0">
                <a:latin typeface="Tahoma" panose="020B0604030504040204" pitchFamily="34" charset="0"/>
                <a:ea typeface="Tahoma" panose="020B0604030504040204" pitchFamily="34" charset="0"/>
                <a:cs typeface="Tahoma" panose="020B0604030504040204" pitchFamily="34" charset="0"/>
              </a:rPr>
              <a:t> </a:t>
            </a:r>
            <a:r>
              <a:rPr lang="en-US" sz="3200" dirty="0" err="1">
                <a:latin typeface="Tahoma" panose="020B0604030504040204" pitchFamily="34" charset="0"/>
                <a:ea typeface="Tahoma" panose="020B0604030504040204" pitchFamily="34" charset="0"/>
                <a:cs typeface="Tahoma" panose="020B0604030504040204" pitchFamily="34" charset="0"/>
              </a:rPr>
              <a:t>tài</a:t>
            </a:r>
            <a:r>
              <a:rPr lang="en-US" sz="3200" dirty="0">
                <a:latin typeface="Tahoma" panose="020B0604030504040204" pitchFamily="34" charset="0"/>
                <a:ea typeface="Tahoma" panose="020B0604030504040204" pitchFamily="34" charset="0"/>
                <a:cs typeface="Tahoma" panose="020B0604030504040204" pitchFamily="34" charset="0"/>
              </a:rPr>
              <a:t> </a:t>
            </a:r>
            <a:r>
              <a:rPr lang="en-US" sz="3200" dirty="0" err="1">
                <a:latin typeface="Tahoma" panose="020B0604030504040204" pitchFamily="34" charset="0"/>
                <a:ea typeface="Tahoma" panose="020B0604030504040204" pitchFamily="34" charset="0"/>
                <a:cs typeface="Tahoma" panose="020B0604030504040204" pitchFamily="34" charset="0"/>
              </a:rPr>
              <a:t>chính</a:t>
            </a:r>
            <a:r>
              <a:rPr lang="en-US" sz="3200" dirty="0">
                <a:latin typeface="Tahoma" panose="020B0604030504040204" pitchFamily="34" charset="0"/>
                <a:ea typeface="Tahoma" panose="020B0604030504040204" pitchFamily="34" charset="0"/>
                <a:cs typeface="Tahoma" panose="020B0604030504040204" pitchFamily="34" charset="0"/>
              </a:rPr>
              <a:t>.</a:t>
            </a:r>
          </a:p>
          <a:p>
            <a:pPr marL="0" indent="0">
              <a:buNone/>
            </a:pPr>
            <a:r>
              <a:rPr lang="en-US" sz="3200" dirty="0">
                <a:latin typeface="Tahoma" panose="020B0604030504040204" pitchFamily="34" charset="0"/>
                <a:ea typeface="Tahoma" panose="020B0604030504040204" pitchFamily="34" charset="0"/>
                <a:cs typeface="Tahoma" panose="020B0604030504040204" pitchFamily="34" charset="0"/>
              </a:rPr>
              <a:t>          </a:t>
            </a:r>
            <a:r>
              <a:rPr lang="en-US" sz="3200" dirty="0" err="1">
                <a:latin typeface="Tahoma" panose="020B0604030504040204" pitchFamily="34" charset="0"/>
                <a:ea typeface="Tahoma" panose="020B0604030504040204" pitchFamily="34" charset="0"/>
                <a:cs typeface="Tahoma" panose="020B0604030504040204" pitchFamily="34" charset="0"/>
              </a:rPr>
              <a:t>GTTL</a:t>
            </a:r>
            <a:r>
              <a:rPr lang="en-US" sz="3200" dirty="0">
                <a:latin typeface="Tahoma" panose="020B0604030504040204" pitchFamily="34" charset="0"/>
                <a:ea typeface="Tahoma" panose="020B0604030504040204" pitchFamily="34" charset="0"/>
                <a:cs typeface="Tahoma" panose="020B0604030504040204" pitchFamily="34" charset="0"/>
              </a:rPr>
              <a:t> = </a:t>
            </a:r>
            <a:r>
              <a:rPr lang="en-US" sz="3200" dirty="0" err="1">
                <a:latin typeface="Tahoma" panose="020B0604030504040204" pitchFamily="34" charset="0"/>
                <a:ea typeface="Tahoma" panose="020B0604030504040204" pitchFamily="34" charset="0"/>
                <a:cs typeface="Tahoma" panose="020B0604030504040204" pitchFamily="34" charset="0"/>
              </a:rPr>
              <a:t>GTHT</a:t>
            </a:r>
            <a:r>
              <a:rPr lang="en-US" sz="3200" dirty="0">
                <a:latin typeface="Tahoma" panose="020B0604030504040204" pitchFamily="34" charset="0"/>
                <a:ea typeface="Tahoma" panose="020B0604030504040204" pitchFamily="34" charset="0"/>
                <a:cs typeface="Tahoma" panose="020B0604030504040204" pitchFamily="34" charset="0"/>
              </a:rPr>
              <a:t> * ( 1 + r )</a:t>
            </a:r>
            <a:r>
              <a:rPr lang="en-US" sz="3200" baseline="30000" dirty="0">
                <a:latin typeface="Tahoma" panose="020B0604030504040204" pitchFamily="34" charset="0"/>
                <a:ea typeface="Tahoma" panose="020B0604030504040204" pitchFamily="34" charset="0"/>
                <a:cs typeface="Tahoma" panose="020B0604030504040204" pitchFamily="34" charset="0"/>
              </a:rPr>
              <a:t>n</a:t>
            </a:r>
            <a:endParaRPr lang="en-US" sz="3200" dirty="0">
              <a:latin typeface="Tahoma" panose="020B0604030504040204" pitchFamily="34" charset="0"/>
              <a:ea typeface="Tahoma" panose="020B0604030504040204" pitchFamily="34" charset="0"/>
              <a:cs typeface="Tahoma" panose="020B0604030504040204" pitchFamily="34" charset="0"/>
            </a:endParaRPr>
          </a:p>
          <a:p>
            <a:endParaRPr lang="en-US" sz="3200" dirty="0">
              <a:latin typeface="Tahoma" panose="020B0604030504040204" pitchFamily="34" charset="0"/>
              <a:ea typeface="Tahoma" panose="020B0604030504040204" pitchFamily="34" charset="0"/>
              <a:cs typeface="Tahoma" panose="020B0604030504040204" pitchFamily="34" charset="0"/>
            </a:endParaRPr>
          </a:p>
          <a:p>
            <a:r>
              <a:rPr lang="en-US" sz="3200" dirty="0" err="1">
                <a:latin typeface="Tahoma" panose="020B0604030504040204" pitchFamily="34" charset="0"/>
                <a:ea typeface="Tahoma" panose="020B0604030504040204" pitchFamily="34" charset="0"/>
                <a:cs typeface="Tahoma" panose="020B0604030504040204" pitchFamily="34" charset="0"/>
              </a:rPr>
              <a:t>Lãi</a:t>
            </a:r>
            <a:r>
              <a:rPr lang="en-US" sz="3200" dirty="0">
                <a:latin typeface="Tahoma" panose="020B0604030504040204" pitchFamily="34" charset="0"/>
                <a:ea typeface="Tahoma" panose="020B0604030504040204" pitchFamily="34" charset="0"/>
                <a:cs typeface="Tahoma" panose="020B0604030504040204" pitchFamily="34" charset="0"/>
              </a:rPr>
              <a:t> đ</a:t>
            </a:r>
            <a:r>
              <a:rPr lang="vi-VN" sz="3200" dirty="0">
                <a:latin typeface="Tahoma" panose="020B0604030504040204" pitchFamily="34" charset="0"/>
                <a:ea typeface="Tahoma" panose="020B0604030504040204" pitchFamily="34" charset="0"/>
                <a:cs typeface="Tahoma" panose="020B0604030504040204" pitchFamily="34" charset="0"/>
              </a:rPr>
              <a:t>ơ</a:t>
            </a:r>
            <a:r>
              <a:rPr lang="en-US" sz="3200" dirty="0">
                <a:latin typeface="Tahoma" panose="020B0604030504040204" pitchFamily="34" charset="0"/>
                <a:ea typeface="Tahoma" panose="020B0604030504040204" pitchFamily="34" charset="0"/>
                <a:cs typeface="Tahoma" panose="020B0604030504040204" pitchFamily="34" charset="0"/>
              </a:rPr>
              <a:t>n: </a:t>
            </a:r>
            <a:r>
              <a:rPr lang="en-US" sz="3200" dirty="0" err="1">
                <a:latin typeface="Tahoma" panose="020B0604030504040204" pitchFamily="34" charset="0"/>
                <a:ea typeface="Tahoma" panose="020B0604030504040204" pitchFamily="34" charset="0"/>
                <a:cs typeface="Tahoma" panose="020B0604030504040204" pitchFamily="34" charset="0"/>
              </a:rPr>
              <a:t>thủ</a:t>
            </a:r>
            <a:r>
              <a:rPr lang="en-US" sz="3200" dirty="0">
                <a:latin typeface="Tahoma" panose="020B0604030504040204" pitchFamily="34" charset="0"/>
                <a:ea typeface="Tahoma" panose="020B0604030504040204" pitchFamily="34" charset="0"/>
                <a:cs typeface="Tahoma" panose="020B0604030504040204" pitchFamily="34" charset="0"/>
              </a:rPr>
              <a:t> </a:t>
            </a:r>
            <a:r>
              <a:rPr lang="en-US" sz="3200" dirty="0" err="1">
                <a:latin typeface="Tahoma" panose="020B0604030504040204" pitchFamily="34" charset="0"/>
                <a:ea typeface="Tahoma" panose="020B0604030504040204" pitchFamily="34" charset="0"/>
                <a:cs typeface="Tahoma" panose="020B0604030504040204" pitchFamily="34" charset="0"/>
              </a:rPr>
              <a:t>tục</a:t>
            </a:r>
            <a:r>
              <a:rPr lang="en-US" sz="3200" dirty="0">
                <a:latin typeface="Tahoma" panose="020B0604030504040204" pitchFamily="34" charset="0"/>
                <a:ea typeface="Tahoma" panose="020B0604030504040204" pitchFamily="34" charset="0"/>
                <a:cs typeface="Tahoma" panose="020B0604030504040204" pitchFamily="34" charset="0"/>
              </a:rPr>
              <a:t> </a:t>
            </a:r>
            <a:r>
              <a:rPr lang="en-US" sz="3200" dirty="0" err="1">
                <a:latin typeface="Tahoma" panose="020B0604030504040204" pitchFamily="34" charset="0"/>
                <a:ea typeface="Tahoma" panose="020B0604030504040204" pitchFamily="34" charset="0"/>
                <a:cs typeface="Tahoma" panose="020B0604030504040204" pitchFamily="34" charset="0"/>
              </a:rPr>
              <a:t>liên</a:t>
            </a:r>
            <a:r>
              <a:rPr lang="en-US" sz="3200" dirty="0">
                <a:latin typeface="Tahoma" panose="020B0604030504040204" pitchFamily="34" charset="0"/>
                <a:ea typeface="Tahoma" panose="020B0604030504040204" pitchFamily="34" charset="0"/>
                <a:cs typeface="Tahoma" panose="020B0604030504040204" pitchFamily="34" charset="0"/>
              </a:rPr>
              <a:t> </a:t>
            </a:r>
            <a:r>
              <a:rPr lang="en-US" sz="3200" dirty="0" err="1">
                <a:latin typeface="Tahoma" panose="020B0604030504040204" pitchFamily="34" charset="0"/>
                <a:ea typeface="Tahoma" panose="020B0604030504040204" pitchFamily="34" charset="0"/>
                <a:cs typeface="Tahoma" panose="020B0604030504040204" pitchFamily="34" charset="0"/>
              </a:rPr>
              <a:t>quan</a:t>
            </a:r>
            <a:r>
              <a:rPr lang="en-US" sz="3200" dirty="0">
                <a:latin typeface="Tahoma" panose="020B0604030504040204" pitchFamily="34" charset="0"/>
                <a:ea typeface="Tahoma" panose="020B0604030504040204" pitchFamily="34" charset="0"/>
                <a:cs typeface="Tahoma" panose="020B0604030504040204" pitchFamily="34" charset="0"/>
              </a:rPr>
              <a:t> </a:t>
            </a:r>
            <a:r>
              <a:rPr lang="en-US" sz="3200" dirty="0" err="1">
                <a:latin typeface="Tahoma" panose="020B0604030504040204" pitchFamily="34" charset="0"/>
                <a:ea typeface="Tahoma" panose="020B0604030504040204" pitchFamily="34" charset="0"/>
                <a:cs typeface="Tahoma" panose="020B0604030504040204" pitchFamily="34" charset="0"/>
              </a:rPr>
              <a:t>đến</a:t>
            </a:r>
            <a:r>
              <a:rPr lang="en-US" sz="3200" dirty="0">
                <a:latin typeface="Tahoma" panose="020B0604030504040204" pitchFamily="34" charset="0"/>
                <a:ea typeface="Tahoma" panose="020B0604030504040204" pitchFamily="34" charset="0"/>
                <a:cs typeface="Tahoma" panose="020B0604030504040204" pitchFamily="34" charset="0"/>
              </a:rPr>
              <a:t> </a:t>
            </a:r>
            <a:r>
              <a:rPr lang="en-US" sz="3200" dirty="0" err="1">
                <a:latin typeface="Tahoma" panose="020B0604030504040204" pitchFamily="34" charset="0"/>
                <a:ea typeface="Tahoma" panose="020B0604030504040204" pitchFamily="34" charset="0"/>
                <a:cs typeface="Tahoma" panose="020B0604030504040204" pitchFamily="34" charset="0"/>
              </a:rPr>
              <a:t>pháp</a:t>
            </a:r>
            <a:r>
              <a:rPr lang="en-US" sz="3200" dirty="0">
                <a:latin typeface="Tahoma" panose="020B0604030504040204" pitchFamily="34" charset="0"/>
                <a:ea typeface="Tahoma" panose="020B0604030504040204" pitchFamily="34" charset="0"/>
                <a:cs typeface="Tahoma" panose="020B0604030504040204" pitchFamily="34" charset="0"/>
              </a:rPr>
              <a:t> </a:t>
            </a:r>
            <a:r>
              <a:rPr lang="en-US" sz="3200" dirty="0" err="1">
                <a:latin typeface="Tahoma" panose="020B0604030504040204" pitchFamily="34" charset="0"/>
                <a:ea typeface="Tahoma" panose="020B0604030504040204" pitchFamily="34" charset="0"/>
                <a:cs typeface="Tahoma" panose="020B0604030504040204" pitchFamily="34" charset="0"/>
              </a:rPr>
              <a:t>lý</a:t>
            </a:r>
            <a:r>
              <a:rPr lang="en-US" sz="3200" dirty="0">
                <a:latin typeface="Tahoma" panose="020B0604030504040204" pitchFamily="34" charset="0"/>
                <a:ea typeface="Tahoma" panose="020B0604030504040204" pitchFamily="34" charset="0"/>
                <a:cs typeface="Tahoma" panose="020B0604030504040204" pitchFamily="34" charset="0"/>
              </a:rPr>
              <a:t>. VD: </a:t>
            </a:r>
            <a:r>
              <a:rPr lang="en-US" sz="3200" dirty="0" err="1">
                <a:latin typeface="Tahoma" panose="020B0604030504040204" pitchFamily="34" charset="0"/>
                <a:ea typeface="Tahoma" panose="020B0604030504040204" pitchFamily="34" charset="0"/>
                <a:cs typeface="Tahoma" panose="020B0604030504040204" pitchFamily="34" charset="0"/>
              </a:rPr>
              <a:t>đền</a:t>
            </a:r>
            <a:r>
              <a:rPr lang="en-US" sz="3200" dirty="0">
                <a:latin typeface="Tahoma" panose="020B0604030504040204" pitchFamily="34" charset="0"/>
                <a:ea typeface="Tahoma" panose="020B0604030504040204" pitchFamily="34" charset="0"/>
                <a:cs typeface="Tahoma" panose="020B0604030504040204" pitchFamily="34" charset="0"/>
              </a:rPr>
              <a:t> </a:t>
            </a:r>
            <a:r>
              <a:rPr lang="en-US" sz="3200" dirty="0" err="1">
                <a:latin typeface="Tahoma" panose="020B0604030504040204" pitchFamily="34" charset="0"/>
                <a:ea typeface="Tahoma" panose="020B0604030504040204" pitchFamily="34" charset="0"/>
                <a:cs typeface="Tahoma" panose="020B0604030504040204" pitchFamily="34" charset="0"/>
              </a:rPr>
              <a:t>bù</a:t>
            </a:r>
            <a:endParaRPr lang="en-US" sz="3200" dirty="0">
              <a:latin typeface="Tahoma" panose="020B0604030504040204" pitchFamily="34" charset="0"/>
              <a:ea typeface="Tahoma" panose="020B0604030504040204" pitchFamily="34" charset="0"/>
              <a:cs typeface="Tahoma" panose="020B0604030504040204" pitchFamily="34" charset="0"/>
            </a:endParaRPr>
          </a:p>
          <a:p>
            <a:pPr marL="0" indent="0">
              <a:buNone/>
            </a:pPr>
            <a:r>
              <a:rPr lang="en-US" sz="3200" dirty="0"/>
              <a:t>        </a:t>
            </a:r>
            <a:r>
              <a:rPr lang="en-US" sz="3200" dirty="0" err="1">
                <a:latin typeface="Tahoma" panose="020B0604030504040204" pitchFamily="34" charset="0"/>
                <a:ea typeface="Tahoma" panose="020B0604030504040204" pitchFamily="34" charset="0"/>
                <a:cs typeface="Tahoma" panose="020B0604030504040204" pitchFamily="34" charset="0"/>
              </a:rPr>
              <a:t>GTTL</a:t>
            </a:r>
            <a:r>
              <a:rPr lang="en-US" sz="3200" dirty="0"/>
              <a:t> =</a:t>
            </a:r>
            <a:r>
              <a:rPr lang="en-US" sz="3200" dirty="0">
                <a:latin typeface="Tahoma" panose="020B0604030504040204" pitchFamily="34" charset="0"/>
                <a:ea typeface="Tahoma" panose="020B0604030504040204" pitchFamily="34" charset="0"/>
                <a:cs typeface="Tahoma" panose="020B0604030504040204" pitchFamily="34" charset="0"/>
              </a:rPr>
              <a:t> </a:t>
            </a:r>
            <a:r>
              <a:rPr lang="en-US" sz="3200" dirty="0" err="1">
                <a:latin typeface="Tahoma" panose="020B0604030504040204" pitchFamily="34" charset="0"/>
                <a:ea typeface="Tahoma" panose="020B0604030504040204" pitchFamily="34" charset="0"/>
                <a:cs typeface="Tahoma" panose="020B0604030504040204" pitchFamily="34" charset="0"/>
              </a:rPr>
              <a:t>GTHT</a:t>
            </a:r>
            <a:r>
              <a:rPr lang="en-US" sz="3200" dirty="0">
                <a:latin typeface="Tahoma" panose="020B0604030504040204" pitchFamily="34" charset="0"/>
                <a:ea typeface="Tahoma" panose="020B0604030504040204" pitchFamily="34" charset="0"/>
                <a:cs typeface="Tahoma" panose="020B0604030504040204" pitchFamily="34" charset="0"/>
              </a:rPr>
              <a:t> </a:t>
            </a:r>
            <a:r>
              <a:rPr lang="en-US" sz="3200" dirty="0"/>
              <a:t>+ r * n</a:t>
            </a:r>
          </a:p>
        </p:txBody>
      </p:sp>
      <p:sp>
        <p:nvSpPr>
          <p:cNvPr id="3" name="Tiêu đề 2">
            <a:extLst>
              <a:ext uri="{FF2B5EF4-FFF2-40B4-BE49-F238E27FC236}">
                <a16:creationId xmlns:a16="http://schemas.microsoft.com/office/drawing/2014/main" id="{3AA76BDB-4848-40A3-98DC-C4B744793704}"/>
              </a:ext>
            </a:extLst>
          </p:cNvPr>
          <p:cNvSpPr>
            <a:spLocks noGrp="1"/>
          </p:cNvSpPr>
          <p:nvPr>
            <p:ph type="title"/>
          </p:nvPr>
        </p:nvSpPr>
        <p:spPr/>
        <p:txBody>
          <a:bodyPr>
            <a:normAutofit/>
          </a:bodyPr>
          <a:lstStyle/>
          <a:p>
            <a:r>
              <a:rPr lang="en-US" sz="4000" dirty="0">
                <a:latin typeface="Tahoma" panose="020B0604030504040204" pitchFamily="34" charset="0"/>
                <a:ea typeface="Tahoma" panose="020B0604030504040204" pitchFamily="34" charset="0"/>
                <a:cs typeface="Tahoma" panose="020B0604030504040204" pitchFamily="34" charset="0"/>
              </a:rPr>
              <a:t>So </a:t>
            </a:r>
            <a:r>
              <a:rPr lang="en-US" sz="4000" dirty="0" err="1">
                <a:latin typeface="Tahoma" panose="020B0604030504040204" pitchFamily="34" charset="0"/>
                <a:ea typeface="Tahoma" panose="020B0604030504040204" pitchFamily="34" charset="0"/>
                <a:cs typeface="Tahoma" panose="020B0604030504040204" pitchFamily="34" charset="0"/>
              </a:rPr>
              <a:t>sánh</a:t>
            </a:r>
            <a:r>
              <a:rPr lang="en-US" sz="4000" dirty="0">
                <a:latin typeface="Tahoma" panose="020B0604030504040204" pitchFamily="34" charset="0"/>
                <a:ea typeface="Tahoma" panose="020B0604030504040204" pitchFamily="34" charset="0"/>
                <a:cs typeface="Tahoma" panose="020B0604030504040204" pitchFamily="34" charset="0"/>
              </a:rPr>
              <a:t> </a:t>
            </a:r>
            <a:r>
              <a:rPr lang="en-US" sz="4000" dirty="0" err="1">
                <a:latin typeface="Tahoma" panose="020B0604030504040204" pitchFamily="34" charset="0"/>
                <a:ea typeface="Tahoma" panose="020B0604030504040204" pitchFamily="34" charset="0"/>
                <a:cs typeface="Tahoma" panose="020B0604030504040204" pitchFamily="34" charset="0"/>
              </a:rPr>
              <a:t>lãi</a:t>
            </a:r>
            <a:r>
              <a:rPr lang="en-US" sz="4000" dirty="0">
                <a:latin typeface="Tahoma" panose="020B0604030504040204" pitchFamily="34" charset="0"/>
                <a:ea typeface="Tahoma" panose="020B0604030504040204" pitchFamily="34" charset="0"/>
                <a:cs typeface="Tahoma" panose="020B0604030504040204" pitchFamily="34" charset="0"/>
              </a:rPr>
              <a:t> </a:t>
            </a:r>
            <a:r>
              <a:rPr lang="en-US" sz="4000" dirty="0" err="1">
                <a:latin typeface="Tahoma" panose="020B0604030504040204" pitchFamily="34" charset="0"/>
                <a:ea typeface="Tahoma" panose="020B0604030504040204" pitchFamily="34" charset="0"/>
                <a:cs typeface="Tahoma" panose="020B0604030504040204" pitchFamily="34" charset="0"/>
              </a:rPr>
              <a:t>đơn</a:t>
            </a:r>
            <a:r>
              <a:rPr lang="en-US" sz="4000" dirty="0">
                <a:latin typeface="Tahoma" panose="020B0604030504040204" pitchFamily="34" charset="0"/>
                <a:ea typeface="Tahoma" panose="020B0604030504040204" pitchFamily="34" charset="0"/>
                <a:cs typeface="Tahoma" panose="020B0604030504040204" pitchFamily="34" charset="0"/>
              </a:rPr>
              <a:t> và </a:t>
            </a:r>
            <a:r>
              <a:rPr lang="en-US" sz="4000" dirty="0" err="1">
                <a:latin typeface="Tahoma" panose="020B0604030504040204" pitchFamily="34" charset="0"/>
                <a:ea typeface="Tahoma" panose="020B0604030504040204" pitchFamily="34" charset="0"/>
                <a:cs typeface="Tahoma" panose="020B0604030504040204" pitchFamily="34" charset="0"/>
              </a:rPr>
              <a:t>lãi</a:t>
            </a:r>
            <a:r>
              <a:rPr lang="en-US" sz="4000" dirty="0">
                <a:latin typeface="Tahoma" panose="020B0604030504040204" pitchFamily="34" charset="0"/>
                <a:ea typeface="Tahoma" panose="020B0604030504040204" pitchFamily="34" charset="0"/>
                <a:cs typeface="Tahoma" panose="020B0604030504040204" pitchFamily="34" charset="0"/>
              </a:rPr>
              <a:t> </a:t>
            </a:r>
            <a:r>
              <a:rPr lang="en-US" sz="4000" dirty="0" err="1">
                <a:latin typeface="Tahoma" panose="020B0604030504040204" pitchFamily="34" charset="0"/>
                <a:ea typeface="Tahoma" panose="020B0604030504040204" pitchFamily="34" charset="0"/>
                <a:cs typeface="Tahoma" panose="020B0604030504040204" pitchFamily="34" charset="0"/>
              </a:rPr>
              <a:t>kép</a:t>
            </a:r>
            <a:endParaRPr lang="en-US" sz="4000"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61013900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vi-VN" dirty="0">
                <a:latin typeface="Tahoma" panose="020B0604030504040204" pitchFamily="34" charset="0"/>
                <a:ea typeface="Tahoma" panose="020B0604030504040204" pitchFamily="34" charset="0"/>
                <a:cs typeface="Tahoma" panose="020B0604030504040204" pitchFamily="34" charset="0"/>
              </a:rPr>
              <a:t>Tìm giá trị tương lai</a:t>
            </a:r>
            <a:r>
              <a:rPr lang="en-US" dirty="0">
                <a:latin typeface="Tahoma" panose="020B0604030504040204" pitchFamily="34" charset="0"/>
                <a:ea typeface="Tahoma" panose="020B0604030504040204" pitchFamily="34" charset="0"/>
                <a:cs typeface="Tahoma" panose="020B0604030504040204" pitchFamily="34" charset="0"/>
              </a:rPr>
              <a:t> </a:t>
            </a:r>
            <a:r>
              <a:rPr lang="vi-VN" dirty="0">
                <a:latin typeface="Tahoma" panose="020B0604030504040204" pitchFamily="34" charset="0"/>
                <a:ea typeface="Tahoma" panose="020B0604030504040204" pitchFamily="34" charset="0"/>
                <a:cs typeface="Tahoma" panose="020B0604030504040204" pitchFamily="34" charset="0"/>
              </a:rPr>
              <a:t>của</a:t>
            </a:r>
            <a:r>
              <a:rPr lang="en-US" dirty="0">
                <a:latin typeface="Tahoma" panose="020B0604030504040204" pitchFamily="34" charset="0"/>
                <a:ea typeface="Tahoma" panose="020B0604030504040204" pitchFamily="34" charset="0"/>
                <a:cs typeface="Tahoma" panose="020B0604030504040204" pitchFamily="34" charset="0"/>
              </a:rPr>
              <a:t> </a:t>
            </a:r>
            <a:r>
              <a:rPr lang="en-US" dirty="0" err="1">
                <a:latin typeface="Tahoma" panose="020B0604030504040204" pitchFamily="34" charset="0"/>
                <a:ea typeface="Tahoma" panose="020B0604030504040204" pitchFamily="34" charset="0"/>
                <a:cs typeface="Tahoma" panose="020B0604030504040204" pitchFamily="34" charset="0"/>
              </a:rPr>
              <a:t>một</a:t>
            </a:r>
            <a:r>
              <a:rPr lang="vi-VN" dirty="0">
                <a:latin typeface="Tahoma" panose="020B0604030504040204" pitchFamily="34" charset="0"/>
                <a:ea typeface="Tahoma" panose="020B0604030504040204" pitchFamily="34" charset="0"/>
                <a:cs typeface="Tahoma" panose="020B0604030504040204" pitchFamily="34" charset="0"/>
              </a:rPr>
              <a:t> khoản tiền </a:t>
            </a:r>
            <a:r>
              <a:rPr lang="en-US" dirty="0">
                <a:latin typeface="Tahoma" panose="020B0604030504040204" pitchFamily="34" charset="0"/>
                <a:ea typeface="Tahoma" panose="020B0604030504040204" pitchFamily="34" charset="0"/>
                <a:cs typeface="Tahoma" panose="020B0604030504040204" pitchFamily="34" charset="0"/>
              </a:rPr>
              <a:t>ở </a:t>
            </a:r>
            <a:r>
              <a:rPr lang="en-US" dirty="0" err="1">
                <a:latin typeface="Tahoma" panose="020B0604030504040204" pitchFamily="34" charset="0"/>
                <a:ea typeface="Tahoma" panose="020B0604030504040204" pitchFamily="34" charset="0"/>
                <a:cs typeface="Tahoma" panose="020B0604030504040204" pitchFamily="34" charset="0"/>
              </a:rPr>
              <a:t>thời</a:t>
            </a:r>
            <a:r>
              <a:rPr lang="en-US" dirty="0">
                <a:latin typeface="Tahoma" panose="020B0604030504040204" pitchFamily="34" charset="0"/>
                <a:ea typeface="Tahoma" panose="020B0604030504040204" pitchFamily="34" charset="0"/>
                <a:cs typeface="Tahoma" panose="020B0604030504040204" pitchFamily="34" charset="0"/>
              </a:rPr>
              <a:t> </a:t>
            </a:r>
            <a:r>
              <a:rPr lang="en-US" dirty="0" err="1">
                <a:latin typeface="Tahoma" panose="020B0604030504040204" pitchFamily="34" charset="0"/>
                <a:ea typeface="Tahoma" panose="020B0604030504040204" pitchFamily="34" charset="0"/>
                <a:cs typeface="Tahoma" panose="020B0604030504040204" pitchFamily="34" charset="0"/>
              </a:rPr>
              <a:t>điểm</a:t>
            </a:r>
            <a:r>
              <a:rPr lang="en-US" dirty="0">
                <a:latin typeface="Tahoma" panose="020B0604030504040204" pitchFamily="34" charset="0"/>
                <a:ea typeface="Tahoma" panose="020B0604030504040204" pitchFamily="34" charset="0"/>
                <a:cs typeface="Tahoma" panose="020B0604030504040204" pitchFamily="34" charset="0"/>
              </a:rPr>
              <a:t> </a:t>
            </a:r>
            <a:r>
              <a:rPr lang="en-US" dirty="0" err="1">
                <a:latin typeface="Tahoma" panose="020B0604030504040204" pitchFamily="34" charset="0"/>
                <a:ea typeface="Tahoma" panose="020B0604030504040204" pitchFamily="34" charset="0"/>
                <a:cs typeface="Tahoma" panose="020B0604030504040204" pitchFamily="34" charset="0"/>
              </a:rPr>
              <a:t>hiện</a:t>
            </a:r>
            <a:r>
              <a:rPr lang="en-US" dirty="0">
                <a:latin typeface="Tahoma" panose="020B0604030504040204" pitchFamily="34" charset="0"/>
                <a:ea typeface="Tahoma" panose="020B0604030504040204" pitchFamily="34" charset="0"/>
                <a:cs typeface="Tahoma" panose="020B0604030504040204" pitchFamily="34" charset="0"/>
              </a:rPr>
              <a:t> </a:t>
            </a:r>
            <a:r>
              <a:rPr lang="en-US" dirty="0" err="1">
                <a:latin typeface="Tahoma" panose="020B0604030504040204" pitchFamily="34" charset="0"/>
                <a:ea typeface="Tahoma" panose="020B0604030504040204" pitchFamily="34" charset="0"/>
                <a:cs typeface="Tahoma" panose="020B0604030504040204" pitchFamily="34" charset="0"/>
              </a:rPr>
              <a:t>tại</a:t>
            </a:r>
            <a:endParaRPr lang="en-US" dirty="0">
              <a:latin typeface="Tahoma" panose="020B0604030504040204" pitchFamily="34" charset="0"/>
              <a:ea typeface="Tahoma" panose="020B0604030504040204" pitchFamily="34" charset="0"/>
              <a:cs typeface="Tahoma" panose="020B0604030504040204" pitchFamily="34" charset="0"/>
            </a:endParaRPr>
          </a:p>
        </p:txBody>
      </p:sp>
      <p:graphicFrame>
        <p:nvGraphicFramePr>
          <p:cNvPr id="4" name="Content Placeholder 2" descr="Four separate bullet points showing the formula to solve for FV after 1 year, 2 years, 3 years, and N years." title="Solving for FV"/>
          <p:cNvGraphicFramePr>
            <a:graphicFrameLocks noGrp="1"/>
          </p:cNvGraphicFramePr>
          <p:nvPr>
            <p:ph idx="4294967295"/>
          </p:nvPr>
        </p:nvGraphicFramePr>
        <p:xfrm>
          <a:off x="1485901" y="1673679"/>
          <a:ext cx="10020300" cy="449489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8671862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hỗ dành sẵn cho Nội dung 1">
            <a:extLst>
              <a:ext uri="{FF2B5EF4-FFF2-40B4-BE49-F238E27FC236}">
                <a16:creationId xmlns:a16="http://schemas.microsoft.com/office/drawing/2014/main" id="{3C43B824-EED9-4906-B296-F9070A81C7DB}"/>
              </a:ext>
            </a:extLst>
          </p:cNvPr>
          <p:cNvSpPr>
            <a:spLocks noGrp="1"/>
          </p:cNvSpPr>
          <p:nvPr>
            <p:ph idx="1"/>
          </p:nvPr>
        </p:nvSpPr>
        <p:spPr/>
        <p:txBody>
          <a:bodyPr>
            <a:normAutofit/>
          </a:bodyPr>
          <a:lstStyle/>
          <a:p>
            <a:r>
              <a:rPr lang="en-US" sz="3600" dirty="0" err="1">
                <a:latin typeface="Tahoma" panose="020B0604030504040204" pitchFamily="34" charset="0"/>
                <a:ea typeface="Tahoma" panose="020B0604030504040204" pitchFamily="34" charset="0"/>
                <a:cs typeface="Tahoma" panose="020B0604030504040204" pitchFamily="34" charset="0"/>
              </a:rPr>
              <a:t>Bây</a:t>
            </a:r>
            <a:r>
              <a:rPr lang="en-US" sz="3600" dirty="0">
                <a:latin typeface="Tahoma" panose="020B0604030504040204" pitchFamily="34" charset="0"/>
                <a:ea typeface="Tahoma" panose="020B0604030504040204" pitchFamily="34" charset="0"/>
                <a:cs typeface="Tahoma" panose="020B0604030504040204" pitchFamily="34" charset="0"/>
              </a:rPr>
              <a:t> </a:t>
            </a:r>
            <a:r>
              <a:rPr lang="en-US" sz="3600" dirty="0" err="1">
                <a:latin typeface="Tahoma" panose="020B0604030504040204" pitchFamily="34" charset="0"/>
                <a:ea typeface="Tahoma" panose="020B0604030504040204" pitchFamily="34" charset="0"/>
                <a:cs typeface="Tahoma" panose="020B0604030504040204" pitchFamily="34" charset="0"/>
              </a:rPr>
              <a:t>giờ</a:t>
            </a:r>
            <a:r>
              <a:rPr lang="en-US" sz="3600" dirty="0">
                <a:latin typeface="Tahoma" panose="020B0604030504040204" pitchFamily="34" charset="0"/>
                <a:ea typeface="Tahoma" panose="020B0604030504040204" pitchFamily="34" charset="0"/>
                <a:cs typeface="Tahoma" panose="020B0604030504040204" pitchFamily="34" charset="0"/>
              </a:rPr>
              <a:t> </a:t>
            </a:r>
            <a:r>
              <a:rPr lang="en-US" sz="3600" dirty="0" err="1">
                <a:latin typeface="Tahoma" panose="020B0604030504040204" pitchFamily="34" charset="0"/>
                <a:ea typeface="Tahoma" panose="020B0604030504040204" pitchFamily="34" charset="0"/>
                <a:cs typeface="Tahoma" panose="020B0604030504040204" pitchFamily="34" charset="0"/>
              </a:rPr>
              <a:t>bạn</a:t>
            </a:r>
            <a:r>
              <a:rPr lang="en-US" sz="3600" dirty="0">
                <a:latin typeface="Tahoma" panose="020B0604030504040204" pitchFamily="34" charset="0"/>
                <a:ea typeface="Tahoma" panose="020B0604030504040204" pitchFamily="34" charset="0"/>
                <a:cs typeface="Tahoma" panose="020B0604030504040204" pitchFamily="34" charset="0"/>
              </a:rPr>
              <a:t> </a:t>
            </a:r>
            <a:r>
              <a:rPr lang="en-US" sz="3600" dirty="0" err="1">
                <a:latin typeface="Tahoma" panose="020B0604030504040204" pitchFamily="34" charset="0"/>
                <a:ea typeface="Tahoma" panose="020B0604030504040204" pitchFamily="34" charset="0"/>
                <a:cs typeface="Tahoma" panose="020B0604030504040204" pitchFamily="34" charset="0"/>
              </a:rPr>
              <a:t>gửi</a:t>
            </a:r>
            <a:r>
              <a:rPr lang="en-US" sz="3600" dirty="0">
                <a:latin typeface="Tahoma" panose="020B0604030504040204" pitchFamily="34" charset="0"/>
                <a:ea typeface="Tahoma" panose="020B0604030504040204" pitchFamily="34" charset="0"/>
                <a:cs typeface="Tahoma" panose="020B0604030504040204" pitchFamily="34" charset="0"/>
              </a:rPr>
              <a:t> 100 </a:t>
            </a:r>
            <a:r>
              <a:rPr lang="en-US" sz="3600" dirty="0" err="1">
                <a:latin typeface="Tahoma" panose="020B0604030504040204" pitchFamily="34" charset="0"/>
                <a:ea typeface="Tahoma" panose="020B0604030504040204" pitchFamily="34" charset="0"/>
                <a:cs typeface="Tahoma" panose="020B0604030504040204" pitchFamily="34" charset="0"/>
              </a:rPr>
              <a:t>triệu</a:t>
            </a:r>
            <a:r>
              <a:rPr lang="en-US" sz="3600" dirty="0">
                <a:latin typeface="Tahoma" panose="020B0604030504040204" pitchFamily="34" charset="0"/>
                <a:ea typeface="Tahoma" panose="020B0604030504040204" pitchFamily="34" charset="0"/>
                <a:cs typeface="Tahoma" panose="020B0604030504040204" pitchFamily="34" charset="0"/>
              </a:rPr>
              <a:t> </a:t>
            </a:r>
            <a:r>
              <a:rPr lang="en-US" sz="3600" dirty="0" err="1">
                <a:latin typeface="Tahoma" panose="020B0604030504040204" pitchFamily="34" charset="0"/>
                <a:ea typeface="Tahoma" panose="020B0604030504040204" pitchFamily="34" charset="0"/>
                <a:cs typeface="Tahoma" panose="020B0604030504040204" pitchFamily="34" charset="0"/>
              </a:rPr>
              <a:t>vào</a:t>
            </a:r>
            <a:r>
              <a:rPr lang="en-US" sz="3600" dirty="0">
                <a:latin typeface="Tahoma" panose="020B0604030504040204" pitchFamily="34" charset="0"/>
                <a:ea typeface="Tahoma" panose="020B0604030504040204" pitchFamily="34" charset="0"/>
                <a:cs typeface="Tahoma" panose="020B0604030504040204" pitchFamily="34" charset="0"/>
              </a:rPr>
              <a:t> </a:t>
            </a:r>
            <a:r>
              <a:rPr lang="en-US" sz="3600" dirty="0" err="1">
                <a:latin typeface="Tahoma" panose="020B0604030504040204" pitchFamily="34" charset="0"/>
                <a:ea typeface="Tahoma" panose="020B0604030504040204" pitchFamily="34" charset="0"/>
                <a:cs typeface="Tahoma" panose="020B0604030504040204" pitchFamily="34" charset="0"/>
              </a:rPr>
              <a:t>ngân</a:t>
            </a:r>
            <a:r>
              <a:rPr lang="en-US" sz="3600" dirty="0">
                <a:latin typeface="Tahoma" panose="020B0604030504040204" pitchFamily="34" charset="0"/>
                <a:ea typeface="Tahoma" panose="020B0604030504040204" pitchFamily="34" charset="0"/>
                <a:cs typeface="Tahoma" panose="020B0604030504040204" pitchFamily="34" charset="0"/>
              </a:rPr>
              <a:t> </a:t>
            </a:r>
            <a:r>
              <a:rPr lang="en-US" sz="3600" dirty="0" err="1">
                <a:latin typeface="Tahoma" panose="020B0604030504040204" pitchFamily="34" charset="0"/>
                <a:ea typeface="Tahoma" panose="020B0604030504040204" pitchFamily="34" charset="0"/>
                <a:cs typeface="Tahoma" panose="020B0604030504040204" pitchFamily="34" charset="0"/>
              </a:rPr>
              <a:t>hàng</a:t>
            </a:r>
            <a:r>
              <a:rPr lang="en-US" sz="3600" dirty="0">
                <a:latin typeface="Tahoma" panose="020B0604030504040204" pitchFamily="34" charset="0"/>
                <a:ea typeface="Tahoma" panose="020B0604030504040204" pitchFamily="34" charset="0"/>
                <a:cs typeface="Tahoma" panose="020B0604030504040204" pitchFamily="34" charset="0"/>
              </a:rPr>
              <a:t> </a:t>
            </a:r>
            <a:r>
              <a:rPr lang="en-US" sz="3600" dirty="0" err="1">
                <a:latin typeface="Tahoma" panose="020B0604030504040204" pitchFamily="34" charset="0"/>
                <a:ea typeface="Tahoma" panose="020B0604030504040204" pitchFamily="34" charset="0"/>
                <a:cs typeface="Tahoma" panose="020B0604030504040204" pitchFamily="34" charset="0"/>
              </a:rPr>
              <a:t>với</a:t>
            </a:r>
            <a:r>
              <a:rPr lang="en-US" sz="3600" dirty="0">
                <a:latin typeface="Tahoma" panose="020B0604030504040204" pitchFamily="34" charset="0"/>
                <a:ea typeface="Tahoma" panose="020B0604030504040204" pitchFamily="34" charset="0"/>
                <a:cs typeface="Tahoma" panose="020B0604030504040204" pitchFamily="34" charset="0"/>
              </a:rPr>
              <a:t> </a:t>
            </a:r>
            <a:r>
              <a:rPr lang="en-US" sz="3600" dirty="0" err="1">
                <a:latin typeface="Tahoma" panose="020B0604030504040204" pitchFamily="34" charset="0"/>
                <a:ea typeface="Tahoma" panose="020B0604030504040204" pitchFamily="34" charset="0"/>
                <a:cs typeface="Tahoma" panose="020B0604030504040204" pitchFamily="34" charset="0"/>
              </a:rPr>
              <a:t>lãi</a:t>
            </a:r>
            <a:r>
              <a:rPr lang="en-US" sz="3600" dirty="0">
                <a:latin typeface="Tahoma" panose="020B0604030504040204" pitchFamily="34" charset="0"/>
                <a:ea typeface="Tahoma" panose="020B0604030504040204" pitchFamily="34" charset="0"/>
                <a:cs typeface="Tahoma" panose="020B0604030504040204" pitchFamily="34" charset="0"/>
              </a:rPr>
              <a:t> </a:t>
            </a:r>
            <a:r>
              <a:rPr lang="en-US" sz="3600" dirty="0" err="1">
                <a:latin typeface="Tahoma" panose="020B0604030504040204" pitchFamily="34" charset="0"/>
                <a:ea typeface="Tahoma" panose="020B0604030504040204" pitchFamily="34" charset="0"/>
                <a:cs typeface="Tahoma" panose="020B0604030504040204" pitchFamily="34" charset="0"/>
              </a:rPr>
              <a:t>suất</a:t>
            </a:r>
            <a:r>
              <a:rPr lang="en-US" sz="3600" dirty="0">
                <a:latin typeface="Tahoma" panose="020B0604030504040204" pitchFamily="34" charset="0"/>
                <a:ea typeface="Tahoma" panose="020B0604030504040204" pitchFamily="34" charset="0"/>
                <a:cs typeface="Tahoma" panose="020B0604030504040204" pitchFamily="34" charset="0"/>
              </a:rPr>
              <a:t> 7%/năm. </a:t>
            </a:r>
            <a:r>
              <a:rPr lang="en-US" sz="3600" dirty="0" err="1">
                <a:latin typeface="Tahoma" panose="020B0604030504040204" pitchFamily="34" charset="0"/>
                <a:ea typeface="Tahoma" panose="020B0604030504040204" pitchFamily="34" charset="0"/>
                <a:cs typeface="Tahoma" panose="020B0604030504040204" pitchFamily="34" charset="0"/>
              </a:rPr>
              <a:t>Hỏi</a:t>
            </a:r>
            <a:r>
              <a:rPr lang="en-US" sz="3600" dirty="0">
                <a:latin typeface="Tahoma" panose="020B0604030504040204" pitchFamily="34" charset="0"/>
                <a:ea typeface="Tahoma" panose="020B0604030504040204" pitchFamily="34" charset="0"/>
                <a:cs typeface="Tahoma" panose="020B0604030504040204" pitchFamily="34" charset="0"/>
              </a:rPr>
              <a:t> </a:t>
            </a:r>
            <a:r>
              <a:rPr lang="en-US" sz="3600" dirty="0" err="1">
                <a:latin typeface="Tahoma" panose="020B0604030504040204" pitchFamily="34" charset="0"/>
                <a:ea typeface="Tahoma" panose="020B0604030504040204" pitchFamily="34" charset="0"/>
                <a:cs typeface="Tahoma" panose="020B0604030504040204" pitchFamily="34" charset="0"/>
              </a:rPr>
              <a:t>khi</a:t>
            </a:r>
            <a:r>
              <a:rPr lang="en-US" sz="3600" dirty="0">
                <a:latin typeface="Tahoma" panose="020B0604030504040204" pitchFamily="34" charset="0"/>
                <a:ea typeface="Tahoma" panose="020B0604030504040204" pitchFamily="34" charset="0"/>
                <a:cs typeface="Tahoma" panose="020B0604030504040204" pitchFamily="34" charset="0"/>
              </a:rPr>
              <a:t> ra tr</a:t>
            </a:r>
            <a:r>
              <a:rPr lang="vi-VN" sz="3600" dirty="0">
                <a:latin typeface="Tahoma" panose="020B0604030504040204" pitchFamily="34" charset="0"/>
                <a:ea typeface="Tahoma" panose="020B0604030504040204" pitchFamily="34" charset="0"/>
                <a:cs typeface="Tahoma" panose="020B0604030504040204" pitchFamily="34" charset="0"/>
              </a:rPr>
              <a:t>ư</a:t>
            </a:r>
            <a:r>
              <a:rPr lang="en-US" sz="3600" dirty="0" err="1">
                <a:latin typeface="Tahoma" panose="020B0604030504040204" pitchFamily="34" charset="0"/>
                <a:ea typeface="Tahoma" panose="020B0604030504040204" pitchFamily="34" charset="0"/>
                <a:cs typeface="Tahoma" panose="020B0604030504040204" pitchFamily="34" charset="0"/>
              </a:rPr>
              <a:t>ờng</a:t>
            </a:r>
            <a:r>
              <a:rPr lang="en-US" sz="3600" dirty="0">
                <a:latin typeface="Tahoma" panose="020B0604030504040204" pitchFamily="34" charset="0"/>
                <a:ea typeface="Tahoma" panose="020B0604030504040204" pitchFamily="34" charset="0"/>
                <a:cs typeface="Tahoma" panose="020B0604030504040204" pitchFamily="34" charset="0"/>
              </a:rPr>
              <a:t> </a:t>
            </a:r>
            <a:r>
              <a:rPr lang="en-US" sz="3600" dirty="0" err="1">
                <a:latin typeface="Tahoma" panose="020B0604030504040204" pitchFamily="34" charset="0"/>
                <a:ea typeface="Tahoma" panose="020B0604030504040204" pitchFamily="34" charset="0"/>
                <a:cs typeface="Tahoma" panose="020B0604030504040204" pitchFamily="34" charset="0"/>
              </a:rPr>
              <a:t>bạn</a:t>
            </a:r>
            <a:r>
              <a:rPr lang="en-US" sz="3600" dirty="0">
                <a:latin typeface="Tahoma" panose="020B0604030504040204" pitchFamily="34" charset="0"/>
                <a:ea typeface="Tahoma" panose="020B0604030504040204" pitchFamily="34" charset="0"/>
                <a:cs typeface="Tahoma" panose="020B0604030504040204" pitchFamily="34" charset="0"/>
              </a:rPr>
              <a:t> </a:t>
            </a:r>
            <a:r>
              <a:rPr lang="en-US" sz="3600" dirty="0" err="1">
                <a:latin typeface="Tahoma" panose="020B0604030504040204" pitchFamily="34" charset="0"/>
                <a:ea typeface="Tahoma" panose="020B0604030504040204" pitchFamily="34" charset="0"/>
                <a:cs typeface="Tahoma" panose="020B0604030504040204" pitchFamily="34" charset="0"/>
              </a:rPr>
              <a:t>có</a:t>
            </a:r>
            <a:r>
              <a:rPr lang="en-US" sz="3600" dirty="0">
                <a:latin typeface="Tahoma" panose="020B0604030504040204" pitchFamily="34" charset="0"/>
                <a:ea typeface="Tahoma" panose="020B0604030504040204" pitchFamily="34" charset="0"/>
                <a:cs typeface="Tahoma" panose="020B0604030504040204" pitchFamily="34" charset="0"/>
              </a:rPr>
              <a:t> bao </a:t>
            </a:r>
            <a:r>
              <a:rPr lang="en-US" sz="3600" dirty="0" err="1">
                <a:latin typeface="Tahoma" panose="020B0604030504040204" pitchFamily="34" charset="0"/>
                <a:ea typeface="Tahoma" panose="020B0604030504040204" pitchFamily="34" charset="0"/>
                <a:cs typeface="Tahoma" panose="020B0604030504040204" pitchFamily="34" charset="0"/>
              </a:rPr>
              <a:t>nhiêu</a:t>
            </a:r>
            <a:r>
              <a:rPr lang="en-US" sz="3600" dirty="0">
                <a:latin typeface="Tahoma" panose="020B0604030504040204" pitchFamily="34" charset="0"/>
                <a:ea typeface="Tahoma" panose="020B0604030504040204" pitchFamily="34" charset="0"/>
                <a:cs typeface="Tahoma" panose="020B0604030504040204" pitchFamily="34" charset="0"/>
              </a:rPr>
              <a:t> </a:t>
            </a:r>
            <a:r>
              <a:rPr lang="en-US" sz="3600" dirty="0" err="1">
                <a:latin typeface="Tahoma" panose="020B0604030504040204" pitchFamily="34" charset="0"/>
                <a:ea typeface="Tahoma" panose="020B0604030504040204" pitchFamily="34" charset="0"/>
                <a:cs typeface="Tahoma" panose="020B0604030504040204" pitchFamily="34" charset="0"/>
              </a:rPr>
              <a:t>tiền</a:t>
            </a:r>
            <a:r>
              <a:rPr lang="en-US" sz="3600" dirty="0">
                <a:latin typeface="Tahoma" panose="020B0604030504040204" pitchFamily="34" charset="0"/>
                <a:ea typeface="Tahoma" panose="020B0604030504040204" pitchFamily="34" charset="0"/>
                <a:cs typeface="Tahoma" panose="020B0604030504040204" pitchFamily="34" charset="0"/>
              </a:rPr>
              <a:t>?</a:t>
            </a:r>
          </a:p>
          <a:p>
            <a:pPr marL="0" indent="0">
              <a:buNone/>
            </a:pPr>
            <a:r>
              <a:rPr lang="en-US" sz="4400" dirty="0">
                <a:latin typeface="Tahoma" panose="020B0604030504040204" pitchFamily="34" charset="0"/>
                <a:ea typeface="Tahoma" panose="020B0604030504040204" pitchFamily="34" charset="0"/>
                <a:cs typeface="Tahoma" panose="020B0604030504040204" pitchFamily="34" charset="0"/>
              </a:rPr>
              <a:t>      </a:t>
            </a:r>
            <a:r>
              <a:rPr lang="en-US" sz="4000" dirty="0">
                <a:solidFill>
                  <a:srgbClr val="FF0000"/>
                </a:solidFill>
                <a:latin typeface="Tahoma" panose="020B0604030504040204" pitchFamily="34" charset="0"/>
                <a:ea typeface="Tahoma" panose="020B0604030504040204" pitchFamily="34" charset="0"/>
                <a:cs typeface="Tahoma" panose="020B0604030504040204" pitchFamily="34" charset="0"/>
              </a:rPr>
              <a:t>ĐA: </a:t>
            </a:r>
            <a:r>
              <a:rPr lang="en-US" sz="4000" dirty="0" err="1">
                <a:solidFill>
                  <a:srgbClr val="FF0000"/>
                </a:solidFill>
                <a:latin typeface="Tahoma" panose="020B0604030504040204" pitchFamily="34" charset="0"/>
                <a:ea typeface="Tahoma" panose="020B0604030504040204" pitchFamily="34" charset="0"/>
                <a:cs typeface="Tahoma" panose="020B0604030504040204" pitchFamily="34" charset="0"/>
              </a:rPr>
              <a:t>GTTL</a:t>
            </a:r>
            <a:r>
              <a:rPr lang="en-US" sz="4000" baseline="-25000" dirty="0" err="1">
                <a:solidFill>
                  <a:srgbClr val="FF0000"/>
                </a:solidFill>
                <a:latin typeface="Tahoma" panose="020B0604030504040204" pitchFamily="34" charset="0"/>
                <a:ea typeface="Tahoma" panose="020B0604030504040204" pitchFamily="34" charset="0"/>
                <a:cs typeface="Tahoma" panose="020B0604030504040204" pitchFamily="34" charset="0"/>
              </a:rPr>
              <a:t>3</a:t>
            </a:r>
            <a:r>
              <a:rPr lang="en-US" sz="4000" dirty="0">
                <a:solidFill>
                  <a:srgbClr val="FF0000"/>
                </a:solidFill>
                <a:latin typeface="Tahoma" panose="020B0604030504040204" pitchFamily="34" charset="0"/>
                <a:ea typeface="Tahoma" panose="020B0604030504040204" pitchFamily="34" charset="0"/>
                <a:cs typeface="Tahoma" panose="020B0604030504040204" pitchFamily="34" charset="0"/>
              </a:rPr>
              <a:t>= 100 * (1 + 7%)</a:t>
            </a:r>
            <a:r>
              <a:rPr lang="en-US" sz="4000" baseline="30000" dirty="0">
                <a:solidFill>
                  <a:srgbClr val="FF0000"/>
                </a:solidFill>
                <a:latin typeface="Tahoma" panose="020B0604030504040204" pitchFamily="34" charset="0"/>
                <a:ea typeface="Tahoma" panose="020B0604030504040204" pitchFamily="34" charset="0"/>
                <a:cs typeface="Tahoma" panose="020B0604030504040204" pitchFamily="34" charset="0"/>
              </a:rPr>
              <a:t>3</a:t>
            </a:r>
            <a:r>
              <a:rPr lang="en-US" sz="4000" dirty="0">
                <a:solidFill>
                  <a:srgbClr val="FF0000"/>
                </a:solidFill>
                <a:latin typeface="Tahoma" panose="020B0604030504040204" pitchFamily="34" charset="0"/>
                <a:ea typeface="Tahoma" panose="020B0604030504040204" pitchFamily="34" charset="0"/>
                <a:cs typeface="Tahoma" panose="020B0604030504040204" pitchFamily="34" charset="0"/>
              </a:rPr>
              <a:t> = 122,5 tr</a:t>
            </a:r>
          </a:p>
          <a:p>
            <a:r>
              <a:rPr lang="en-US" sz="3600" dirty="0" err="1">
                <a:latin typeface="Tahoma" panose="020B0604030504040204" pitchFamily="34" charset="0"/>
                <a:ea typeface="Tahoma" panose="020B0604030504040204" pitchFamily="34" charset="0"/>
                <a:cs typeface="Tahoma" panose="020B0604030504040204" pitchFamily="34" charset="0"/>
              </a:rPr>
              <a:t>Kết</a:t>
            </a:r>
            <a:r>
              <a:rPr lang="en-US" sz="3600" dirty="0">
                <a:latin typeface="Tahoma" panose="020B0604030504040204" pitchFamily="34" charset="0"/>
                <a:ea typeface="Tahoma" panose="020B0604030504040204" pitchFamily="34" charset="0"/>
                <a:cs typeface="Tahoma" panose="020B0604030504040204" pitchFamily="34" charset="0"/>
              </a:rPr>
              <a:t> </a:t>
            </a:r>
            <a:r>
              <a:rPr lang="en-US" sz="3600" dirty="0" err="1">
                <a:latin typeface="Tahoma" panose="020B0604030504040204" pitchFamily="34" charset="0"/>
                <a:ea typeface="Tahoma" panose="020B0604030504040204" pitchFamily="34" charset="0"/>
                <a:cs typeface="Tahoma" panose="020B0604030504040204" pitchFamily="34" charset="0"/>
              </a:rPr>
              <a:t>quả</a:t>
            </a:r>
            <a:r>
              <a:rPr lang="en-US" sz="3600" dirty="0">
                <a:latin typeface="Tahoma" panose="020B0604030504040204" pitchFamily="34" charset="0"/>
                <a:ea typeface="Tahoma" panose="020B0604030504040204" pitchFamily="34" charset="0"/>
                <a:cs typeface="Tahoma" panose="020B0604030504040204" pitchFamily="34" charset="0"/>
              </a:rPr>
              <a:t> thay </a:t>
            </a:r>
            <a:r>
              <a:rPr lang="en-US" sz="3600" dirty="0" err="1">
                <a:latin typeface="Tahoma" panose="020B0604030504040204" pitchFamily="34" charset="0"/>
                <a:ea typeface="Tahoma" panose="020B0604030504040204" pitchFamily="34" charset="0"/>
                <a:cs typeface="Tahoma" panose="020B0604030504040204" pitchFamily="34" charset="0"/>
              </a:rPr>
              <a:t>đổi</a:t>
            </a:r>
            <a:r>
              <a:rPr lang="en-US" sz="3600" dirty="0">
                <a:latin typeface="Tahoma" panose="020B0604030504040204" pitchFamily="34" charset="0"/>
                <a:ea typeface="Tahoma" panose="020B0604030504040204" pitchFamily="34" charset="0"/>
                <a:cs typeface="Tahoma" panose="020B0604030504040204" pitchFamily="34" charset="0"/>
              </a:rPr>
              <a:t> ra </a:t>
            </a:r>
            <a:r>
              <a:rPr lang="en-US" sz="3600" dirty="0" err="1">
                <a:latin typeface="Tahoma" panose="020B0604030504040204" pitchFamily="34" charset="0"/>
                <a:ea typeface="Tahoma" panose="020B0604030504040204" pitchFamily="34" charset="0"/>
                <a:cs typeface="Tahoma" panose="020B0604030504040204" pitchFamily="34" charset="0"/>
              </a:rPr>
              <a:t>sao</a:t>
            </a:r>
            <a:r>
              <a:rPr lang="en-US" sz="3600" dirty="0">
                <a:latin typeface="Tahoma" panose="020B0604030504040204" pitchFamily="34" charset="0"/>
                <a:ea typeface="Tahoma" panose="020B0604030504040204" pitchFamily="34" charset="0"/>
                <a:cs typeface="Tahoma" panose="020B0604030504040204" pitchFamily="34" charset="0"/>
              </a:rPr>
              <a:t> nếu </a:t>
            </a:r>
            <a:r>
              <a:rPr lang="en-US" sz="3600" dirty="0" err="1">
                <a:latin typeface="Tahoma" panose="020B0604030504040204" pitchFamily="34" charset="0"/>
                <a:ea typeface="Tahoma" panose="020B0604030504040204" pitchFamily="34" charset="0"/>
                <a:cs typeface="Tahoma" panose="020B0604030504040204" pitchFamily="34" charset="0"/>
              </a:rPr>
              <a:t>lãi</a:t>
            </a:r>
            <a:r>
              <a:rPr lang="en-US" sz="3600" dirty="0">
                <a:latin typeface="Tahoma" panose="020B0604030504040204" pitchFamily="34" charset="0"/>
                <a:ea typeface="Tahoma" panose="020B0604030504040204" pitchFamily="34" charset="0"/>
                <a:cs typeface="Tahoma" panose="020B0604030504040204" pitchFamily="34" charset="0"/>
              </a:rPr>
              <a:t> </a:t>
            </a:r>
            <a:r>
              <a:rPr lang="en-US" sz="3600" dirty="0" err="1">
                <a:latin typeface="Tahoma" panose="020B0604030504040204" pitchFamily="34" charset="0"/>
                <a:ea typeface="Tahoma" panose="020B0604030504040204" pitchFamily="34" charset="0"/>
                <a:cs typeface="Tahoma" panose="020B0604030504040204" pitchFamily="34" charset="0"/>
              </a:rPr>
              <a:t>suất</a:t>
            </a:r>
            <a:r>
              <a:rPr lang="en-US" sz="3600" dirty="0">
                <a:latin typeface="Tahoma" panose="020B0604030504040204" pitchFamily="34" charset="0"/>
                <a:ea typeface="Tahoma" panose="020B0604030504040204" pitchFamily="34" charset="0"/>
                <a:cs typeface="Tahoma" panose="020B0604030504040204" pitchFamily="34" charset="0"/>
              </a:rPr>
              <a:t> </a:t>
            </a:r>
            <a:r>
              <a:rPr lang="en-US" sz="3600" dirty="0" err="1">
                <a:latin typeface="Tahoma" panose="020B0604030504040204" pitchFamily="34" charset="0"/>
                <a:ea typeface="Tahoma" panose="020B0604030504040204" pitchFamily="34" charset="0"/>
                <a:cs typeface="Tahoma" panose="020B0604030504040204" pitchFamily="34" charset="0"/>
              </a:rPr>
              <a:t>là</a:t>
            </a:r>
            <a:r>
              <a:rPr lang="en-US" sz="3600" dirty="0">
                <a:latin typeface="Tahoma" panose="020B0604030504040204" pitchFamily="34" charset="0"/>
                <a:ea typeface="Tahoma" panose="020B0604030504040204" pitchFamily="34" charset="0"/>
                <a:cs typeface="Tahoma" panose="020B0604030504040204" pitchFamily="34" charset="0"/>
              </a:rPr>
              <a:t> 5%, 8%, 10% </a:t>
            </a:r>
          </a:p>
          <a:p>
            <a:pPr marL="0" indent="0">
              <a:buNone/>
            </a:pPr>
            <a:r>
              <a:rPr lang="en-US" sz="3600" dirty="0">
                <a:latin typeface="Tahoma" panose="020B0604030504040204" pitchFamily="34" charset="0"/>
                <a:ea typeface="Tahoma" panose="020B0604030504040204" pitchFamily="34" charset="0"/>
                <a:cs typeface="Tahoma" panose="020B0604030504040204" pitchFamily="34" charset="0"/>
              </a:rPr>
              <a:t>       </a:t>
            </a:r>
            <a:r>
              <a:rPr lang="en-US" sz="3600" dirty="0" err="1">
                <a:solidFill>
                  <a:srgbClr val="FF0000"/>
                </a:solidFill>
                <a:latin typeface="Tahoma" panose="020B0604030504040204" pitchFamily="34" charset="0"/>
                <a:ea typeface="Tahoma" panose="020B0604030504040204" pitchFamily="34" charset="0"/>
                <a:cs typeface="Tahoma" panose="020B0604030504040204" pitchFamily="34" charset="0"/>
              </a:rPr>
              <a:t>ĐA</a:t>
            </a:r>
            <a:r>
              <a:rPr lang="en-US" sz="3600" dirty="0">
                <a:solidFill>
                  <a:srgbClr val="FF0000"/>
                </a:solidFill>
                <a:latin typeface="Tahoma" panose="020B0604030504040204" pitchFamily="34" charset="0"/>
                <a:ea typeface="Tahoma" panose="020B0604030504040204" pitchFamily="34" charset="0"/>
                <a:cs typeface="Tahoma" panose="020B0604030504040204" pitchFamily="34" charset="0"/>
              </a:rPr>
              <a:t>: </a:t>
            </a:r>
          </a:p>
        </p:txBody>
      </p:sp>
      <p:sp>
        <p:nvSpPr>
          <p:cNvPr id="3" name="Tiêu đề 2">
            <a:extLst>
              <a:ext uri="{FF2B5EF4-FFF2-40B4-BE49-F238E27FC236}">
                <a16:creationId xmlns:a16="http://schemas.microsoft.com/office/drawing/2014/main" id="{F77C3EF2-F3BF-4C6B-A347-1DB7CF1F067D}"/>
              </a:ext>
            </a:extLst>
          </p:cNvPr>
          <p:cNvSpPr>
            <a:spLocks noGrp="1"/>
          </p:cNvSpPr>
          <p:nvPr>
            <p:ph type="title"/>
          </p:nvPr>
        </p:nvSpPr>
        <p:spPr/>
        <p:txBody>
          <a:bodyPr>
            <a:normAutofit/>
          </a:bodyPr>
          <a:lstStyle/>
          <a:p>
            <a:r>
              <a:rPr lang="en-US" sz="4000" dirty="0" err="1">
                <a:latin typeface="Tahoma" panose="020B0604030504040204" pitchFamily="34" charset="0"/>
                <a:ea typeface="Tahoma" panose="020B0604030504040204" pitchFamily="34" charset="0"/>
                <a:cs typeface="Tahoma" panose="020B0604030504040204" pitchFamily="34" charset="0"/>
              </a:rPr>
              <a:t>Hỏi</a:t>
            </a:r>
            <a:r>
              <a:rPr lang="en-US" sz="4000" dirty="0">
                <a:latin typeface="Tahoma" panose="020B0604030504040204" pitchFamily="34" charset="0"/>
                <a:ea typeface="Tahoma" panose="020B0604030504040204" pitchFamily="34" charset="0"/>
                <a:cs typeface="Tahoma" panose="020B0604030504040204" pitchFamily="34" charset="0"/>
              </a:rPr>
              <a:t> </a:t>
            </a:r>
            <a:r>
              <a:rPr lang="en-US" sz="4000" dirty="0" err="1">
                <a:latin typeface="Tahoma" panose="020B0604030504040204" pitchFamily="34" charset="0"/>
                <a:ea typeface="Tahoma" panose="020B0604030504040204" pitchFamily="34" charset="0"/>
                <a:cs typeface="Tahoma" panose="020B0604030504040204" pitchFamily="34" charset="0"/>
              </a:rPr>
              <a:t>nhanh</a:t>
            </a:r>
            <a:r>
              <a:rPr lang="en-US" sz="4000" dirty="0">
                <a:latin typeface="Tahoma" panose="020B0604030504040204" pitchFamily="34" charset="0"/>
                <a:ea typeface="Tahoma" panose="020B0604030504040204" pitchFamily="34" charset="0"/>
                <a:cs typeface="Tahoma" panose="020B0604030504040204" pitchFamily="34" charset="0"/>
              </a:rPr>
              <a:t> </a:t>
            </a:r>
            <a:r>
              <a:rPr lang="en-US" sz="4000" dirty="0" err="1">
                <a:latin typeface="Tahoma" panose="020B0604030504040204" pitchFamily="34" charset="0"/>
                <a:ea typeface="Tahoma" panose="020B0604030504040204" pitchFamily="34" charset="0"/>
                <a:cs typeface="Tahoma" panose="020B0604030504040204" pitchFamily="34" charset="0"/>
              </a:rPr>
              <a:t>đáp</a:t>
            </a:r>
            <a:r>
              <a:rPr lang="en-US" sz="4000" dirty="0">
                <a:latin typeface="Tahoma" panose="020B0604030504040204" pitchFamily="34" charset="0"/>
                <a:ea typeface="Tahoma" panose="020B0604030504040204" pitchFamily="34" charset="0"/>
                <a:cs typeface="Tahoma" panose="020B0604030504040204" pitchFamily="34" charset="0"/>
              </a:rPr>
              <a:t> </a:t>
            </a:r>
            <a:r>
              <a:rPr lang="en-US" sz="4000" dirty="0" err="1">
                <a:latin typeface="Tahoma" panose="020B0604030504040204" pitchFamily="34" charset="0"/>
                <a:ea typeface="Tahoma" panose="020B0604030504040204" pitchFamily="34" charset="0"/>
                <a:cs typeface="Tahoma" panose="020B0604030504040204" pitchFamily="34" charset="0"/>
              </a:rPr>
              <a:t>gọn</a:t>
            </a:r>
            <a:endParaRPr lang="en-US" sz="4000" dirty="0">
              <a:latin typeface="Tahoma" panose="020B0604030504040204" pitchFamily="34" charset="0"/>
              <a:ea typeface="Tahoma" panose="020B0604030504040204" pitchFamily="34" charset="0"/>
              <a:cs typeface="Tahoma" panose="020B0604030504040204" pitchFamily="34" charset="0"/>
            </a:endParaRPr>
          </a:p>
        </p:txBody>
      </p:sp>
      <p:graphicFrame>
        <p:nvGraphicFramePr>
          <p:cNvPr id="4" name="Table 3">
            <a:extLst>
              <a:ext uri="{FF2B5EF4-FFF2-40B4-BE49-F238E27FC236}">
                <a16:creationId xmlns:a16="http://schemas.microsoft.com/office/drawing/2014/main" id="{DC71E085-8B5E-B3A6-0026-997B862D3656}"/>
              </a:ext>
            </a:extLst>
          </p:cNvPr>
          <p:cNvGraphicFramePr>
            <a:graphicFrameLocks noGrp="1"/>
          </p:cNvGraphicFramePr>
          <p:nvPr/>
        </p:nvGraphicFramePr>
        <p:xfrm>
          <a:off x="3187700" y="4912963"/>
          <a:ext cx="4470400" cy="1491615"/>
        </p:xfrm>
        <a:graphic>
          <a:graphicData uri="http://schemas.openxmlformats.org/drawingml/2006/table">
            <a:tbl>
              <a:tblPr>
                <a:tableStyleId>{5C22544A-7EE6-4342-B048-85BDC9FD1C3A}</a:tableStyleId>
              </a:tblPr>
              <a:tblGrid>
                <a:gridCol w="4470400">
                  <a:extLst>
                    <a:ext uri="{9D8B030D-6E8A-4147-A177-3AD203B41FA5}">
                      <a16:colId xmlns:a16="http://schemas.microsoft.com/office/drawing/2014/main" val="3300159102"/>
                    </a:ext>
                  </a:extLst>
                </a:gridCol>
              </a:tblGrid>
              <a:tr h="421334">
                <a:tc>
                  <a:txBody>
                    <a:bodyPr/>
                    <a:lstStyle/>
                    <a:p>
                      <a:pPr algn="r" fontAlgn="b"/>
                      <a:r>
                        <a:rPr lang="en-US" sz="3200" u="none" strike="noStrike" dirty="0">
                          <a:solidFill>
                            <a:srgbClr val="FF0000"/>
                          </a:solidFill>
                          <a:effectLst/>
                          <a:latin typeface="Tahoma" panose="020B0604030504040204" pitchFamily="34" charset="0"/>
                          <a:ea typeface="Tahoma" panose="020B0604030504040204" pitchFamily="34" charset="0"/>
                          <a:cs typeface="Tahoma" panose="020B0604030504040204" pitchFamily="34" charset="0"/>
                        </a:rPr>
                        <a:t>115.76  tr </a:t>
                      </a:r>
                      <a:endParaRPr lang="en-US" sz="3200" b="0" i="0" u="none" strike="noStrike" dirty="0">
                        <a:solidFill>
                          <a:srgbClr val="FF0000"/>
                        </a:solidFill>
                        <a:effectLst/>
                        <a:latin typeface="Tahoma" panose="020B0604030504040204" pitchFamily="34" charset="0"/>
                        <a:ea typeface="Tahoma" panose="020B0604030504040204" pitchFamily="34" charset="0"/>
                        <a:cs typeface="Tahoma" panose="020B0604030504040204" pitchFamily="34" charset="0"/>
                      </a:endParaRPr>
                    </a:p>
                  </a:txBody>
                  <a:tcPr marL="9525" marR="9525" marT="9525" marB="0" anchor="b"/>
                </a:tc>
                <a:extLst>
                  <a:ext uri="{0D108BD9-81ED-4DB2-BD59-A6C34878D82A}">
                    <a16:rowId xmlns:a16="http://schemas.microsoft.com/office/drawing/2014/main" val="4200376118"/>
                  </a:ext>
                </a:extLst>
              </a:tr>
              <a:tr h="421334">
                <a:tc>
                  <a:txBody>
                    <a:bodyPr/>
                    <a:lstStyle/>
                    <a:p>
                      <a:pPr algn="r" fontAlgn="b"/>
                      <a:r>
                        <a:rPr lang="en-US" sz="3200" u="none" strike="noStrike" dirty="0">
                          <a:solidFill>
                            <a:srgbClr val="FF0000"/>
                          </a:solidFill>
                          <a:effectLst/>
                          <a:latin typeface="Tahoma" panose="020B0604030504040204" pitchFamily="34" charset="0"/>
                          <a:ea typeface="Tahoma" panose="020B0604030504040204" pitchFamily="34" charset="0"/>
                          <a:cs typeface="Tahoma" panose="020B0604030504040204" pitchFamily="34" charset="0"/>
                        </a:rPr>
                        <a:t>125.97 tr </a:t>
                      </a:r>
                      <a:endParaRPr lang="en-US" sz="3200" b="0" i="0" u="none" strike="noStrike" dirty="0">
                        <a:solidFill>
                          <a:srgbClr val="FF0000"/>
                        </a:solidFill>
                        <a:effectLst/>
                        <a:latin typeface="Tahoma" panose="020B0604030504040204" pitchFamily="34" charset="0"/>
                        <a:ea typeface="Tahoma" panose="020B0604030504040204" pitchFamily="34" charset="0"/>
                        <a:cs typeface="Tahoma" panose="020B0604030504040204" pitchFamily="34" charset="0"/>
                      </a:endParaRPr>
                    </a:p>
                  </a:txBody>
                  <a:tcPr marL="9525" marR="9525" marT="9525" marB="0" anchor="b"/>
                </a:tc>
                <a:extLst>
                  <a:ext uri="{0D108BD9-81ED-4DB2-BD59-A6C34878D82A}">
                    <a16:rowId xmlns:a16="http://schemas.microsoft.com/office/drawing/2014/main" val="1891842730"/>
                  </a:ext>
                </a:extLst>
              </a:tr>
              <a:tr h="421334">
                <a:tc>
                  <a:txBody>
                    <a:bodyPr/>
                    <a:lstStyle/>
                    <a:p>
                      <a:pPr algn="r" fontAlgn="b"/>
                      <a:r>
                        <a:rPr lang="en-US" sz="3200" u="none" strike="noStrike" dirty="0">
                          <a:solidFill>
                            <a:srgbClr val="FF0000"/>
                          </a:solidFill>
                          <a:effectLst/>
                          <a:latin typeface="Tahoma" panose="020B0604030504040204" pitchFamily="34" charset="0"/>
                          <a:ea typeface="Tahoma" panose="020B0604030504040204" pitchFamily="34" charset="0"/>
                          <a:cs typeface="Tahoma" panose="020B0604030504040204" pitchFamily="34" charset="0"/>
                        </a:rPr>
                        <a:t>133.10 tr </a:t>
                      </a:r>
                      <a:endParaRPr lang="en-US" sz="3200" b="0" i="0" u="none" strike="noStrike" dirty="0">
                        <a:solidFill>
                          <a:srgbClr val="FF0000"/>
                        </a:solidFill>
                        <a:effectLst/>
                        <a:latin typeface="Tahoma" panose="020B0604030504040204" pitchFamily="34" charset="0"/>
                        <a:ea typeface="Tahoma" panose="020B0604030504040204" pitchFamily="34" charset="0"/>
                        <a:cs typeface="Tahoma" panose="020B0604030504040204" pitchFamily="34" charset="0"/>
                      </a:endParaRPr>
                    </a:p>
                  </a:txBody>
                  <a:tcPr marL="9525" marR="9525" marT="9525" marB="0" anchor="b"/>
                </a:tc>
                <a:extLst>
                  <a:ext uri="{0D108BD9-81ED-4DB2-BD59-A6C34878D82A}">
                    <a16:rowId xmlns:a16="http://schemas.microsoft.com/office/drawing/2014/main" val="1831261201"/>
                  </a:ext>
                </a:extLst>
              </a:tr>
            </a:tbl>
          </a:graphicData>
        </a:graphic>
      </p:graphicFrame>
    </p:spTree>
    <p:extLst>
      <p:ext uri="{BB962C8B-B14F-4D97-AF65-F5344CB8AC3E}">
        <p14:creationId xmlns:p14="http://schemas.microsoft.com/office/powerpoint/2010/main" val="31969493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4"/>
                                        </p:tgtEl>
                                        <p:attrNameLst>
                                          <p:attrName>style.visibility</p:attrName>
                                        </p:attrNameLst>
                                      </p:cBhvr>
                                      <p:to>
                                        <p:strVal val="visible"/>
                                      </p:to>
                                    </p:set>
                                    <p:anim calcmode="lin" valueType="num">
                                      <p:cBhvr additive="base">
                                        <p:cTn id="23" dur="500" fill="hold"/>
                                        <p:tgtEl>
                                          <p:spTgt spid="4"/>
                                        </p:tgtEl>
                                        <p:attrNameLst>
                                          <p:attrName>ppt_x</p:attrName>
                                        </p:attrNameLst>
                                      </p:cBhvr>
                                      <p:tavLst>
                                        <p:tav tm="0">
                                          <p:val>
                                            <p:strVal val="#ppt_x"/>
                                          </p:val>
                                        </p:tav>
                                        <p:tav tm="100000">
                                          <p:val>
                                            <p:strVal val="#ppt_x"/>
                                          </p:val>
                                        </p:tav>
                                      </p:tavLst>
                                    </p:anim>
                                    <p:anim calcmode="lin" valueType="num">
                                      <p:cBhvr additive="base">
                                        <p:cTn id="2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a:lnSpc>
                <a:spcPct val="150000"/>
              </a:lnSpc>
            </a:pPr>
            <a:r>
              <a:rPr lang="vi-VN" sz="3200" dirty="0">
                <a:latin typeface="Tahoma" panose="020B0604030504040204" pitchFamily="34" charset="0"/>
                <a:ea typeface="Tahoma" panose="020B0604030504040204" pitchFamily="34" charset="0"/>
                <a:cs typeface="Tahoma" panose="020B0604030504040204" pitchFamily="34" charset="0"/>
              </a:rPr>
              <a:t>Tính giá trị hiện tại </a:t>
            </a:r>
            <a:r>
              <a:rPr lang="en-US" sz="3200" dirty="0">
                <a:latin typeface="Tahoma" panose="020B0604030504040204" pitchFamily="34" charset="0"/>
                <a:ea typeface="Tahoma" panose="020B0604030504040204" pitchFamily="34" charset="0"/>
                <a:cs typeface="Tahoma" panose="020B0604030504040204" pitchFamily="34" charset="0"/>
              </a:rPr>
              <a:t>(</a:t>
            </a:r>
            <a:r>
              <a:rPr lang="en-US" sz="3200" dirty="0" err="1">
                <a:latin typeface="Tahoma" panose="020B0604030504040204" pitchFamily="34" charset="0"/>
                <a:ea typeface="Tahoma" panose="020B0604030504040204" pitchFamily="34" charset="0"/>
                <a:cs typeface="Tahoma" panose="020B0604030504040204" pitchFamily="34" charset="0"/>
              </a:rPr>
              <a:t>GTHT</a:t>
            </a:r>
            <a:r>
              <a:rPr lang="en-US" sz="3200" dirty="0">
                <a:latin typeface="Tahoma" panose="020B0604030504040204" pitchFamily="34" charset="0"/>
                <a:ea typeface="Tahoma" panose="020B0604030504040204" pitchFamily="34" charset="0"/>
                <a:cs typeface="Tahoma" panose="020B0604030504040204" pitchFamily="34" charset="0"/>
              </a:rPr>
              <a:t>) </a:t>
            </a:r>
            <a:r>
              <a:rPr lang="vi-VN" sz="3200" dirty="0">
                <a:latin typeface="Tahoma" panose="020B0604030504040204" pitchFamily="34" charset="0"/>
                <a:ea typeface="Tahoma" panose="020B0604030504040204" pitchFamily="34" charset="0"/>
                <a:cs typeface="Tahoma" panose="020B0604030504040204" pitchFamily="34" charset="0"/>
              </a:rPr>
              <a:t>của khoản tiền tại năm thứ 3 là 100</a:t>
            </a:r>
            <a:r>
              <a:rPr lang="en-US" sz="3200" dirty="0">
                <a:latin typeface="Tahoma" panose="020B0604030504040204" pitchFamily="34" charset="0"/>
                <a:ea typeface="Tahoma" panose="020B0604030504040204" pitchFamily="34" charset="0"/>
                <a:cs typeface="Tahoma" panose="020B0604030504040204" pitchFamily="34" charset="0"/>
              </a:rPr>
              <a:t> </a:t>
            </a:r>
            <a:r>
              <a:rPr lang="vi-VN" sz="3200" dirty="0" err="1">
                <a:latin typeface="Tahoma" panose="020B0604030504040204" pitchFamily="34" charset="0"/>
                <a:ea typeface="Tahoma" panose="020B0604030504040204" pitchFamily="34" charset="0"/>
                <a:cs typeface="Tahoma" panose="020B0604030504040204" pitchFamily="34" charset="0"/>
              </a:rPr>
              <a:t>tr</a:t>
            </a:r>
            <a:r>
              <a:rPr lang="vi-VN" sz="3200" dirty="0">
                <a:latin typeface="Tahoma" panose="020B0604030504040204" pitchFamily="34" charset="0"/>
                <a:ea typeface="Tahoma" panose="020B0604030504040204" pitchFamily="34" charset="0"/>
                <a:cs typeface="Tahoma" panose="020B0604030504040204" pitchFamily="34" charset="0"/>
              </a:rPr>
              <a:t> với tỉ suất chiết khấu là 4%/năm</a:t>
            </a:r>
            <a:endParaRPr lang="en-US" sz="3200" dirty="0">
              <a:latin typeface="Tahoma" panose="020B0604030504040204" pitchFamily="34" charset="0"/>
              <a:ea typeface="Tahoma" panose="020B0604030504040204" pitchFamily="34" charset="0"/>
              <a:cs typeface="Tahoma" panose="020B0604030504040204" pitchFamily="34" charset="0"/>
            </a:endParaRPr>
          </a:p>
          <a:p>
            <a:pPr marL="0" indent="0">
              <a:buNone/>
            </a:pPr>
            <a:endParaRPr lang="en-US" sz="3200" dirty="0">
              <a:latin typeface="Tahoma" panose="020B0604030504040204" pitchFamily="34" charset="0"/>
              <a:ea typeface="Tahoma" panose="020B0604030504040204" pitchFamily="34" charset="0"/>
              <a:cs typeface="Tahoma" panose="020B0604030504040204" pitchFamily="34" charset="0"/>
            </a:endParaRPr>
          </a:p>
        </p:txBody>
      </p:sp>
      <p:sp>
        <p:nvSpPr>
          <p:cNvPr id="3" name="Title 2"/>
          <p:cNvSpPr>
            <a:spLocks noGrp="1"/>
          </p:cNvSpPr>
          <p:nvPr>
            <p:ph type="title"/>
          </p:nvPr>
        </p:nvSpPr>
        <p:spPr/>
        <p:txBody>
          <a:bodyPr>
            <a:normAutofit/>
          </a:bodyPr>
          <a:lstStyle/>
          <a:p>
            <a:r>
              <a:rPr lang="en-US" sz="3600" dirty="0" err="1">
                <a:latin typeface="Tahoma" panose="020B0604030504040204" pitchFamily="34" charset="0"/>
                <a:ea typeface="Tahoma" panose="020B0604030504040204" pitchFamily="34" charset="0"/>
                <a:cs typeface="Tahoma" panose="020B0604030504040204" pitchFamily="34" charset="0"/>
              </a:rPr>
              <a:t>Tính</a:t>
            </a:r>
            <a:r>
              <a:rPr lang="en-US" sz="3600" dirty="0">
                <a:latin typeface="Tahoma" panose="020B0604030504040204" pitchFamily="34" charset="0"/>
                <a:ea typeface="Tahoma" panose="020B0604030504040204" pitchFamily="34" charset="0"/>
                <a:cs typeface="Tahoma" panose="020B0604030504040204" pitchFamily="34" charset="0"/>
              </a:rPr>
              <a:t> </a:t>
            </a:r>
            <a:r>
              <a:rPr lang="en-US" sz="3600" dirty="0" err="1">
                <a:latin typeface="Tahoma" panose="020B0604030504040204" pitchFamily="34" charset="0"/>
                <a:ea typeface="Tahoma" panose="020B0604030504040204" pitchFamily="34" charset="0"/>
                <a:cs typeface="Tahoma" panose="020B0604030504040204" pitchFamily="34" charset="0"/>
              </a:rPr>
              <a:t>giá</a:t>
            </a:r>
            <a:r>
              <a:rPr lang="en-US" sz="3600" dirty="0">
                <a:latin typeface="Tahoma" panose="020B0604030504040204" pitchFamily="34" charset="0"/>
                <a:ea typeface="Tahoma" panose="020B0604030504040204" pitchFamily="34" charset="0"/>
                <a:cs typeface="Tahoma" panose="020B0604030504040204" pitchFamily="34" charset="0"/>
              </a:rPr>
              <a:t> </a:t>
            </a:r>
            <a:r>
              <a:rPr lang="en-US" sz="3600" dirty="0" err="1">
                <a:latin typeface="Tahoma" panose="020B0604030504040204" pitchFamily="34" charset="0"/>
                <a:ea typeface="Tahoma" panose="020B0604030504040204" pitchFamily="34" charset="0"/>
                <a:cs typeface="Tahoma" panose="020B0604030504040204" pitchFamily="34" charset="0"/>
              </a:rPr>
              <a:t>trị</a:t>
            </a:r>
            <a:r>
              <a:rPr lang="en-US" sz="3600" dirty="0">
                <a:latin typeface="Tahoma" panose="020B0604030504040204" pitchFamily="34" charset="0"/>
                <a:ea typeface="Tahoma" panose="020B0604030504040204" pitchFamily="34" charset="0"/>
                <a:cs typeface="Tahoma" panose="020B0604030504040204" pitchFamily="34" charset="0"/>
              </a:rPr>
              <a:t> </a:t>
            </a:r>
            <a:r>
              <a:rPr lang="en-US" sz="3600" dirty="0" err="1">
                <a:latin typeface="Tahoma" panose="020B0604030504040204" pitchFamily="34" charset="0"/>
                <a:ea typeface="Tahoma" panose="020B0604030504040204" pitchFamily="34" charset="0"/>
                <a:cs typeface="Tahoma" panose="020B0604030504040204" pitchFamily="34" charset="0"/>
              </a:rPr>
              <a:t>hiện</a:t>
            </a:r>
            <a:r>
              <a:rPr lang="en-US" sz="3600" dirty="0">
                <a:latin typeface="Tahoma" panose="020B0604030504040204" pitchFamily="34" charset="0"/>
                <a:ea typeface="Tahoma" panose="020B0604030504040204" pitchFamily="34" charset="0"/>
                <a:cs typeface="Tahoma" panose="020B0604030504040204" pitchFamily="34" charset="0"/>
              </a:rPr>
              <a:t> </a:t>
            </a:r>
            <a:r>
              <a:rPr lang="en-US" sz="3600" dirty="0" err="1">
                <a:latin typeface="Tahoma" panose="020B0604030504040204" pitchFamily="34" charset="0"/>
                <a:ea typeface="Tahoma" panose="020B0604030504040204" pitchFamily="34" charset="0"/>
                <a:cs typeface="Tahoma" panose="020B0604030504040204" pitchFamily="34" charset="0"/>
              </a:rPr>
              <a:t>tại</a:t>
            </a:r>
            <a:r>
              <a:rPr lang="en-US" sz="3600" dirty="0">
                <a:latin typeface="Tahoma" panose="020B0604030504040204" pitchFamily="34" charset="0"/>
                <a:ea typeface="Tahoma" panose="020B0604030504040204" pitchFamily="34" charset="0"/>
                <a:cs typeface="Tahoma" panose="020B0604030504040204" pitchFamily="34" charset="0"/>
              </a:rPr>
              <a:t> </a:t>
            </a:r>
            <a:r>
              <a:rPr lang="en-US" sz="3600" dirty="0" err="1">
                <a:latin typeface="Tahoma" panose="020B0604030504040204" pitchFamily="34" charset="0"/>
                <a:ea typeface="Tahoma" panose="020B0604030504040204" pitchFamily="34" charset="0"/>
                <a:cs typeface="Tahoma" panose="020B0604030504040204" pitchFamily="34" charset="0"/>
              </a:rPr>
              <a:t>của</a:t>
            </a:r>
            <a:r>
              <a:rPr lang="en-US" sz="3600" dirty="0">
                <a:latin typeface="Tahoma" panose="020B0604030504040204" pitchFamily="34" charset="0"/>
                <a:ea typeface="Tahoma" panose="020B0604030504040204" pitchFamily="34" charset="0"/>
                <a:cs typeface="Tahoma" panose="020B0604030504040204" pitchFamily="34" charset="0"/>
              </a:rPr>
              <a:t> </a:t>
            </a:r>
            <a:r>
              <a:rPr lang="en-US" sz="3600" dirty="0" err="1">
                <a:latin typeface="Tahoma" panose="020B0604030504040204" pitchFamily="34" charset="0"/>
                <a:ea typeface="Tahoma" panose="020B0604030504040204" pitchFamily="34" charset="0"/>
                <a:cs typeface="Tahoma" panose="020B0604030504040204" pitchFamily="34" charset="0"/>
              </a:rPr>
              <a:t>một</a:t>
            </a:r>
            <a:r>
              <a:rPr lang="en-US" sz="3600" dirty="0">
                <a:latin typeface="Tahoma" panose="020B0604030504040204" pitchFamily="34" charset="0"/>
                <a:ea typeface="Tahoma" panose="020B0604030504040204" pitchFamily="34" charset="0"/>
                <a:cs typeface="Tahoma" panose="020B0604030504040204" pitchFamily="34" charset="0"/>
              </a:rPr>
              <a:t> </a:t>
            </a:r>
            <a:r>
              <a:rPr lang="en-US" sz="3600" dirty="0" err="1">
                <a:latin typeface="Tahoma" panose="020B0604030504040204" pitchFamily="34" charset="0"/>
                <a:ea typeface="Tahoma" panose="020B0604030504040204" pitchFamily="34" charset="0"/>
                <a:cs typeface="Tahoma" panose="020B0604030504040204" pitchFamily="34" charset="0"/>
              </a:rPr>
              <a:t>khoản</a:t>
            </a:r>
            <a:r>
              <a:rPr lang="en-US" sz="3600" dirty="0">
                <a:latin typeface="Tahoma" panose="020B0604030504040204" pitchFamily="34" charset="0"/>
                <a:ea typeface="Tahoma" panose="020B0604030504040204" pitchFamily="34" charset="0"/>
                <a:cs typeface="Tahoma" panose="020B0604030504040204" pitchFamily="34" charset="0"/>
              </a:rPr>
              <a:t> </a:t>
            </a:r>
            <a:r>
              <a:rPr lang="en-US" sz="3600" dirty="0" err="1">
                <a:latin typeface="Tahoma" panose="020B0604030504040204" pitchFamily="34" charset="0"/>
                <a:ea typeface="Tahoma" panose="020B0604030504040204" pitchFamily="34" charset="0"/>
                <a:cs typeface="Tahoma" panose="020B0604030504040204" pitchFamily="34" charset="0"/>
              </a:rPr>
              <a:t>tiền</a:t>
            </a:r>
            <a:r>
              <a:rPr lang="en-US" sz="3600" dirty="0">
                <a:latin typeface="Tahoma" panose="020B0604030504040204" pitchFamily="34" charset="0"/>
                <a:ea typeface="Tahoma" panose="020B0604030504040204" pitchFamily="34" charset="0"/>
                <a:cs typeface="Tahoma" panose="020B0604030504040204" pitchFamily="34" charset="0"/>
              </a:rPr>
              <a:t> trong </a:t>
            </a:r>
            <a:r>
              <a:rPr lang="en-US" sz="3600" dirty="0" err="1">
                <a:latin typeface="Tahoma" panose="020B0604030504040204" pitchFamily="34" charset="0"/>
                <a:ea typeface="Tahoma" panose="020B0604030504040204" pitchFamily="34" charset="0"/>
                <a:cs typeface="Tahoma" panose="020B0604030504040204" pitchFamily="34" charset="0"/>
              </a:rPr>
              <a:t>tương</a:t>
            </a:r>
            <a:r>
              <a:rPr lang="en-US" sz="3600" dirty="0">
                <a:latin typeface="Tahoma" panose="020B0604030504040204" pitchFamily="34" charset="0"/>
                <a:ea typeface="Tahoma" panose="020B0604030504040204" pitchFamily="34" charset="0"/>
                <a:cs typeface="Tahoma" panose="020B0604030504040204" pitchFamily="34" charset="0"/>
              </a:rPr>
              <a:t> </a:t>
            </a:r>
            <a:r>
              <a:rPr lang="en-US" sz="3600" dirty="0" err="1">
                <a:latin typeface="Tahoma" panose="020B0604030504040204" pitchFamily="34" charset="0"/>
                <a:ea typeface="Tahoma" panose="020B0604030504040204" pitchFamily="34" charset="0"/>
                <a:cs typeface="Tahoma" panose="020B0604030504040204" pitchFamily="34" charset="0"/>
              </a:rPr>
              <a:t>lai</a:t>
            </a:r>
            <a:endParaRPr lang="en-US" sz="3600" dirty="0">
              <a:latin typeface="Tahoma" panose="020B0604030504040204" pitchFamily="34" charset="0"/>
              <a:ea typeface="Tahoma" panose="020B0604030504040204" pitchFamily="34" charset="0"/>
              <a:cs typeface="Tahoma" panose="020B0604030504040204" pitchFamily="34" charset="0"/>
            </a:endParaRPr>
          </a:p>
        </p:txBody>
      </p:sp>
      <p:grpSp>
        <p:nvGrpSpPr>
          <p:cNvPr id="4" name="Group 18" descr="Scale from 0-3 showing the present value of cash flow of $100 due in 3 years." title="Present Value"/>
          <p:cNvGrpSpPr>
            <a:grpSpLocks/>
          </p:cNvGrpSpPr>
          <p:nvPr/>
        </p:nvGrpSpPr>
        <p:grpSpPr bwMode="auto">
          <a:xfrm>
            <a:off x="1736992" y="3749399"/>
            <a:ext cx="8610966" cy="2180636"/>
            <a:chOff x="733326" y="4062413"/>
            <a:chExt cx="7534063" cy="1344904"/>
          </a:xfrm>
        </p:grpSpPr>
        <p:sp>
          <p:nvSpPr>
            <p:cNvPr id="5" name="Rectangle 4"/>
            <p:cNvSpPr>
              <a:spLocks noChangeArrowheads="1"/>
            </p:cNvSpPr>
            <p:nvPr/>
          </p:nvSpPr>
          <p:spPr bwMode="auto">
            <a:xfrm>
              <a:off x="733326" y="5046261"/>
              <a:ext cx="1720903" cy="361056"/>
            </a:xfrm>
            <a:prstGeom prst="rect">
              <a:avLst/>
            </a:prstGeom>
            <a:noFill/>
            <a:ln w="9525">
              <a:noFill/>
              <a:miter lim="800000"/>
              <a:headEnd/>
              <a:tailEnd/>
            </a:ln>
          </p:spPr>
          <p:txBody>
            <a:bodyPr wrap="none" lIns="92075" tIns="46038" rIns="92075" bIns="46038">
              <a:spAutoFit/>
            </a:bodyPr>
            <a:lstStyle/>
            <a:p>
              <a:pPr>
                <a:defRPr/>
              </a:pPr>
              <a:r>
                <a:rPr lang="en-US" sz="3200" dirty="0" err="1">
                  <a:latin typeface="Tahoma" panose="020B0604030504040204" pitchFamily="34" charset="0"/>
                  <a:ea typeface="Tahoma" panose="020B0604030504040204" pitchFamily="34" charset="0"/>
                  <a:cs typeface="Tahoma" panose="020B0604030504040204" pitchFamily="34" charset="0"/>
                </a:rPr>
                <a:t>GTHT</a:t>
              </a:r>
              <a:r>
                <a:rPr lang="en-US" sz="3200" dirty="0">
                  <a:latin typeface="Tahoma" panose="020B0604030504040204" pitchFamily="34" charset="0"/>
                  <a:ea typeface="Tahoma" panose="020B0604030504040204" pitchFamily="34" charset="0"/>
                  <a:cs typeface="Tahoma" panose="020B0604030504040204" pitchFamily="34" charset="0"/>
                </a:rPr>
                <a:t> = ?</a:t>
              </a:r>
            </a:p>
          </p:txBody>
        </p:sp>
        <p:sp>
          <p:nvSpPr>
            <p:cNvPr id="6" name="Rectangle 16"/>
            <p:cNvSpPr>
              <a:spLocks noChangeArrowheads="1"/>
            </p:cNvSpPr>
            <p:nvPr/>
          </p:nvSpPr>
          <p:spPr bwMode="auto">
            <a:xfrm>
              <a:off x="7557710" y="5037569"/>
              <a:ext cx="709679" cy="361056"/>
            </a:xfrm>
            <a:prstGeom prst="rect">
              <a:avLst/>
            </a:prstGeom>
            <a:noFill/>
            <a:ln w="9525">
              <a:noFill/>
              <a:miter lim="800000"/>
              <a:headEnd/>
              <a:tailEnd/>
            </a:ln>
          </p:spPr>
          <p:txBody>
            <a:bodyPr wrap="none" lIns="92075" tIns="46038" rIns="92075" bIns="46038">
              <a:spAutoFit/>
            </a:bodyPr>
            <a:lstStyle/>
            <a:p>
              <a:pPr>
                <a:defRPr/>
              </a:pPr>
              <a:r>
                <a:rPr lang="en-US" sz="3200" dirty="0"/>
                <a:t>100</a:t>
              </a:r>
            </a:p>
          </p:txBody>
        </p:sp>
        <p:grpSp>
          <p:nvGrpSpPr>
            <p:cNvPr id="7" name="Group 5"/>
            <p:cNvGrpSpPr>
              <a:grpSpLocks/>
            </p:cNvGrpSpPr>
            <p:nvPr/>
          </p:nvGrpSpPr>
          <p:grpSpPr bwMode="auto">
            <a:xfrm>
              <a:off x="1373188" y="4641858"/>
              <a:ext cx="6477000" cy="274638"/>
              <a:chOff x="754" y="2027"/>
              <a:chExt cx="4080" cy="173"/>
            </a:xfrm>
          </p:grpSpPr>
          <p:sp>
            <p:nvSpPr>
              <p:cNvPr id="13" name="Line 6"/>
              <p:cNvSpPr>
                <a:spLocks noChangeShapeType="1"/>
              </p:cNvSpPr>
              <p:nvPr/>
            </p:nvSpPr>
            <p:spPr bwMode="auto">
              <a:xfrm>
                <a:off x="754" y="2027"/>
                <a:ext cx="0" cy="173"/>
              </a:xfrm>
              <a:prstGeom prst="line">
                <a:avLst/>
              </a:prstGeom>
              <a:noFill/>
              <a:ln w="25400">
                <a:solidFill>
                  <a:schemeClr val="tx1"/>
                </a:solidFill>
                <a:round/>
                <a:headEnd type="none" w="sm" len="sm"/>
                <a:tailEnd type="none" w="sm" len="sm"/>
              </a:ln>
            </p:spPr>
            <p:txBody>
              <a:bodyPr wrap="none" anchor="ctr"/>
              <a:lstStyle/>
              <a:p>
                <a:pPr>
                  <a:defRPr/>
                </a:pPr>
                <a:endParaRPr lang="en-US" sz="2900" dirty="0"/>
              </a:p>
            </p:txBody>
          </p:sp>
          <p:sp>
            <p:nvSpPr>
              <p:cNvPr id="14" name="Line 7"/>
              <p:cNvSpPr>
                <a:spLocks noChangeShapeType="1"/>
              </p:cNvSpPr>
              <p:nvPr/>
            </p:nvSpPr>
            <p:spPr bwMode="auto">
              <a:xfrm>
                <a:off x="2146" y="2027"/>
                <a:ext cx="0" cy="173"/>
              </a:xfrm>
              <a:prstGeom prst="line">
                <a:avLst/>
              </a:prstGeom>
              <a:noFill/>
              <a:ln w="25400">
                <a:solidFill>
                  <a:schemeClr val="tx1"/>
                </a:solidFill>
                <a:round/>
                <a:headEnd type="none" w="sm" len="sm"/>
                <a:tailEnd type="none" w="sm" len="sm"/>
              </a:ln>
            </p:spPr>
            <p:txBody>
              <a:bodyPr wrap="none" anchor="ctr"/>
              <a:lstStyle/>
              <a:p>
                <a:pPr>
                  <a:defRPr/>
                </a:pPr>
                <a:endParaRPr lang="en-US" sz="2900" dirty="0"/>
              </a:p>
            </p:txBody>
          </p:sp>
          <p:sp>
            <p:nvSpPr>
              <p:cNvPr id="15" name="Line 8"/>
              <p:cNvSpPr>
                <a:spLocks noChangeShapeType="1"/>
              </p:cNvSpPr>
              <p:nvPr/>
            </p:nvSpPr>
            <p:spPr bwMode="auto">
              <a:xfrm>
                <a:off x="3394" y="2027"/>
                <a:ext cx="0" cy="173"/>
              </a:xfrm>
              <a:prstGeom prst="line">
                <a:avLst/>
              </a:prstGeom>
              <a:noFill/>
              <a:ln w="25400">
                <a:solidFill>
                  <a:schemeClr val="tx1"/>
                </a:solidFill>
                <a:round/>
                <a:headEnd type="none" w="sm" len="sm"/>
                <a:tailEnd type="none" w="sm" len="sm"/>
              </a:ln>
            </p:spPr>
            <p:txBody>
              <a:bodyPr wrap="none" anchor="ctr"/>
              <a:lstStyle/>
              <a:p>
                <a:pPr>
                  <a:defRPr/>
                </a:pPr>
                <a:endParaRPr lang="en-US" sz="2900" dirty="0"/>
              </a:p>
            </p:txBody>
          </p:sp>
          <p:sp>
            <p:nvSpPr>
              <p:cNvPr id="16" name="Line 9"/>
              <p:cNvSpPr>
                <a:spLocks noChangeShapeType="1"/>
              </p:cNvSpPr>
              <p:nvPr/>
            </p:nvSpPr>
            <p:spPr bwMode="auto">
              <a:xfrm>
                <a:off x="4834" y="2027"/>
                <a:ext cx="0" cy="173"/>
              </a:xfrm>
              <a:prstGeom prst="line">
                <a:avLst/>
              </a:prstGeom>
              <a:noFill/>
              <a:ln w="25400">
                <a:solidFill>
                  <a:schemeClr val="tx1"/>
                </a:solidFill>
                <a:round/>
                <a:headEnd type="none" w="sm" len="sm"/>
                <a:tailEnd type="none" w="sm" len="sm"/>
              </a:ln>
            </p:spPr>
            <p:txBody>
              <a:bodyPr wrap="none" anchor="ctr"/>
              <a:lstStyle/>
              <a:p>
                <a:pPr>
                  <a:defRPr/>
                </a:pPr>
                <a:endParaRPr lang="en-US" sz="2900" dirty="0"/>
              </a:p>
            </p:txBody>
          </p:sp>
          <p:sp>
            <p:nvSpPr>
              <p:cNvPr id="17" name="Line 10"/>
              <p:cNvSpPr>
                <a:spLocks noChangeShapeType="1"/>
              </p:cNvSpPr>
              <p:nvPr/>
            </p:nvSpPr>
            <p:spPr bwMode="auto">
              <a:xfrm>
                <a:off x="755" y="2113"/>
                <a:ext cx="4079" cy="0"/>
              </a:xfrm>
              <a:prstGeom prst="line">
                <a:avLst/>
              </a:prstGeom>
              <a:noFill/>
              <a:ln w="25400">
                <a:solidFill>
                  <a:schemeClr val="tx1"/>
                </a:solidFill>
                <a:round/>
                <a:headEnd type="none" w="sm" len="sm"/>
                <a:tailEnd type="none" w="sm" len="sm"/>
              </a:ln>
            </p:spPr>
            <p:txBody>
              <a:bodyPr wrap="none" anchor="ctr"/>
              <a:lstStyle/>
              <a:p>
                <a:pPr>
                  <a:defRPr/>
                </a:pPr>
                <a:endParaRPr lang="en-US" sz="2900" dirty="0"/>
              </a:p>
            </p:txBody>
          </p:sp>
        </p:grpSp>
        <p:sp>
          <p:nvSpPr>
            <p:cNvPr id="8" name="Rectangle 11"/>
            <p:cNvSpPr>
              <a:spLocks noChangeArrowheads="1"/>
            </p:cNvSpPr>
            <p:nvPr/>
          </p:nvSpPr>
          <p:spPr bwMode="auto">
            <a:xfrm>
              <a:off x="1220772" y="4062413"/>
              <a:ext cx="359048" cy="361056"/>
            </a:xfrm>
            <a:prstGeom prst="rect">
              <a:avLst/>
            </a:prstGeom>
            <a:noFill/>
            <a:ln w="9525">
              <a:noFill/>
              <a:miter lim="800000"/>
              <a:headEnd/>
              <a:tailEnd/>
            </a:ln>
          </p:spPr>
          <p:txBody>
            <a:bodyPr wrap="none" lIns="92075" tIns="46038" rIns="92075" bIns="46038">
              <a:spAutoFit/>
            </a:bodyPr>
            <a:lstStyle/>
            <a:p>
              <a:pPr>
                <a:defRPr/>
              </a:pPr>
              <a:r>
                <a:rPr lang="en-US" sz="3200" dirty="0">
                  <a:latin typeface="Tahoma" panose="020B0604030504040204" pitchFamily="34" charset="0"/>
                  <a:ea typeface="Tahoma" panose="020B0604030504040204" pitchFamily="34" charset="0"/>
                  <a:cs typeface="Tahoma" panose="020B0604030504040204" pitchFamily="34" charset="0"/>
                </a:rPr>
                <a:t>0</a:t>
              </a:r>
            </a:p>
          </p:txBody>
        </p:sp>
        <p:sp>
          <p:nvSpPr>
            <p:cNvPr id="9" name="Rectangle 12"/>
            <p:cNvSpPr>
              <a:spLocks noChangeArrowheads="1"/>
            </p:cNvSpPr>
            <p:nvPr/>
          </p:nvSpPr>
          <p:spPr bwMode="auto">
            <a:xfrm>
              <a:off x="3433621" y="4062413"/>
              <a:ext cx="359048" cy="361056"/>
            </a:xfrm>
            <a:prstGeom prst="rect">
              <a:avLst/>
            </a:prstGeom>
            <a:noFill/>
            <a:ln w="9525">
              <a:noFill/>
              <a:miter lim="800000"/>
              <a:headEnd/>
              <a:tailEnd/>
            </a:ln>
          </p:spPr>
          <p:txBody>
            <a:bodyPr wrap="none" lIns="92075" tIns="46038" rIns="92075" bIns="46038">
              <a:spAutoFit/>
            </a:bodyPr>
            <a:lstStyle/>
            <a:p>
              <a:pPr>
                <a:defRPr/>
              </a:pPr>
              <a:r>
                <a:rPr lang="en-US" sz="3200" dirty="0">
                  <a:latin typeface="Tahoma" panose="020B0604030504040204" pitchFamily="34" charset="0"/>
                  <a:ea typeface="Tahoma" panose="020B0604030504040204" pitchFamily="34" charset="0"/>
                  <a:cs typeface="Tahoma" panose="020B0604030504040204" pitchFamily="34" charset="0"/>
                </a:rPr>
                <a:t>1</a:t>
              </a:r>
            </a:p>
          </p:txBody>
        </p:sp>
        <p:sp>
          <p:nvSpPr>
            <p:cNvPr id="10" name="Rectangle 13"/>
            <p:cNvSpPr>
              <a:spLocks noChangeArrowheads="1"/>
            </p:cNvSpPr>
            <p:nvPr/>
          </p:nvSpPr>
          <p:spPr bwMode="auto">
            <a:xfrm>
              <a:off x="5414708" y="4062413"/>
              <a:ext cx="359048" cy="361056"/>
            </a:xfrm>
            <a:prstGeom prst="rect">
              <a:avLst/>
            </a:prstGeom>
            <a:noFill/>
            <a:ln w="9525">
              <a:noFill/>
              <a:miter lim="800000"/>
              <a:headEnd/>
              <a:tailEnd/>
            </a:ln>
          </p:spPr>
          <p:txBody>
            <a:bodyPr wrap="none" lIns="92075" tIns="46038" rIns="92075" bIns="46038">
              <a:spAutoFit/>
            </a:bodyPr>
            <a:lstStyle/>
            <a:p>
              <a:pPr>
                <a:defRPr/>
              </a:pPr>
              <a:r>
                <a:rPr lang="en-US" sz="3200" dirty="0">
                  <a:latin typeface="Tahoma" panose="020B0604030504040204" pitchFamily="34" charset="0"/>
                  <a:ea typeface="Tahoma" panose="020B0604030504040204" pitchFamily="34" charset="0"/>
                  <a:cs typeface="Tahoma" panose="020B0604030504040204" pitchFamily="34" charset="0"/>
                </a:rPr>
                <a:t>2</a:t>
              </a:r>
            </a:p>
          </p:txBody>
        </p:sp>
        <p:sp>
          <p:nvSpPr>
            <p:cNvPr id="11" name="Rectangle 14"/>
            <p:cNvSpPr>
              <a:spLocks noChangeArrowheads="1"/>
            </p:cNvSpPr>
            <p:nvPr/>
          </p:nvSpPr>
          <p:spPr bwMode="auto">
            <a:xfrm>
              <a:off x="7700577" y="4062413"/>
              <a:ext cx="359048" cy="361056"/>
            </a:xfrm>
            <a:prstGeom prst="rect">
              <a:avLst/>
            </a:prstGeom>
            <a:noFill/>
            <a:ln w="9525">
              <a:noFill/>
              <a:miter lim="800000"/>
              <a:headEnd/>
              <a:tailEnd/>
            </a:ln>
          </p:spPr>
          <p:txBody>
            <a:bodyPr wrap="none" lIns="92075" tIns="46038" rIns="92075" bIns="46038">
              <a:spAutoFit/>
            </a:bodyPr>
            <a:lstStyle/>
            <a:p>
              <a:pPr>
                <a:defRPr/>
              </a:pPr>
              <a:r>
                <a:rPr lang="en-US" sz="3200" dirty="0">
                  <a:latin typeface="Tahoma" panose="020B0604030504040204" pitchFamily="34" charset="0"/>
                  <a:ea typeface="Tahoma" panose="020B0604030504040204" pitchFamily="34" charset="0"/>
                  <a:cs typeface="Tahoma" panose="020B0604030504040204" pitchFamily="34" charset="0"/>
                </a:rPr>
                <a:t>3</a:t>
              </a:r>
            </a:p>
          </p:txBody>
        </p:sp>
        <p:sp>
          <p:nvSpPr>
            <p:cNvPr id="12" name="Rectangle 15"/>
            <p:cNvSpPr>
              <a:spLocks noChangeArrowheads="1"/>
            </p:cNvSpPr>
            <p:nvPr/>
          </p:nvSpPr>
          <p:spPr bwMode="auto">
            <a:xfrm>
              <a:off x="1633011" y="4286460"/>
              <a:ext cx="1711085" cy="361056"/>
            </a:xfrm>
            <a:prstGeom prst="rect">
              <a:avLst/>
            </a:prstGeom>
            <a:noFill/>
            <a:ln w="9525">
              <a:noFill/>
              <a:miter lim="800000"/>
              <a:headEnd/>
              <a:tailEnd/>
            </a:ln>
          </p:spPr>
          <p:txBody>
            <a:bodyPr wrap="none" lIns="92075" tIns="46038" rIns="92075" bIns="46038">
              <a:spAutoFit/>
            </a:bodyPr>
            <a:lstStyle/>
            <a:p>
              <a:pPr>
                <a:defRPr/>
              </a:pPr>
              <a:r>
                <a:rPr lang="en-US" sz="3200" dirty="0">
                  <a:latin typeface="Tahoma" panose="020B0604030504040204" pitchFamily="34" charset="0"/>
                  <a:ea typeface="Tahoma" panose="020B0604030504040204" pitchFamily="34" charset="0"/>
                  <a:cs typeface="Tahoma" panose="020B0604030504040204" pitchFamily="34" charset="0"/>
                </a:rPr>
                <a:t>( r = 4%)</a:t>
              </a:r>
            </a:p>
          </p:txBody>
        </p:sp>
      </p:grpSp>
    </p:spTree>
    <p:extLst>
      <p:ext uri="{BB962C8B-B14F-4D97-AF65-F5344CB8AC3E}">
        <p14:creationId xmlns:p14="http://schemas.microsoft.com/office/powerpoint/2010/main" val="18158906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838200" y="1600201"/>
            <a:ext cx="10515600" cy="5035336"/>
          </a:xfrm>
        </p:spPr>
        <p:txBody>
          <a:bodyPr>
            <a:normAutofit/>
          </a:bodyPr>
          <a:lstStyle/>
          <a:p>
            <a:pPr>
              <a:lnSpc>
                <a:spcPct val="150000"/>
              </a:lnSpc>
            </a:pPr>
            <a:r>
              <a:rPr lang="vi-VN" dirty="0">
                <a:latin typeface="Tahoma" panose="020B0604030504040204" pitchFamily="34" charset="0"/>
                <a:ea typeface="Tahoma" panose="020B0604030504040204" pitchFamily="34" charset="0"/>
                <a:cs typeface="Tahoma" panose="020B0604030504040204" pitchFamily="34" charset="0"/>
              </a:rPr>
              <a:t>Tính giá trị hiện tại</a:t>
            </a:r>
            <a:r>
              <a:rPr lang="en-US" sz="2400" dirty="0">
                <a:latin typeface="Tahoma" panose="020B0604030504040204" pitchFamily="34" charset="0"/>
                <a:ea typeface="Tahoma" panose="020B0604030504040204" pitchFamily="34" charset="0"/>
                <a:cs typeface="Tahoma" panose="020B0604030504040204" pitchFamily="34" charset="0"/>
              </a:rPr>
              <a:t> </a:t>
            </a:r>
            <a:r>
              <a:rPr lang="en-US" sz="2400" dirty="0" err="1">
                <a:latin typeface="Tahoma" panose="020B0604030504040204" pitchFamily="34" charset="0"/>
                <a:ea typeface="Tahoma" panose="020B0604030504040204" pitchFamily="34" charset="0"/>
                <a:cs typeface="Tahoma" panose="020B0604030504040204" pitchFamily="34" charset="0"/>
              </a:rPr>
              <a:t>GTHT</a:t>
            </a:r>
            <a:r>
              <a:rPr lang="vi-VN" dirty="0">
                <a:latin typeface="Tahoma" panose="020B0604030504040204" pitchFamily="34" charset="0"/>
                <a:ea typeface="Tahoma" panose="020B0604030504040204" pitchFamily="34" charset="0"/>
                <a:cs typeface="Tahoma" panose="020B0604030504040204" pitchFamily="34" charset="0"/>
              </a:rPr>
              <a:t> của khoản tiền tại năm thứ 3 là 100tr với tỉ suất chiết khấu là 4%/năm</a:t>
            </a:r>
            <a:endParaRPr lang="en-US" dirty="0">
              <a:latin typeface="Tahoma" panose="020B0604030504040204" pitchFamily="34" charset="0"/>
              <a:ea typeface="Tahoma" panose="020B0604030504040204" pitchFamily="34" charset="0"/>
              <a:cs typeface="Tahoma" panose="020B0604030504040204" pitchFamily="34" charset="0"/>
            </a:endParaRPr>
          </a:p>
          <a:p>
            <a:pPr>
              <a:lnSpc>
                <a:spcPct val="150000"/>
              </a:lnSpc>
            </a:pPr>
            <a:endParaRPr lang="en-US" dirty="0">
              <a:latin typeface="Tahoma" panose="020B0604030504040204" pitchFamily="34" charset="0"/>
              <a:ea typeface="Tahoma" panose="020B0604030504040204" pitchFamily="34" charset="0"/>
              <a:cs typeface="Tahoma" panose="020B0604030504040204" pitchFamily="34" charset="0"/>
            </a:endParaRPr>
          </a:p>
          <a:p>
            <a:pPr>
              <a:lnSpc>
                <a:spcPct val="150000"/>
              </a:lnSpc>
            </a:pPr>
            <a:endParaRPr lang="en-US" sz="2200" dirty="0">
              <a:latin typeface="Tahoma" panose="020B0604030504040204" pitchFamily="34" charset="0"/>
              <a:ea typeface="Tahoma" panose="020B0604030504040204" pitchFamily="34" charset="0"/>
              <a:cs typeface="Tahoma" panose="020B0604030504040204" pitchFamily="34" charset="0"/>
            </a:endParaRPr>
          </a:p>
          <a:p>
            <a:pPr marL="457200" lvl="1" indent="0" algn="ctr">
              <a:buNone/>
              <a:tabLst>
                <a:tab pos="3314700" algn="r"/>
                <a:tab pos="3429000" algn="l"/>
              </a:tabLst>
              <a:defRPr/>
            </a:pPr>
            <a:r>
              <a:rPr lang="en-US" sz="2800" dirty="0" err="1">
                <a:latin typeface="Tahoma" panose="020B0604030504040204" pitchFamily="34" charset="0"/>
                <a:ea typeface="Tahoma" panose="020B0604030504040204" pitchFamily="34" charset="0"/>
                <a:cs typeface="Tahoma" panose="020B0604030504040204" pitchFamily="34" charset="0"/>
              </a:rPr>
              <a:t>GTHT</a:t>
            </a:r>
            <a:r>
              <a:rPr lang="en-US" sz="3000" dirty="0">
                <a:latin typeface="Tahoma" panose="020B0604030504040204" pitchFamily="34" charset="0"/>
                <a:ea typeface="Tahoma" panose="020B0604030504040204" pitchFamily="34" charset="0"/>
                <a:cs typeface="Tahoma" panose="020B0604030504040204" pitchFamily="34" charset="0"/>
              </a:rPr>
              <a:t> 	= </a:t>
            </a:r>
            <a:r>
              <a:rPr lang="en-US" sz="3000" dirty="0" err="1">
                <a:latin typeface="Tahoma" panose="020B0604030504040204" pitchFamily="34" charset="0"/>
                <a:ea typeface="Tahoma" panose="020B0604030504040204" pitchFamily="34" charset="0"/>
                <a:cs typeface="Tahoma" panose="020B0604030504040204" pitchFamily="34" charset="0"/>
              </a:rPr>
              <a:t>GTTL</a:t>
            </a:r>
            <a:r>
              <a:rPr lang="en-US" sz="3000" baseline="-25000" dirty="0" err="1">
                <a:latin typeface="Tahoma" panose="020B0604030504040204" pitchFamily="34" charset="0"/>
                <a:ea typeface="Tahoma" panose="020B0604030504040204" pitchFamily="34" charset="0"/>
                <a:cs typeface="Tahoma" panose="020B0604030504040204" pitchFamily="34" charset="0"/>
              </a:rPr>
              <a:t>n</a:t>
            </a:r>
            <a:r>
              <a:rPr lang="en-US" sz="3000" baseline="-25000" dirty="0">
                <a:latin typeface="Tahoma" panose="020B0604030504040204" pitchFamily="34" charset="0"/>
                <a:ea typeface="Tahoma" panose="020B0604030504040204" pitchFamily="34" charset="0"/>
                <a:cs typeface="Tahoma" panose="020B0604030504040204" pitchFamily="34" charset="0"/>
              </a:rPr>
              <a:t> </a:t>
            </a:r>
            <a:r>
              <a:rPr lang="en-US" sz="3000" dirty="0">
                <a:latin typeface="Tahoma" panose="020B0604030504040204" pitchFamily="34" charset="0"/>
                <a:ea typeface="Tahoma" panose="020B0604030504040204" pitchFamily="34" charset="0"/>
                <a:cs typeface="Tahoma" panose="020B0604030504040204" pitchFamily="34" charset="0"/>
              </a:rPr>
              <a:t>/(1 + r)</a:t>
            </a:r>
            <a:r>
              <a:rPr lang="en-US" sz="3000" baseline="30000" dirty="0">
                <a:latin typeface="Tahoma" panose="020B0604030504040204" pitchFamily="34" charset="0"/>
                <a:ea typeface="Tahoma" panose="020B0604030504040204" pitchFamily="34" charset="0"/>
                <a:cs typeface="Tahoma" panose="020B0604030504040204" pitchFamily="34" charset="0"/>
              </a:rPr>
              <a:t>n</a:t>
            </a:r>
          </a:p>
          <a:p>
            <a:pPr marL="457200" lvl="1" indent="0" algn="ctr">
              <a:buNone/>
              <a:tabLst>
                <a:tab pos="3314700" algn="r"/>
                <a:tab pos="3429000" algn="l"/>
              </a:tabLst>
              <a:defRPr/>
            </a:pPr>
            <a:r>
              <a:rPr lang="en-US" sz="2800" dirty="0" err="1">
                <a:latin typeface="Tahoma" panose="020B0604030504040204" pitchFamily="34" charset="0"/>
                <a:ea typeface="Tahoma" panose="020B0604030504040204" pitchFamily="34" charset="0"/>
                <a:cs typeface="Tahoma" panose="020B0604030504040204" pitchFamily="34" charset="0"/>
              </a:rPr>
              <a:t>GTHT</a:t>
            </a:r>
            <a:r>
              <a:rPr lang="en-US" sz="3000" dirty="0">
                <a:latin typeface="Tahoma" panose="020B0604030504040204" pitchFamily="34" charset="0"/>
                <a:ea typeface="Tahoma" panose="020B0604030504040204" pitchFamily="34" charset="0"/>
                <a:cs typeface="Tahoma" panose="020B0604030504040204" pitchFamily="34" charset="0"/>
              </a:rPr>
              <a:t> = </a:t>
            </a:r>
            <a:r>
              <a:rPr lang="en-US" sz="3000" dirty="0" err="1">
                <a:latin typeface="Tahoma" panose="020B0604030504040204" pitchFamily="34" charset="0"/>
                <a:ea typeface="Tahoma" panose="020B0604030504040204" pitchFamily="34" charset="0"/>
                <a:cs typeface="Tahoma" panose="020B0604030504040204" pitchFamily="34" charset="0"/>
              </a:rPr>
              <a:t>GTTL</a:t>
            </a:r>
            <a:r>
              <a:rPr lang="en-US" sz="3000" baseline="-25000" dirty="0" err="1">
                <a:latin typeface="Tahoma" panose="020B0604030504040204" pitchFamily="34" charset="0"/>
                <a:ea typeface="Tahoma" panose="020B0604030504040204" pitchFamily="34" charset="0"/>
                <a:cs typeface="Tahoma" panose="020B0604030504040204" pitchFamily="34" charset="0"/>
              </a:rPr>
              <a:t>3</a:t>
            </a:r>
            <a:r>
              <a:rPr lang="en-US" sz="3000" baseline="-25000" dirty="0">
                <a:latin typeface="Tahoma" panose="020B0604030504040204" pitchFamily="34" charset="0"/>
                <a:ea typeface="Tahoma" panose="020B0604030504040204" pitchFamily="34" charset="0"/>
                <a:cs typeface="Tahoma" panose="020B0604030504040204" pitchFamily="34" charset="0"/>
              </a:rPr>
              <a:t> </a:t>
            </a:r>
            <a:r>
              <a:rPr lang="en-US" sz="3000" dirty="0">
                <a:latin typeface="Tahoma" panose="020B0604030504040204" pitchFamily="34" charset="0"/>
                <a:ea typeface="Tahoma" panose="020B0604030504040204" pitchFamily="34" charset="0"/>
                <a:cs typeface="Tahoma" panose="020B0604030504040204" pitchFamily="34" charset="0"/>
              </a:rPr>
              <a:t>/(1 + r)</a:t>
            </a:r>
            <a:r>
              <a:rPr lang="en-US" sz="3000" baseline="30000" dirty="0">
                <a:latin typeface="Tahoma" panose="020B0604030504040204" pitchFamily="34" charset="0"/>
                <a:ea typeface="Tahoma" panose="020B0604030504040204" pitchFamily="34" charset="0"/>
                <a:cs typeface="Tahoma" panose="020B0604030504040204" pitchFamily="34" charset="0"/>
              </a:rPr>
              <a:t>3</a:t>
            </a:r>
            <a:endParaRPr lang="en-US" sz="3000" dirty="0">
              <a:latin typeface="Tahoma" panose="020B0604030504040204" pitchFamily="34" charset="0"/>
              <a:ea typeface="Tahoma" panose="020B0604030504040204" pitchFamily="34" charset="0"/>
              <a:cs typeface="Tahoma" panose="020B0604030504040204" pitchFamily="34" charset="0"/>
            </a:endParaRPr>
          </a:p>
          <a:p>
            <a:pPr marL="457200" lvl="1" indent="0" algn="ctr">
              <a:buNone/>
              <a:tabLst>
                <a:tab pos="3314700" algn="r"/>
                <a:tab pos="3429000" algn="l"/>
              </a:tabLst>
              <a:defRPr/>
            </a:pPr>
            <a:r>
              <a:rPr lang="en-US" sz="3000" dirty="0">
                <a:latin typeface="Tahoma" panose="020B0604030504040204" pitchFamily="34" charset="0"/>
                <a:ea typeface="Tahoma" panose="020B0604030504040204" pitchFamily="34" charset="0"/>
                <a:cs typeface="Tahoma" panose="020B0604030504040204" pitchFamily="34" charset="0"/>
              </a:rPr>
              <a:t>	= 100/(1.04)</a:t>
            </a:r>
            <a:r>
              <a:rPr lang="en-US" sz="3000" baseline="30000" dirty="0">
                <a:latin typeface="Tahoma" panose="020B0604030504040204" pitchFamily="34" charset="0"/>
                <a:ea typeface="Tahoma" panose="020B0604030504040204" pitchFamily="34" charset="0"/>
                <a:cs typeface="Tahoma" panose="020B0604030504040204" pitchFamily="34" charset="0"/>
              </a:rPr>
              <a:t>3</a:t>
            </a:r>
            <a:endParaRPr lang="en-US" sz="3000" dirty="0">
              <a:latin typeface="Tahoma" panose="020B0604030504040204" pitchFamily="34" charset="0"/>
              <a:ea typeface="Tahoma" panose="020B0604030504040204" pitchFamily="34" charset="0"/>
              <a:cs typeface="Tahoma" panose="020B0604030504040204" pitchFamily="34" charset="0"/>
            </a:endParaRPr>
          </a:p>
          <a:p>
            <a:pPr marL="457200" lvl="1" indent="0" algn="ctr">
              <a:buNone/>
              <a:tabLst>
                <a:tab pos="3314700" algn="r"/>
                <a:tab pos="3429000" algn="l"/>
              </a:tabLst>
              <a:defRPr/>
            </a:pPr>
            <a:r>
              <a:rPr lang="en-US" sz="3000" dirty="0">
                <a:latin typeface="Tahoma" panose="020B0604030504040204" pitchFamily="34" charset="0"/>
                <a:ea typeface="Tahoma" panose="020B0604030504040204" pitchFamily="34" charset="0"/>
                <a:cs typeface="Tahoma" panose="020B0604030504040204" pitchFamily="34" charset="0"/>
              </a:rPr>
              <a:t>    = 88.90</a:t>
            </a:r>
            <a:r>
              <a:rPr lang="vi-VN" sz="3000" dirty="0">
                <a:latin typeface="Tahoma" panose="020B0604030504040204" pitchFamily="34" charset="0"/>
                <a:ea typeface="Tahoma" panose="020B0604030504040204" pitchFamily="34" charset="0"/>
                <a:cs typeface="Tahoma" panose="020B0604030504040204" pitchFamily="34" charset="0"/>
              </a:rPr>
              <a:t> tr</a:t>
            </a:r>
            <a:endParaRPr lang="en-US" sz="3000" dirty="0">
              <a:latin typeface="Tahoma" panose="020B0604030504040204" pitchFamily="34" charset="0"/>
              <a:ea typeface="Tahoma" panose="020B0604030504040204" pitchFamily="34" charset="0"/>
              <a:cs typeface="Tahoma" panose="020B0604030504040204" pitchFamily="34" charset="0"/>
            </a:endParaRPr>
          </a:p>
          <a:p>
            <a:pPr>
              <a:lnSpc>
                <a:spcPct val="150000"/>
              </a:lnSpc>
            </a:pPr>
            <a:endParaRPr lang="en-US" dirty="0">
              <a:latin typeface="Tahoma" panose="020B0604030504040204" pitchFamily="34" charset="0"/>
              <a:ea typeface="Tahoma" panose="020B0604030504040204" pitchFamily="34" charset="0"/>
              <a:cs typeface="Tahoma" panose="020B0604030504040204" pitchFamily="34" charset="0"/>
            </a:endParaRPr>
          </a:p>
          <a:p>
            <a:endParaRPr lang="en-US" dirty="0">
              <a:latin typeface="Tahoma" panose="020B0604030504040204" pitchFamily="34" charset="0"/>
              <a:ea typeface="Tahoma" panose="020B0604030504040204" pitchFamily="34" charset="0"/>
              <a:cs typeface="Tahoma" panose="020B0604030504040204" pitchFamily="34" charset="0"/>
            </a:endParaRPr>
          </a:p>
        </p:txBody>
      </p:sp>
      <p:sp>
        <p:nvSpPr>
          <p:cNvPr id="3" name="Title 2"/>
          <p:cNvSpPr>
            <a:spLocks noGrp="1"/>
          </p:cNvSpPr>
          <p:nvPr>
            <p:ph type="title"/>
          </p:nvPr>
        </p:nvSpPr>
        <p:spPr/>
        <p:txBody>
          <a:bodyPr>
            <a:normAutofit/>
          </a:bodyPr>
          <a:lstStyle/>
          <a:p>
            <a:r>
              <a:rPr lang="en-US" sz="3600" dirty="0" err="1">
                <a:latin typeface="Tahoma" panose="020B0604030504040204" pitchFamily="34" charset="0"/>
                <a:ea typeface="Tahoma" panose="020B0604030504040204" pitchFamily="34" charset="0"/>
                <a:cs typeface="Tahoma" panose="020B0604030504040204" pitchFamily="34" charset="0"/>
              </a:rPr>
              <a:t>Tính</a:t>
            </a:r>
            <a:r>
              <a:rPr lang="en-US" sz="3600" dirty="0">
                <a:latin typeface="Tahoma" panose="020B0604030504040204" pitchFamily="34" charset="0"/>
                <a:ea typeface="Tahoma" panose="020B0604030504040204" pitchFamily="34" charset="0"/>
                <a:cs typeface="Tahoma" panose="020B0604030504040204" pitchFamily="34" charset="0"/>
              </a:rPr>
              <a:t> </a:t>
            </a:r>
            <a:r>
              <a:rPr lang="en-US" sz="3600" dirty="0" err="1">
                <a:latin typeface="Tahoma" panose="020B0604030504040204" pitchFamily="34" charset="0"/>
                <a:ea typeface="Tahoma" panose="020B0604030504040204" pitchFamily="34" charset="0"/>
                <a:cs typeface="Tahoma" panose="020B0604030504040204" pitchFamily="34" charset="0"/>
              </a:rPr>
              <a:t>giá</a:t>
            </a:r>
            <a:r>
              <a:rPr lang="en-US" sz="3600" dirty="0">
                <a:latin typeface="Tahoma" panose="020B0604030504040204" pitchFamily="34" charset="0"/>
                <a:ea typeface="Tahoma" panose="020B0604030504040204" pitchFamily="34" charset="0"/>
                <a:cs typeface="Tahoma" panose="020B0604030504040204" pitchFamily="34" charset="0"/>
              </a:rPr>
              <a:t> </a:t>
            </a:r>
            <a:r>
              <a:rPr lang="en-US" sz="3600" dirty="0" err="1">
                <a:latin typeface="Tahoma" panose="020B0604030504040204" pitchFamily="34" charset="0"/>
                <a:ea typeface="Tahoma" panose="020B0604030504040204" pitchFamily="34" charset="0"/>
                <a:cs typeface="Tahoma" panose="020B0604030504040204" pitchFamily="34" charset="0"/>
              </a:rPr>
              <a:t>trị</a:t>
            </a:r>
            <a:r>
              <a:rPr lang="en-US" sz="3600" dirty="0">
                <a:latin typeface="Tahoma" panose="020B0604030504040204" pitchFamily="34" charset="0"/>
                <a:ea typeface="Tahoma" panose="020B0604030504040204" pitchFamily="34" charset="0"/>
                <a:cs typeface="Tahoma" panose="020B0604030504040204" pitchFamily="34" charset="0"/>
              </a:rPr>
              <a:t> </a:t>
            </a:r>
            <a:r>
              <a:rPr lang="en-US" sz="3600" dirty="0" err="1">
                <a:latin typeface="Tahoma" panose="020B0604030504040204" pitchFamily="34" charset="0"/>
                <a:ea typeface="Tahoma" panose="020B0604030504040204" pitchFamily="34" charset="0"/>
                <a:cs typeface="Tahoma" panose="020B0604030504040204" pitchFamily="34" charset="0"/>
              </a:rPr>
              <a:t>hiện</a:t>
            </a:r>
            <a:r>
              <a:rPr lang="en-US" sz="3600" dirty="0">
                <a:latin typeface="Tahoma" panose="020B0604030504040204" pitchFamily="34" charset="0"/>
                <a:ea typeface="Tahoma" panose="020B0604030504040204" pitchFamily="34" charset="0"/>
                <a:cs typeface="Tahoma" panose="020B0604030504040204" pitchFamily="34" charset="0"/>
              </a:rPr>
              <a:t> </a:t>
            </a:r>
            <a:r>
              <a:rPr lang="en-US" sz="3600" dirty="0" err="1">
                <a:latin typeface="Tahoma" panose="020B0604030504040204" pitchFamily="34" charset="0"/>
                <a:ea typeface="Tahoma" panose="020B0604030504040204" pitchFamily="34" charset="0"/>
                <a:cs typeface="Tahoma" panose="020B0604030504040204" pitchFamily="34" charset="0"/>
              </a:rPr>
              <a:t>tại</a:t>
            </a:r>
            <a:r>
              <a:rPr lang="en-US" sz="3600" dirty="0">
                <a:latin typeface="Tahoma" panose="020B0604030504040204" pitchFamily="34" charset="0"/>
                <a:ea typeface="Tahoma" panose="020B0604030504040204" pitchFamily="34" charset="0"/>
                <a:cs typeface="Tahoma" panose="020B0604030504040204" pitchFamily="34" charset="0"/>
              </a:rPr>
              <a:t> </a:t>
            </a:r>
            <a:r>
              <a:rPr lang="en-US" sz="3600" dirty="0" err="1">
                <a:latin typeface="Tahoma" panose="020B0604030504040204" pitchFamily="34" charset="0"/>
                <a:ea typeface="Tahoma" panose="020B0604030504040204" pitchFamily="34" charset="0"/>
                <a:cs typeface="Tahoma" panose="020B0604030504040204" pitchFamily="34" charset="0"/>
              </a:rPr>
              <a:t>của</a:t>
            </a:r>
            <a:r>
              <a:rPr lang="en-US" sz="3600" dirty="0">
                <a:latin typeface="Tahoma" panose="020B0604030504040204" pitchFamily="34" charset="0"/>
                <a:ea typeface="Tahoma" panose="020B0604030504040204" pitchFamily="34" charset="0"/>
                <a:cs typeface="Tahoma" panose="020B0604030504040204" pitchFamily="34" charset="0"/>
              </a:rPr>
              <a:t> </a:t>
            </a:r>
            <a:r>
              <a:rPr lang="en-US" sz="3600" dirty="0" err="1">
                <a:latin typeface="Tahoma" panose="020B0604030504040204" pitchFamily="34" charset="0"/>
                <a:ea typeface="Tahoma" panose="020B0604030504040204" pitchFamily="34" charset="0"/>
                <a:cs typeface="Tahoma" panose="020B0604030504040204" pitchFamily="34" charset="0"/>
              </a:rPr>
              <a:t>một</a:t>
            </a:r>
            <a:r>
              <a:rPr lang="en-US" sz="3600" dirty="0">
                <a:latin typeface="Tahoma" panose="020B0604030504040204" pitchFamily="34" charset="0"/>
                <a:ea typeface="Tahoma" panose="020B0604030504040204" pitchFamily="34" charset="0"/>
                <a:cs typeface="Tahoma" panose="020B0604030504040204" pitchFamily="34" charset="0"/>
              </a:rPr>
              <a:t> </a:t>
            </a:r>
            <a:r>
              <a:rPr lang="en-US" sz="3600" dirty="0" err="1">
                <a:latin typeface="Tahoma" panose="020B0604030504040204" pitchFamily="34" charset="0"/>
                <a:ea typeface="Tahoma" panose="020B0604030504040204" pitchFamily="34" charset="0"/>
                <a:cs typeface="Tahoma" panose="020B0604030504040204" pitchFamily="34" charset="0"/>
              </a:rPr>
              <a:t>khoản</a:t>
            </a:r>
            <a:r>
              <a:rPr lang="en-US" sz="3600" dirty="0">
                <a:latin typeface="Tahoma" panose="020B0604030504040204" pitchFamily="34" charset="0"/>
                <a:ea typeface="Tahoma" panose="020B0604030504040204" pitchFamily="34" charset="0"/>
                <a:cs typeface="Tahoma" panose="020B0604030504040204" pitchFamily="34" charset="0"/>
              </a:rPr>
              <a:t> </a:t>
            </a:r>
            <a:r>
              <a:rPr lang="en-US" sz="3600" dirty="0" err="1">
                <a:latin typeface="Tahoma" panose="020B0604030504040204" pitchFamily="34" charset="0"/>
                <a:ea typeface="Tahoma" panose="020B0604030504040204" pitchFamily="34" charset="0"/>
                <a:cs typeface="Tahoma" panose="020B0604030504040204" pitchFamily="34" charset="0"/>
              </a:rPr>
              <a:t>tiền</a:t>
            </a:r>
            <a:r>
              <a:rPr lang="en-US" sz="3600" dirty="0">
                <a:latin typeface="Tahoma" panose="020B0604030504040204" pitchFamily="34" charset="0"/>
                <a:ea typeface="Tahoma" panose="020B0604030504040204" pitchFamily="34" charset="0"/>
                <a:cs typeface="Tahoma" panose="020B0604030504040204" pitchFamily="34" charset="0"/>
              </a:rPr>
              <a:t> trong </a:t>
            </a:r>
            <a:r>
              <a:rPr lang="en-US" sz="3600" dirty="0" err="1">
                <a:latin typeface="Tahoma" panose="020B0604030504040204" pitchFamily="34" charset="0"/>
                <a:ea typeface="Tahoma" panose="020B0604030504040204" pitchFamily="34" charset="0"/>
                <a:cs typeface="Tahoma" panose="020B0604030504040204" pitchFamily="34" charset="0"/>
              </a:rPr>
              <a:t>tương</a:t>
            </a:r>
            <a:r>
              <a:rPr lang="en-US" sz="3600" dirty="0">
                <a:latin typeface="Tahoma" panose="020B0604030504040204" pitchFamily="34" charset="0"/>
                <a:ea typeface="Tahoma" panose="020B0604030504040204" pitchFamily="34" charset="0"/>
                <a:cs typeface="Tahoma" panose="020B0604030504040204" pitchFamily="34" charset="0"/>
              </a:rPr>
              <a:t> </a:t>
            </a:r>
            <a:r>
              <a:rPr lang="en-US" sz="3600" dirty="0" err="1">
                <a:latin typeface="Tahoma" panose="020B0604030504040204" pitchFamily="34" charset="0"/>
                <a:ea typeface="Tahoma" panose="020B0604030504040204" pitchFamily="34" charset="0"/>
                <a:cs typeface="Tahoma" panose="020B0604030504040204" pitchFamily="34" charset="0"/>
              </a:rPr>
              <a:t>lai</a:t>
            </a:r>
            <a:endParaRPr lang="en-US" sz="3600" dirty="0">
              <a:latin typeface="Tahoma" panose="020B0604030504040204" pitchFamily="34" charset="0"/>
              <a:ea typeface="Tahoma" panose="020B0604030504040204" pitchFamily="34" charset="0"/>
              <a:cs typeface="Tahoma" panose="020B0604030504040204" pitchFamily="34" charset="0"/>
            </a:endParaRPr>
          </a:p>
        </p:txBody>
      </p:sp>
      <p:grpSp>
        <p:nvGrpSpPr>
          <p:cNvPr id="4" name="Group 18" descr="Scale from 0-3 showing the present value of cash flow of $100 due in 3 years." title="Present Value"/>
          <p:cNvGrpSpPr>
            <a:grpSpLocks/>
          </p:cNvGrpSpPr>
          <p:nvPr/>
        </p:nvGrpSpPr>
        <p:grpSpPr bwMode="auto">
          <a:xfrm>
            <a:off x="2483643" y="2893055"/>
            <a:ext cx="7224713" cy="1393825"/>
            <a:chOff x="935038" y="4062413"/>
            <a:chExt cx="7224301" cy="1393554"/>
          </a:xfrm>
        </p:grpSpPr>
        <p:sp>
          <p:nvSpPr>
            <p:cNvPr id="5" name="Rectangle 4"/>
            <p:cNvSpPr>
              <a:spLocks noChangeArrowheads="1"/>
            </p:cNvSpPr>
            <p:nvPr/>
          </p:nvSpPr>
          <p:spPr bwMode="auto">
            <a:xfrm>
              <a:off x="935038" y="5024251"/>
              <a:ext cx="1215264" cy="431445"/>
            </a:xfrm>
            <a:prstGeom prst="rect">
              <a:avLst/>
            </a:prstGeom>
            <a:noFill/>
            <a:ln w="9525">
              <a:noFill/>
              <a:miter lim="800000"/>
              <a:headEnd/>
              <a:tailEnd/>
            </a:ln>
          </p:spPr>
          <p:txBody>
            <a:bodyPr wrap="none" lIns="92075" tIns="46038" rIns="92075" bIns="46038" anchor="t">
              <a:spAutoFit/>
            </a:bodyPr>
            <a:lstStyle/>
            <a:p>
              <a:pPr>
                <a:defRPr/>
              </a:pPr>
              <a:r>
                <a:rPr lang="en-US" sz="2200" dirty="0"/>
                <a:t>GTHT = ?</a:t>
              </a:r>
            </a:p>
          </p:txBody>
        </p:sp>
        <p:sp>
          <p:nvSpPr>
            <p:cNvPr id="6" name="Rectangle 16"/>
            <p:cNvSpPr>
              <a:spLocks noChangeArrowheads="1"/>
            </p:cNvSpPr>
            <p:nvPr/>
          </p:nvSpPr>
          <p:spPr bwMode="auto">
            <a:xfrm>
              <a:off x="7545011" y="5024251"/>
              <a:ext cx="614328" cy="431716"/>
            </a:xfrm>
            <a:prstGeom prst="rect">
              <a:avLst/>
            </a:prstGeom>
            <a:noFill/>
            <a:ln w="9525">
              <a:noFill/>
              <a:miter lim="800000"/>
              <a:headEnd/>
              <a:tailEnd/>
            </a:ln>
          </p:spPr>
          <p:txBody>
            <a:bodyPr wrap="none" lIns="92075" tIns="46038" rIns="92075" bIns="46038">
              <a:spAutoFit/>
            </a:bodyPr>
            <a:lstStyle/>
            <a:p>
              <a:pPr>
                <a:defRPr/>
              </a:pPr>
              <a:r>
                <a:rPr lang="en-US" sz="2200" dirty="0"/>
                <a:t>100</a:t>
              </a:r>
            </a:p>
          </p:txBody>
        </p:sp>
        <p:grpSp>
          <p:nvGrpSpPr>
            <p:cNvPr id="7" name="Group 5"/>
            <p:cNvGrpSpPr>
              <a:grpSpLocks/>
            </p:cNvGrpSpPr>
            <p:nvPr/>
          </p:nvGrpSpPr>
          <p:grpSpPr bwMode="auto">
            <a:xfrm>
              <a:off x="1373188" y="4641858"/>
              <a:ext cx="6477000" cy="274638"/>
              <a:chOff x="754" y="2027"/>
              <a:chExt cx="4080" cy="173"/>
            </a:xfrm>
          </p:grpSpPr>
          <p:sp>
            <p:nvSpPr>
              <p:cNvPr id="13" name="Line 6"/>
              <p:cNvSpPr>
                <a:spLocks noChangeShapeType="1"/>
              </p:cNvSpPr>
              <p:nvPr/>
            </p:nvSpPr>
            <p:spPr bwMode="auto">
              <a:xfrm>
                <a:off x="754" y="2027"/>
                <a:ext cx="0" cy="173"/>
              </a:xfrm>
              <a:prstGeom prst="line">
                <a:avLst/>
              </a:prstGeom>
              <a:noFill/>
              <a:ln w="25400">
                <a:solidFill>
                  <a:schemeClr val="tx1"/>
                </a:solidFill>
                <a:round/>
                <a:headEnd type="none" w="sm" len="sm"/>
                <a:tailEnd type="none" w="sm" len="sm"/>
              </a:ln>
            </p:spPr>
            <p:txBody>
              <a:bodyPr wrap="none" anchor="ctr"/>
              <a:lstStyle/>
              <a:p>
                <a:pPr>
                  <a:defRPr/>
                </a:pPr>
                <a:endParaRPr lang="en-US" sz="2900" dirty="0"/>
              </a:p>
            </p:txBody>
          </p:sp>
          <p:sp>
            <p:nvSpPr>
              <p:cNvPr id="14" name="Line 7"/>
              <p:cNvSpPr>
                <a:spLocks noChangeShapeType="1"/>
              </p:cNvSpPr>
              <p:nvPr/>
            </p:nvSpPr>
            <p:spPr bwMode="auto">
              <a:xfrm>
                <a:off x="2146" y="2027"/>
                <a:ext cx="0" cy="173"/>
              </a:xfrm>
              <a:prstGeom prst="line">
                <a:avLst/>
              </a:prstGeom>
              <a:noFill/>
              <a:ln w="25400">
                <a:solidFill>
                  <a:schemeClr val="tx1"/>
                </a:solidFill>
                <a:round/>
                <a:headEnd type="none" w="sm" len="sm"/>
                <a:tailEnd type="none" w="sm" len="sm"/>
              </a:ln>
            </p:spPr>
            <p:txBody>
              <a:bodyPr wrap="none" anchor="ctr"/>
              <a:lstStyle/>
              <a:p>
                <a:pPr>
                  <a:defRPr/>
                </a:pPr>
                <a:endParaRPr lang="en-US" sz="2900" dirty="0"/>
              </a:p>
            </p:txBody>
          </p:sp>
          <p:sp>
            <p:nvSpPr>
              <p:cNvPr id="15" name="Line 8"/>
              <p:cNvSpPr>
                <a:spLocks noChangeShapeType="1"/>
              </p:cNvSpPr>
              <p:nvPr/>
            </p:nvSpPr>
            <p:spPr bwMode="auto">
              <a:xfrm>
                <a:off x="3394" y="2027"/>
                <a:ext cx="0" cy="173"/>
              </a:xfrm>
              <a:prstGeom prst="line">
                <a:avLst/>
              </a:prstGeom>
              <a:noFill/>
              <a:ln w="25400">
                <a:solidFill>
                  <a:schemeClr val="tx1"/>
                </a:solidFill>
                <a:round/>
                <a:headEnd type="none" w="sm" len="sm"/>
                <a:tailEnd type="none" w="sm" len="sm"/>
              </a:ln>
            </p:spPr>
            <p:txBody>
              <a:bodyPr wrap="none" anchor="ctr"/>
              <a:lstStyle/>
              <a:p>
                <a:pPr>
                  <a:defRPr/>
                </a:pPr>
                <a:endParaRPr lang="en-US" sz="2900" dirty="0"/>
              </a:p>
            </p:txBody>
          </p:sp>
          <p:sp>
            <p:nvSpPr>
              <p:cNvPr id="16" name="Line 9"/>
              <p:cNvSpPr>
                <a:spLocks noChangeShapeType="1"/>
              </p:cNvSpPr>
              <p:nvPr/>
            </p:nvSpPr>
            <p:spPr bwMode="auto">
              <a:xfrm>
                <a:off x="4834" y="2027"/>
                <a:ext cx="0" cy="173"/>
              </a:xfrm>
              <a:prstGeom prst="line">
                <a:avLst/>
              </a:prstGeom>
              <a:noFill/>
              <a:ln w="25400">
                <a:solidFill>
                  <a:schemeClr val="tx1"/>
                </a:solidFill>
                <a:round/>
                <a:headEnd type="none" w="sm" len="sm"/>
                <a:tailEnd type="none" w="sm" len="sm"/>
              </a:ln>
            </p:spPr>
            <p:txBody>
              <a:bodyPr wrap="none" anchor="ctr"/>
              <a:lstStyle/>
              <a:p>
                <a:pPr>
                  <a:defRPr/>
                </a:pPr>
                <a:endParaRPr lang="en-US" sz="2900" dirty="0"/>
              </a:p>
            </p:txBody>
          </p:sp>
          <p:sp>
            <p:nvSpPr>
              <p:cNvPr id="17" name="Line 10"/>
              <p:cNvSpPr>
                <a:spLocks noChangeShapeType="1"/>
              </p:cNvSpPr>
              <p:nvPr/>
            </p:nvSpPr>
            <p:spPr bwMode="auto">
              <a:xfrm>
                <a:off x="755" y="2113"/>
                <a:ext cx="4079" cy="0"/>
              </a:xfrm>
              <a:prstGeom prst="line">
                <a:avLst/>
              </a:prstGeom>
              <a:noFill/>
              <a:ln w="25400">
                <a:solidFill>
                  <a:schemeClr val="tx1"/>
                </a:solidFill>
                <a:round/>
                <a:headEnd type="none" w="sm" len="sm"/>
                <a:tailEnd type="none" w="sm" len="sm"/>
              </a:ln>
            </p:spPr>
            <p:txBody>
              <a:bodyPr wrap="none" anchor="ctr"/>
              <a:lstStyle/>
              <a:p>
                <a:pPr>
                  <a:defRPr/>
                </a:pPr>
                <a:endParaRPr lang="en-US" sz="2900" dirty="0"/>
              </a:p>
            </p:txBody>
          </p:sp>
        </p:grpSp>
        <p:sp>
          <p:nvSpPr>
            <p:cNvPr id="8" name="Rectangle 11"/>
            <p:cNvSpPr>
              <a:spLocks noChangeArrowheads="1"/>
            </p:cNvSpPr>
            <p:nvPr/>
          </p:nvSpPr>
          <p:spPr bwMode="auto">
            <a:xfrm>
              <a:off x="1220772" y="4062413"/>
              <a:ext cx="328594" cy="431716"/>
            </a:xfrm>
            <a:prstGeom prst="rect">
              <a:avLst/>
            </a:prstGeom>
            <a:noFill/>
            <a:ln w="9525">
              <a:noFill/>
              <a:miter lim="800000"/>
              <a:headEnd/>
              <a:tailEnd/>
            </a:ln>
          </p:spPr>
          <p:txBody>
            <a:bodyPr wrap="none" lIns="92075" tIns="46038" rIns="92075" bIns="46038">
              <a:spAutoFit/>
            </a:bodyPr>
            <a:lstStyle/>
            <a:p>
              <a:pPr>
                <a:defRPr/>
              </a:pPr>
              <a:r>
                <a:rPr lang="en-US" sz="2200" dirty="0"/>
                <a:t>0</a:t>
              </a:r>
            </a:p>
          </p:txBody>
        </p:sp>
        <p:sp>
          <p:nvSpPr>
            <p:cNvPr id="9" name="Rectangle 12"/>
            <p:cNvSpPr>
              <a:spLocks noChangeArrowheads="1"/>
            </p:cNvSpPr>
            <p:nvPr/>
          </p:nvSpPr>
          <p:spPr bwMode="auto">
            <a:xfrm>
              <a:off x="3433621" y="4062413"/>
              <a:ext cx="328594" cy="431716"/>
            </a:xfrm>
            <a:prstGeom prst="rect">
              <a:avLst/>
            </a:prstGeom>
            <a:noFill/>
            <a:ln w="9525">
              <a:noFill/>
              <a:miter lim="800000"/>
              <a:headEnd/>
              <a:tailEnd/>
            </a:ln>
          </p:spPr>
          <p:txBody>
            <a:bodyPr wrap="none" lIns="92075" tIns="46038" rIns="92075" bIns="46038">
              <a:spAutoFit/>
            </a:bodyPr>
            <a:lstStyle/>
            <a:p>
              <a:pPr>
                <a:defRPr/>
              </a:pPr>
              <a:r>
                <a:rPr lang="en-US" sz="2200" dirty="0"/>
                <a:t>1</a:t>
              </a:r>
            </a:p>
          </p:txBody>
        </p:sp>
        <p:sp>
          <p:nvSpPr>
            <p:cNvPr id="10" name="Rectangle 13"/>
            <p:cNvSpPr>
              <a:spLocks noChangeArrowheads="1"/>
            </p:cNvSpPr>
            <p:nvPr/>
          </p:nvSpPr>
          <p:spPr bwMode="auto">
            <a:xfrm>
              <a:off x="5414708" y="4062413"/>
              <a:ext cx="328594" cy="431716"/>
            </a:xfrm>
            <a:prstGeom prst="rect">
              <a:avLst/>
            </a:prstGeom>
            <a:noFill/>
            <a:ln w="9525">
              <a:noFill/>
              <a:miter lim="800000"/>
              <a:headEnd/>
              <a:tailEnd/>
            </a:ln>
          </p:spPr>
          <p:txBody>
            <a:bodyPr wrap="none" lIns="92075" tIns="46038" rIns="92075" bIns="46038">
              <a:spAutoFit/>
            </a:bodyPr>
            <a:lstStyle/>
            <a:p>
              <a:pPr>
                <a:defRPr/>
              </a:pPr>
              <a:r>
                <a:rPr lang="en-US" sz="2200" dirty="0"/>
                <a:t>2</a:t>
              </a:r>
            </a:p>
          </p:txBody>
        </p:sp>
        <p:sp>
          <p:nvSpPr>
            <p:cNvPr id="11" name="Rectangle 14"/>
            <p:cNvSpPr>
              <a:spLocks noChangeArrowheads="1"/>
            </p:cNvSpPr>
            <p:nvPr/>
          </p:nvSpPr>
          <p:spPr bwMode="auto">
            <a:xfrm>
              <a:off x="7700577" y="4062413"/>
              <a:ext cx="328594" cy="431716"/>
            </a:xfrm>
            <a:prstGeom prst="rect">
              <a:avLst/>
            </a:prstGeom>
            <a:noFill/>
            <a:ln w="9525">
              <a:noFill/>
              <a:miter lim="800000"/>
              <a:headEnd/>
              <a:tailEnd/>
            </a:ln>
          </p:spPr>
          <p:txBody>
            <a:bodyPr wrap="none" lIns="92075" tIns="46038" rIns="92075" bIns="46038">
              <a:spAutoFit/>
            </a:bodyPr>
            <a:lstStyle/>
            <a:p>
              <a:pPr>
                <a:defRPr/>
              </a:pPr>
              <a:r>
                <a:rPr lang="en-US" sz="2200" dirty="0"/>
                <a:t>3</a:t>
              </a:r>
            </a:p>
          </p:txBody>
        </p:sp>
        <p:sp>
          <p:nvSpPr>
            <p:cNvPr id="12" name="Rectangle 15"/>
            <p:cNvSpPr>
              <a:spLocks noChangeArrowheads="1"/>
            </p:cNvSpPr>
            <p:nvPr/>
          </p:nvSpPr>
          <p:spPr bwMode="auto">
            <a:xfrm>
              <a:off x="1856068" y="4305513"/>
              <a:ext cx="1162112" cy="400674"/>
            </a:xfrm>
            <a:prstGeom prst="rect">
              <a:avLst/>
            </a:prstGeom>
            <a:noFill/>
            <a:ln w="9525">
              <a:noFill/>
              <a:miter lim="800000"/>
              <a:headEnd/>
              <a:tailEnd/>
            </a:ln>
          </p:spPr>
          <p:txBody>
            <a:bodyPr wrap="none" lIns="92075" tIns="46038" rIns="92075" bIns="46038">
              <a:spAutoFit/>
            </a:bodyPr>
            <a:lstStyle/>
            <a:p>
              <a:pPr>
                <a:defRPr/>
              </a:pPr>
              <a:r>
                <a:rPr lang="en-US" sz="2000" dirty="0"/>
                <a:t>( r =  4%) </a:t>
              </a:r>
            </a:p>
          </p:txBody>
        </p:sp>
      </p:grpSp>
    </p:spTree>
    <p:extLst>
      <p:ext uri="{BB962C8B-B14F-4D97-AF65-F5344CB8AC3E}">
        <p14:creationId xmlns:p14="http://schemas.microsoft.com/office/powerpoint/2010/main" val="22297859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hỗ dành sẵn cho Nội dung 1">
            <a:extLst>
              <a:ext uri="{FF2B5EF4-FFF2-40B4-BE49-F238E27FC236}">
                <a16:creationId xmlns:a16="http://schemas.microsoft.com/office/drawing/2014/main" id="{0FBAC0E1-FDC1-442C-AD3A-8AC028510B73}"/>
              </a:ext>
            </a:extLst>
          </p:cNvPr>
          <p:cNvSpPr>
            <a:spLocks noGrp="1"/>
          </p:cNvSpPr>
          <p:nvPr>
            <p:ph idx="1"/>
          </p:nvPr>
        </p:nvSpPr>
        <p:spPr>
          <a:xfrm>
            <a:off x="838200" y="1519665"/>
            <a:ext cx="11353800" cy="4576763"/>
          </a:xfrm>
        </p:spPr>
        <p:txBody>
          <a:bodyPr>
            <a:normAutofit/>
          </a:bodyPr>
          <a:lstStyle/>
          <a:p>
            <a:pPr marL="457200" indent="-457200">
              <a:buAutoNum type="arabicPeriod"/>
            </a:pPr>
            <a:r>
              <a:rPr lang="en-US" sz="2800" dirty="0" err="1">
                <a:latin typeface="Tahoma" panose="020B0604030504040204" pitchFamily="34" charset="0"/>
                <a:ea typeface="Tahoma" panose="020B0604030504040204" pitchFamily="34" charset="0"/>
                <a:cs typeface="Tahoma" panose="020B0604030504040204" pitchFamily="34" charset="0"/>
              </a:rPr>
              <a:t>Trái</a:t>
            </a: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phiếu</a:t>
            </a: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một</a:t>
            </a: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công</a:t>
            </a:r>
            <a:r>
              <a:rPr lang="en-US" sz="2800" dirty="0">
                <a:latin typeface="Tahoma" panose="020B0604030504040204" pitchFamily="34" charset="0"/>
                <a:ea typeface="Tahoma" panose="020B0604030504040204" pitchFamily="34" charset="0"/>
                <a:cs typeface="Tahoma" panose="020B0604030504040204" pitchFamily="34" charset="0"/>
              </a:rPr>
              <a:t> ty </a:t>
            </a:r>
            <a:r>
              <a:rPr lang="en-US" sz="2800" dirty="0" err="1">
                <a:latin typeface="Tahoma" panose="020B0604030504040204" pitchFamily="34" charset="0"/>
                <a:ea typeface="Tahoma" panose="020B0604030504040204" pitchFamily="34" charset="0"/>
                <a:cs typeface="Tahoma" panose="020B0604030504040204" pitchFamily="34" charset="0"/>
              </a:rPr>
              <a:t>có</a:t>
            </a: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giá</a:t>
            </a:r>
            <a:r>
              <a:rPr lang="en-US" sz="2800" dirty="0">
                <a:latin typeface="Tahoma" panose="020B0604030504040204" pitchFamily="34" charset="0"/>
                <a:ea typeface="Tahoma" panose="020B0604030504040204" pitchFamily="34" charset="0"/>
                <a:cs typeface="Tahoma" panose="020B0604030504040204" pitchFamily="34" charset="0"/>
              </a:rPr>
              <a:t> 585,43 tr VND, </a:t>
            </a:r>
            <a:r>
              <a:rPr lang="en-US" sz="2800" dirty="0" err="1">
                <a:latin typeface="Tahoma" panose="020B0604030504040204" pitchFamily="34" charset="0"/>
                <a:ea typeface="Tahoma" panose="020B0604030504040204" pitchFamily="34" charset="0"/>
                <a:cs typeface="Tahoma" panose="020B0604030504040204" pitchFamily="34" charset="0"/>
              </a:rPr>
              <a:t>thanh</a:t>
            </a: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toán</a:t>
            </a:r>
            <a:r>
              <a:rPr lang="en-US" sz="2800" dirty="0">
                <a:latin typeface="Tahoma" panose="020B0604030504040204" pitchFamily="34" charset="0"/>
                <a:ea typeface="Tahoma" panose="020B0604030504040204" pitchFamily="34" charset="0"/>
                <a:cs typeface="Tahoma" panose="020B0604030504040204" pitchFamily="34" charset="0"/>
              </a:rPr>
              <a:t> 1 000 tr VND </a:t>
            </a:r>
            <a:r>
              <a:rPr lang="en-US" sz="2800" dirty="0" err="1">
                <a:latin typeface="Tahoma" panose="020B0604030504040204" pitchFamily="34" charset="0"/>
                <a:ea typeface="Tahoma" panose="020B0604030504040204" pitchFamily="34" charset="0"/>
                <a:cs typeface="Tahoma" panose="020B0604030504040204" pitchFamily="34" charset="0"/>
              </a:rPr>
              <a:t>sau</a:t>
            </a:r>
            <a:r>
              <a:rPr lang="en-US" sz="2800" dirty="0">
                <a:latin typeface="Tahoma" panose="020B0604030504040204" pitchFamily="34" charset="0"/>
                <a:ea typeface="Tahoma" panose="020B0604030504040204" pitchFamily="34" charset="0"/>
                <a:cs typeface="Tahoma" panose="020B0604030504040204" pitchFamily="34" charset="0"/>
              </a:rPr>
              <a:t> 10 </a:t>
            </a:r>
            <a:r>
              <a:rPr lang="en-US" sz="2800" dirty="0" err="1">
                <a:latin typeface="Tahoma" panose="020B0604030504040204" pitchFamily="34" charset="0"/>
                <a:ea typeface="Tahoma" panose="020B0604030504040204" pitchFamily="34" charset="0"/>
                <a:cs typeface="Tahoma" panose="020B0604030504040204" pitchFamily="34" charset="0"/>
              </a:rPr>
              <a:t>năm</a:t>
            </a: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và</a:t>
            </a: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không</a:t>
            </a: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trả</a:t>
            </a: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lãi</a:t>
            </a: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suất</a:t>
            </a: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định</a:t>
            </a: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kỳ</a:t>
            </a:r>
            <a:r>
              <a:rPr lang="en-US" sz="2800" dirty="0">
                <a:latin typeface="Tahoma" panose="020B0604030504040204" pitchFamily="34" charset="0"/>
                <a:ea typeface="Tahoma" panose="020B0604030504040204" pitchFamily="34" charset="0"/>
                <a:cs typeface="Tahoma" panose="020B0604030504040204" pitchFamily="34" charset="0"/>
              </a:rPr>
              <a:t>. </a:t>
            </a:r>
          </a:p>
          <a:p>
            <a:r>
              <a:rPr lang="en-US" sz="2800" dirty="0" err="1">
                <a:latin typeface="Tahoma" panose="020B0604030504040204" pitchFamily="34" charset="0"/>
                <a:ea typeface="Tahoma" panose="020B0604030504040204" pitchFamily="34" charset="0"/>
                <a:cs typeface="Tahoma" panose="020B0604030504040204" pitchFamily="34" charset="0"/>
              </a:rPr>
              <a:t>Tính</a:t>
            </a: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lãi</a:t>
            </a: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suất</a:t>
            </a: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bạn</a:t>
            </a:r>
            <a:r>
              <a:rPr lang="en-US" sz="2800" dirty="0">
                <a:latin typeface="Tahoma" panose="020B0604030504040204" pitchFamily="34" charset="0"/>
                <a:ea typeface="Tahoma" panose="020B0604030504040204" pitchFamily="34" charset="0"/>
                <a:cs typeface="Tahoma" panose="020B0604030504040204" pitchFamily="34" charset="0"/>
              </a:rPr>
              <a:t> đ</a:t>
            </a:r>
            <a:r>
              <a:rPr lang="vi-VN" sz="2800" dirty="0">
                <a:latin typeface="Tahoma" panose="020B0604030504040204" pitchFamily="34" charset="0"/>
                <a:ea typeface="Tahoma" panose="020B0604030504040204" pitchFamily="34" charset="0"/>
                <a:cs typeface="Tahoma" panose="020B0604030504040204" pitchFamily="34" charset="0"/>
              </a:rPr>
              <a:t>ư</a:t>
            </a:r>
            <a:r>
              <a:rPr lang="en-US" sz="2800" dirty="0" err="1">
                <a:latin typeface="Tahoma" panose="020B0604030504040204" pitchFamily="34" charset="0"/>
                <a:ea typeface="Tahoma" panose="020B0604030504040204" pitchFamily="34" charset="0"/>
                <a:cs typeface="Tahoma" panose="020B0604030504040204" pitchFamily="34" charset="0"/>
              </a:rPr>
              <a:t>ợc</a:t>
            </a:r>
            <a:r>
              <a:rPr lang="en-US" sz="2800" dirty="0">
                <a:latin typeface="Tahoma" panose="020B0604030504040204" pitchFamily="34" charset="0"/>
                <a:ea typeface="Tahoma" panose="020B0604030504040204" pitchFamily="34" charset="0"/>
                <a:cs typeface="Tahoma" panose="020B0604030504040204" pitchFamily="34" charset="0"/>
              </a:rPr>
              <a:t> h</a:t>
            </a:r>
            <a:r>
              <a:rPr lang="vi-VN" sz="2800" dirty="0">
                <a:latin typeface="Tahoma" panose="020B0604030504040204" pitchFamily="34" charset="0"/>
                <a:ea typeface="Tahoma" panose="020B0604030504040204" pitchFamily="34" charset="0"/>
                <a:cs typeface="Tahoma" panose="020B0604030504040204" pitchFamily="34" charset="0"/>
              </a:rPr>
              <a:t>ư</a:t>
            </a:r>
            <a:r>
              <a:rPr lang="en-US" sz="2800" dirty="0" err="1">
                <a:latin typeface="Tahoma" panose="020B0604030504040204" pitchFamily="34" charset="0"/>
                <a:ea typeface="Tahoma" panose="020B0604030504040204" pitchFamily="34" charset="0"/>
                <a:cs typeface="Tahoma" panose="020B0604030504040204" pitchFamily="34" charset="0"/>
              </a:rPr>
              <a:t>ởng</a:t>
            </a: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nếu</a:t>
            </a: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mua</a:t>
            </a: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trái</a:t>
            </a: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phiếu</a:t>
            </a:r>
            <a:r>
              <a:rPr lang="en-US" sz="2800" dirty="0">
                <a:latin typeface="Tahoma" panose="020B0604030504040204" pitchFamily="34" charset="0"/>
                <a:ea typeface="Tahoma" panose="020B0604030504040204" pitchFamily="34" charset="0"/>
                <a:cs typeface="Tahoma" panose="020B0604030504040204" pitchFamily="34" charset="0"/>
              </a:rPr>
              <a:t>? </a:t>
            </a:r>
          </a:p>
          <a:p>
            <a:r>
              <a:rPr lang="en-US" sz="2800" dirty="0" err="1">
                <a:latin typeface="Tahoma" panose="020B0604030504040204" pitchFamily="34" charset="0"/>
                <a:ea typeface="Tahoma" panose="020B0604030504040204" pitchFamily="34" charset="0"/>
                <a:cs typeface="Tahoma" panose="020B0604030504040204" pitchFamily="34" charset="0"/>
              </a:rPr>
              <a:t>Tính</a:t>
            </a: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lãi</a:t>
            </a: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suất</a:t>
            </a: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trong</a:t>
            </a:r>
            <a:r>
              <a:rPr lang="en-US" sz="2800" dirty="0">
                <a:latin typeface="Tahoma" panose="020B0604030504040204" pitchFamily="34" charset="0"/>
                <a:ea typeface="Tahoma" panose="020B0604030504040204" pitchFamily="34" charset="0"/>
                <a:cs typeface="Tahoma" panose="020B0604030504040204" pitchFamily="34" charset="0"/>
              </a:rPr>
              <a:t> tr</a:t>
            </a:r>
            <a:r>
              <a:rPr lang="vi-VN" sz="2800" dirty="0">
                <a:latin typeface="Tahoma" panose="020B0604030504040204" pitchFamily="34" charset="0"/>
                <a:ea typeface="Tahoma" panose="020B0604030504040204" pitchFamily="34" charset="0"/>
                <a:cs typeface="Tahoma" panose="020B0604030504040204" pitchFamily="34" charset="0"/>
              </a:rPr>
              <a:t>ư</a:t>
            </a:r>
            <a:r>
              <a:rPr lang="en-US" sz="2800" dirty="0" err="1">
                <a:latin typeface="Tahoma" panose="020B0604030504040204" pitchFamily="34" charset="0"/>
                <a:ea typeface="Tahoma" panose="020B0604030504040204" pitchFamily="34" charset="0"/>
                <a:cs typeface="Tahoma" panose="020B0604030504040204" pitchFamily="34" charset="0"/>
              </a:rPr>
              <a:t>ờng</a:t>
            </a: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hợp</a:t>
            </a: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giá</a:t>
            </a: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bán</a:t>
            </a: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là</a:t>
            </a:r>
            <a:r>
              <a:rPr lang="en-US" sz="2800" dirty="0">
                <a:latin typeface="Tahoma" panose="020B0604030504040204" pitchFamily="34" charset="0"/>
                <a:ea typeface="Tahoma" panose="020B0604030504040204" pitchFamily="34" charset="0"/>
                <a:cs typeface="Tahoma" panose="020B0604030504040204" pitchFamily="34" charset="0"/>
              </a:rPr>
              <a:t> 550 tr VND </a:t>
            </a:r>
            <a:r>
              <a:rPr lang="en-US" sz="2800" dirty="0" err="1">
                <a:latin typeface="Tahoma" panose="020B0604030504040204" pitchFamily="34" charset="0"/>
                <a:ea typeface="Tahoma" panose="020B0604030504040204" pitchFamily="34" charset="0"/>
                <a:cs typeface="Tahoma" panose="020B0604030504040204" pitchFamily="34" charset="0"/>
              </a:rPr>
              <a:t>và</a:t>
            </a:r>
            <a:r>
              <a:rPr lang="en-US" sz="2800" dirty="0">
                <a:latin typeface="Tahoma" panose="020B0604030504040204" pitchFamily="34" charset="0"/>
                <a:ea typeface="Tahoma" panose="020B0604030504040204" pitchFamily="34" charset="0"/>
                <a:cs typeface="Tahoma" panose="020B0604030504040204" pitchFamily="34" charset="0"/>
              </a:rPr>
              <a:t> 600 tr VND?</a:t>
            </a:r>
          </a:p>
          <a:p>
            <a:pPr marL="0" indent="0">
              <a:buNone/>
            </a:pPr>
            <a:r>
              <a:rPr lang="en-US" sz="2800" dirty="0">
                <a:solidFill>
                  <a:schemeClr val="bg1"/>
                </a:solidFill>
                <a:latin typeface="Tahoma" panose="020B0604030504040204" pitchFamily="34" charset="0"/>
                <a:ea typeface="Tahoma" panose="020B0604030504040204" pitchFamily="34" charset="0"/>
                <a:cs typeface="Tahoma" panose="020B0604030504040204" pitchFamily="34" charset="0"/>
              </a:rPr>
              <a:t>          </a:t>
            </a:r>
            <a:r>
              <a:rPr lang="en-US" sz="2800" b="1" dirty="0">
                <a:solidFill>
                  <a:schemeClr val="bg1"/>
                </a:solidFill>
                <a:latin typeface="Tahoma" panose="020B0604030504040204" pitchFamily="34" charset="0"/>
                <a:ea typeface="Tahoma" panose="020B0604030504040204" pitchFamily="34" charset="0"/>
                <a:cs typeface="Tahoma" panose="020B0604030504040204" pitchFamily="34" charset="0"/>
              </a:rPr>
              <a:t>5%</a:t>
            </a:r>
            <a:r>
              <a:rPr lang="en-US" sz="2800" b="1" dirty="0">
                <a:solidFill>
                  <a:srgbClr val="FF0000"/>
                </a:solidFill>
                <a:latin typeface="Tahoma" panose="020B0604030504040204" pitchFamily="34" charset="0"/>
                <a:ea typeface="Tahoma" panose="020B0604030504040204" pitchFamily="34" charset="0"/>
                <a:cs typeface="Tahoma" panose="020B0604030504040204" pitchFamily="34" charset="0"/>
              </a:rPr>
              <a:t>( 5.5%, 6.16%, 5.24%) </a:t>
            </a:r>
            <a:r>
              <a:rPr lang="en-US" sz="2800" b="1" dirty="0">
                <a:solidFill>
                  <a:schemeClr val="bg1"/>
                </a:solidFill>
                <a:latin typeface="Tahoma" panose="020B0604030504040204" pitchFamily="34" charset="0"/>
                <a:ea typeface="Tahoma" panose="020B0604030504040204" pitchFamily="34" charset="0"/>
                <a:cs typeface="Tahoma" panose="020B0604030504040204" pitchFamily="34" charset="0"/>
              </a:rPr>
              <a:t> 6.16%, 5.24%) </a:t>
            </a:r>
          </a:p>
          <a:p>
            <a:pPr marL="0" indent="0">
              <a:buNone/>
            </a:pPr>
            <a:r>
              <a:rPr lang="en-US" sz="2800" dirty="0">
                <a:latin typeface="Tahoma" panose="020B0604030504040204" pitchFamily="34" charset="0"/>
                <a:ea typeface="Tahoma" panose="020B0604030504040204" pitchFamily="34" charset="0"/>
                <a:cs typeface="Tahoma" panose="020B0604030504040204" pitchFamily="34" charset="0"/>
              </a:rPr>
              <a:t>2. Thông tin </a:t>
            </a:r>
            <a:r>
              <a:rPr lang="en-US" sz="2800" dirty="0" err="1">
                <a:latin typeface="Tahoma" panose="020B0604030504040204" pitchFamily="34" charset="0"/>
                <a:ea typeface="Tahoma" panose="020B0604030504040204" pitchFamily="34" charset="0"/>
                <a:cs typeface="Tahoma" panose="020B0604030504040204" pitchFamily="34" charset="0"/>
              </a:rPr>
              <a:t>Cổ</a:t>
            </a: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phiếu</a:t>
            </a:r>
            <a:r>
              <a:rPr lang="en-US" sz="2800" dirty="0">
                <a:latin typeface="Tahoma" panose="020B0604030504040204" pitchFamily="34" charset="0"/>
                <a:ea typeface="Tahoma" panose="020B0604030504040204" pitchFamily="34" charset="0"/>
                <a:cs typeface="Tahoma" panose="020B0604030504040204" pitchFamily="34" charset="0"/>
              </a:rPr>
              <a:t> XYZ </a:t>
            </a:r>
            <a:r>
              <a:rPr lang="en-US" sz="2800" dirty="0" err="1">
                <a:latin typeface="Tahoma" panose="020B0604030504040204" pitchFamily="34" charset="0"/>
                <a:ea typeface="Tahoma" panose="020B0604030504040204" pitchFamily="34" charset="0"/>
                <a:cs typeface="Tahoma" panose="020B0604030504040204" pitchFamily="34" charset="0"/>
              </a:rPr>
              <a:t>trả</a:t>
            </a: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cổ</a:t>
            </a: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tức</a:t>
            </a:r>
            <a:r>
              <a:rPr lang="en-US" sz="2800" dirty="0">
                <a:latin typeface="Tahoma" panose="020B0604030504040204" pitchFamily="34" charset="0"/>
                <a:ea typeface="Tahoma" panose="020B0604030504040204" pitchFamily="34" charset="0"/>
                <a:cs typeface="Tahoma" panose="020B0604030504040204" pitchFamily="34" charset="0"/>
              </a:rPr>
              <a:t> </a:t>
            </a:r>
          </a:p>
          <a:p>
            <a:r>
              <a:rPr lang="en-US" sz="2800" dirty="0" err="1">
                <a:latin typeface="Tahoma" panose="020B0604030504040204" pitchFamily="34" charset="0"/>
                <a:ea typeface="Tahoma" panose="020B0604030504040204" pitchFamily="34" charset="0"/>
                <a:cs typeface="Tahoma" panose="020B0604030504040204" pitchFamily="34" charset="0"/>
              </a:rPr>
              <a:t>Tính</a:t>
            </a: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tỉ</a:t>
            </a: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lệ</a:t>
            </a: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tăng</a:t>
            </a:r>
            <a:r>
              <a:rPr lang="en-US" sz="2800" dirty="0">
                <a:latin typeface="Tahoma" panose="020B0604030504040204" pitchFamily="34" charset="0"/>
                <a:ea typeface="Tahoma" panose="020B0604030504040204" pitchFamily="34" charset="0"/>
                <a:cs typeface="Tahoma" panose="020B0604030504040204" pitchFamily="34" charset="0"/>
              </a:rPr>
              <a:t> tr</a:t>
            </a:r>
            <a:r>
              <a:rPr lang="vi-VN" sz="2800" dirty="0">
                <a:latin typeface="Tahoma" panose="020B0604030504040204" pitchFamily="34" charset="0"/>
                <a:ea typeface="Tahoma" panose="020B0604030504040204" pitchFamily="34" charset="0"/>
                <a:cs typeface="Tahoma" panose="020B0604030504040204" pitchFamily="34" charset="0"/>
              </a:rPr>
              <a:t>ư</a:t>
            </a:r>
            <a:r>
              <a:rPr lang="en-US" sz="2800" dirty="0" err="1">
                <a:latin typeface="Tahoma" panose="020B0604030504040204" pitchFamily="34" charset="0"/>
                <a:ea typeface="Tahoma" panose="020B0604030504040204" pitchFamily="34" charset="0"/>
                <a:cs typeface="Tahoma" panose="020B0604030504040204" pitchFamily="34" charset="0"/>
              </a:rPr>
              <a:t>ởng</a:t>
            </a: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cổ</a:t>
            </a: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tức</a:t>
            </a:r>
            <a:r>
              <a:rPr lang="en-US" sz="2800" dirty="0">
                <a:latin typeface="Tahoma" panose="020B0604030504040204" pitchFamily="34" charset="0"/>
                <a:ea typeface="Tahoma" panose="020B0604030504040204" pitchFamily="34" charset="0"/>
                <a:cs typeface="Tahoma" panose="020B0604030504040204" pitchFamily="34" charset="0"/>
              </a:rPr>
              <a:t>? </a:t>
            </a:r>
          </a:p>
          <a:p>
            <a:r>
              <a:rPr lang="en-US" sz="2800" dirty="0" err="1">
                <a:latin typeface="Tahoma" panose="020B0604030504040204" pitchFamily="34" charset="0"/>
                <a:ea typeface="Tahoma" panose="020B0604030504040204" pitchFamily="34" charset="0"/>
                <a:cs typeface="Tahoma" panose="020B0604030504040204" pitchFamily="34" charset="0"/>
              </a:rPr>
              <a:t>Nếu</a:t>
            </a: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thay</a:t>
            </a:r>
            <a:r>
              <a:rPr lang="en-US" sz="2800" dirty="0">
                <a:latin typeface="Tahoma" panose="020B0604030504040204" pitchFamily="34" charset="0"/>
                <a:ea typeface="Tahoma" panose="020B0604030504040204" pitchFamily="34" charset="0"/>
                <a:cs typeface="Tahoma" panose="020B0604030504040204" pitchFamily="34" charset="0"/>
              </a:rPr>
              <a:t> 2017= 2400 VND? </a:t>
            </a:r>
            <a:endParaRPr lang="en-US" sz="2800" b="1" dirty="0">
              <a:latin typeface="Tahoma" panose="020B0604030504040204" pitchFamily="34" charset="0"/>
              <a:ea typeface="Tahoma" panose="020B0604030504040204" pitchFamily="34" charset="0"/>
              <a:cs typeface="Tahoma" panose="020B0604030504040204" pitchFamily="34" charset="0"/>
            </a:endParaRPr>
          </a:p>
        </p:txBody>
      </p:sp>
      <p:sp>
        <p:nvSpPr>
          <p:cNvPr id="3" name="Tiêu đề 2">
            <a:extLst>
              <a:ext uri="{FF2B5EF4-FFF2-40B4-BE49-F238E27FC236}">
                <a16:creationId xmlns:a16="http://schemas.microsoft.com/office/drawing/2014/main" id="{9F8D63FA-1006-4E6A-AA0B-2FDC81DE0208}"/>
              </a:ext>
            </a:extLst>
          </p:cNvPr>
          <p:cNvSpPr>
            <a:spLocks noGrp="1"/>
          </p:cNvSpPr>
          <p:nvPr>
            <p:ph type="title"/>
          </p:nvPr>
        </p:nvSpPr>
        <p:spPr>
          <a:xfrm>
            <a:off x="266700" y="270950"/>
            <a:ext cx="11811000" cy="677008"/>
          </a:xfrm>
        </p:spPr>
        <p:txBody>
          <a:bodyPr>
            <a:noAutofit/>
          </a:bodyPr>
          <a:lstStyle/>
          <a:p>
            <a:r>
              <a:rPr lang="en-US" dirty="0" err="1">
                <a:latin typeface="Tahoma" panose="020B0604030504040204" pitchFamily="34" charset="0"/>
                <a:ea typeface="Tahoma" panose="020B0604030504040204" pitchFamily="34" charset="0"/>
                <a:cs typeface="Tahoma" panose="020B0604030504040204" pitchFamily="34" charset="0"/>
              </a:rPr>
              <a:t>Tính</a:t>
            </a:r>
            <a:r>
              <a:rPr lang="en-US" dirty="0">
                <a:latin typeface="Tahoma" panose="020B0604030504040204" pitchFamily="34" charset="0"/>
                <a:ea typeface="Tahoma" panose="020B0604030504040204" pitchFamily="34" charset="0"/>
                <a:cs typeface="Tahoma" panose="020B0604030504040204" pitchFamily="34" charset="0"/>
              </a:rPr>
              <a:t> </a:t>
            </a:r>
            <a:r>
              <a:rPr lang="en-US" dirty="0" err="1">
                <a:latin typeface="Tahoma" panose="020B0604030504040204" pitchFamily="34" charset="0"/>
                <a:ea typeface="Tahoma" panose="020B0604030504040204" pitchFamily="34" charset="0"/>
                <a:cs typeface="Tahoma" panose="020B0604030504040204" pitchFamily="34" charset="0"/>
              </a:rPr>
              <a:t>tỉ</a:t>
            </a:r>
            <a:r>
              <a:rPr lang="en-US" dirty="0">
                <a:latin typeface="Tahoma" panose="020B0604030504040204" pitchFamily="34" charset="0"/>
                <a:ea typeface="Tahoma" panose="020B0604030504040204" pitchFamily="34" charset="0"/>
                <a:cs typeface="Tahoma" panose="020B0604030504040204" pitchFamily="34" charset="0"/>
              </a:rPr>
              <a:t> </a:t>
            </a:r>
            <a:r>
              <a:rPr lang="en-US" dirty="0" err="1">
                <a:latin typeface="Tahoma" panose="020B0604030504040204" pitchFamily="34" charset="0"/>
                <a:ea typeface="Tahoma" panose="020B0604030504040204" pitchFamily="34" charset="0"/>
                <a:cs typeface="Tahoma" panose="020B0604030504040204" pitchFamily="34" charset="0"/>
              </a:rPr>
              <a:t>lệ</a:t>
            </a:r>
            <a:r>
              <a:rPr lang="en-US" dirty="0">
                <a:latin typeface="Tahoma" panose="020B0604030504040204" pitchFamily="34" charset="0"/>
                <a:ea typeface="Tahoma" panose="020B0604030504040204" pitchFamily="34" charset="0"/>
                <a:cs typeface="Tahoma" panose="020B0604030504040204" pitchFamily="34" charset="0"/>
              </a:rPr>
              <a:t> </a:t>
            </a:r>
            <a:r>
              <a:rPr lang="en-US" dirty="0" err="1">
                <a:latin typeface="Tahoma" panose="020B0604030504040204" pitchFamily="34" charset="0"/>
                <a:ea typeface="Tahoma" panose="020B0604030504040204" pitchFamily="34" charset="0"/>
                <a:cs typeface="Tahoma" panose="020B0604030504040204" pitchFamily="34" charset="0"/>
              </a:rPr>
              <a:t>chiết</a:t>
            </a:r>
            <a:r>
              <a:rPr lang="en-US" dirty="0">
                <a:latin typeface="Tahoma" panose="020B0604030504040204" pitchFamily="34" charset="0"/>
                <a:ea typeface="Tahoma" panose="020B0604030504040204" pitchFamily="34" charset="0"/>
                <a:cs typeface="Tahoma" panose="020B0604030504040204" pitchFamily="34" charset="0"/>
              </a:rPr>
              <a:t> </a:t>
            </a:r>
            <a:r>
              <a:rPr lang="en-US" dirty="0" err="1">
                <a:latin typeface="Tahoma" panose="020B0604030504040204" pitchFamily="34" charset="0"/>
                <a:ea typeface="Tahoma" panose="020B0604030504040204" pitchFamily="34" charset="0"/>
                <a:cs typeface="Tahoma" panose="020B0604030504040204" pitchFamily="34" charset="0"/>
              </a:rPr>
              <a:t>khấu</a:t>
            </a:r>
            <a:r>
              <a:rPr lang="en-US" dirty="0">
                <a:latin typeface="Tahoma" panose="020B0604030504040204" pitchFamily="34" charset="0"/>
                <a:ea typeface="Tahoma" panose="020B0604030504040204" pitchFamily="34" charset="0"/>
                <a:cs typeface="Tahoma" panose="020B0604030504040204" pitchFamily="34" charset="0"/>
              </a:rPr>
              <a:t> </a:t>
            </a:r>
            <a:r>
              <a:rPr lang="en-US" dirty="0" err="1">
                <a:latin typeface="Tahoma" panose="020B0604030504040204" pitchFamily="34" charset="0"/>
                <a:ea typeface="Tahoma" panose="020B0604030504040204" pitchFamily="34" charset="0"/>
                <a:cs typeface="Tahoma" panose="020B0604030504040204" pitchFamily="34" charset="0"/>
              </a:rPr>
              <a:t>khi</a:t>
            </a:r>
            <a:r>
              <a:rPr lang="en-US" dirty="0">
                <a:latin typeface="Tahoma" panose="020B0604030504040204" pitchFamily="34" charset="0"/>
                <a:ea typeface="Tahoma" panose="020B0604030504040204" pitchFamily="34" charset="0"/>
                <a:cs typeface="Tahoma" panose="020B0604030504040204" pitchFamily="34" charset="0"/>
              </a:rPr>
              <a:t> </a:t>
            </a:r>
            <a:r>
              <a:rPr lang="en-US" dirty="0" err="1">
                <a:latin typeface="Tahoma" panose="020B0604030504040204" pitchFamily="34" charset="0"/>
                <a:ea typeface="Tahoma" panose="020B0604030504040204" pitchFamily="34" charset="0"/>
                <a:cs typeface="Tahoma" panose="020B0604030504040204" pitchFamily="34" charset="0"/>
              </a:rPr>
              <a:t>biết</a:t>
            </a:r>
            <a:r>
              <a:rPr lang="en-US" dirty="0">
                <a:latin typeface="Tahoma" panose="020B0604030504040204" pitchFamily="34" charset="0"/>
                <a:ea typeface="Tahoma" panose="020B0604030504040204" pitchFamily="34" charset="0"/>
                <a:cs typeface="Tahoma" panose="020B0604030504040204" pitchFamily="34" charset="0"/>
              </a:rPr>
              <a:t> </a:t>
            </a:r>
            <a:r>
              <a:rPr lang="en-US" dirty="0" err="1">
                <a:latin typeface="Tahoma" panose="020B0604030504040204" pitchFamily="34" charset="0"/>
                <a:ea typeface="Tahoma" panose="020B0604030504040204" pitchFamily="34" charset="0"/>
                <a:cs typeface="Tahoma" panose="020B0604030504040204" pitchFamily="34" charset="0"/>
              </a:rPr>
              <a:t>giá</a:t>
            </a:r>
            <a:r>
              <a:rPr lang="en-US" dirty="0">
                <a:latin typeface="Tahoma" panose="020B0604030504040204" pitchFamily="34" charset="0"/>
                <a:ea typeface="Tahoma" panose="020B0604030504040204" pitchFamily="34" charset="0"/>
                <a:cs typeface="Tahoma" panose="020B0604030504040204" pitchFamily="34" charset="0"/>
              </a:rPr>
              <a:t> </a:t>
            </a:r>
            <a:r>
              <a:rPr lang="en-US" dirty="0" err="1">
                <a:latin typeface="Tahoma" panose="020B0604030504040204" pitchFamily="34" charset="0"/>
                <a:ea typeface="Tahoma" panose="020B0604030504040204" pitchFamily="34" charset="0"/>
                <a:cs typeface="Tahoma" panose="020B0604030504040204" pitchFamily="34" charset="0"/>
              </a:rPr>
              <a:t>trị</a:t>
            </a:r>
            <a:r>
              <a:rPr lang="en-US" dirty="0">
                <a:latin typeface="Tahoma" panose="020B0604030504040204" pitchFamily="34" charset="0"/>
                <a:ea typeface="Tahoma" panose="020B0604030504040204" pitchFamily="34" charset="0"/>
                <a:cs typeface="Tahoma" panose="020B0604030504040204" pitchFamily="34" charset="0"/>
              </a:rPr>
              <a:t> </a:t>
            </a:r>
            <a:r>
              <a:rPr lang="en-US" dirty="0" err="1">
                <a:latin typeface="Tahoma" panose="020B0604030504040204" pitchFamily="34" charset="0"/>
                <a:ea typeface="Tahoma" panose="020B0604030504040204" pitchFamily="34" charset="0"/>
                <a:cs typeface="Tahoma" panose="020B0604030504040204" pitchFamily="34" charset="0"/>
              </a:rPr>
              <a:t>hiện</a:t>
            </a:r>
            <a:r>
              <a:rPr lang="en-US" dirty="0">
                <a:latin typeface="Tahoma" panose="020B0604030504040204" pitchFamily="34" charset="0"/>
                <a:ea typeface="Tahoma" panose="020B0604030504040204" pitchFamily="34" charset="0"/>
                <a:cs typeface="Tahoma" panose="020B0604030504040204" pitchFamily="34" charset="0"/>
              </a:rPr>
              <a:t> </a:t>
            </a:r>
            <a:r>
              <a:rPr lang="en-US" dirty="0" err="1">
                <a:latin typeface="Tahoma" panose="020B0604030504040204" pitchFamily="34" charset="0"/>
                <a:ea typeface="Tahoma" panose="020B0604030504040204" pitchFamily="34" charset="0"/>
                <a:cs typeface="Tahoma" panose="020B0604030504040204" pitchFamily="34" charset="0"/>
              </a:rPr>
              <a:t>tại</a:t>
            </a:r>
            <a:r>
              <a:rPr lang="en-US" dirty="0">
                <a:latin typeface="Tahoma" panose="020B0604030504040204" pitchFamily="34" charset="0"/>
                <a:ea typeface="Tahoma" panose="020B0604030504040204" pitchFamily="34" charset="0"/>
                <a:cs typeface="Tahoma" panose="020B0604030504040204" pitchFamily="34" charset="0"/>
              </a:rPr>
              <a:t>, </a:t>
            </a:r>
            <a:r>
              <a:rPr lang="en-US" dirty="0" err="1">
                <a:latin typeface="Tahoma" panose="020B0604030504040204" pitchFamily="34" charset="0"/>
                <a:ea typeface="Tahoma" panose="020B0604030504040204" pitchFamily="34" charset="0"/>
                <a:cs typeface="Tahoma" panose="020B0604030504040204" pitchFamily="34" charset="0"/>
              </a:rPr>
              <a:t>giá</a:t>
            </a:r>
            <a:r>
              <a:rPr lang="en-US" dirty="0">
                <a:latin typeface="Tahoma" panose="020B0604030504040204" pitchFamily="34" charset="0"/>
                <a:ea typeface="Tahoma" panose="020B0604030504040204" pitchFamily="34" charset="0"/>
                <a:cs typeface="Tahoma" panose="020B0604030504040204" pitchFamily="34" charset="0"/>
              </a:rPr>
              <a:t> </a:t>
            </a:r>
            <a:r>
              <a:rPr lang="en-US" dirty="0" err="1">
                <a:latin typeface="Tahoma" panose="020B0604030504040204" pitchFamily="34" charset="0"/>
                <a:ea typeface="Tahoma" panose="020B0604030504040204" pitchFamily="34" charset="0"/>
                <a:cs typeface="Tahoma" panose="020B0604030504040204" pitchFamily="34" charset="0"/>
              </a:rPr>
              <a:t>trị</a:t>
            </a:r>
            <a:r>
              <a:rPr lang="en-US" dirty="0">
                <a:latin typeface="Tahoma" panose="020B0604030504040204" pitchFamily="34" charset="0"/>
                <a:ea typeface="Tahoma" panose="020B0604030504040204" pitchFamily="34" charset="0"/>
                <a:cs typeface="Tahoma" panose="020B0604030504040204" pitchFamily="34" charset="0"/>
              </a:rPr>
              <a:t> </a:t>
            </a:r>
            <a:r>
              <a:rPr lang="en-US" dirty="0" err="1">
                <a:latin typeface="Tahoma" panose="020B0604030504040204" pitchFamily="34" charset="0"/>
                <a:ea typeface="Tahoma" panose="020B0604030504040204" pitchFamily="34" charset="0"/>
                <a:cs typeface="Tahoma" panose="020B0604030504040204" pitchFamily="34" charset="0"/>
              </a:rPr>
              <a:t>tương</a:t>
            </a:r>
            <a:r>
              <a:rPr lang="en-US" dirty="0">
                <a:latin typeface="Tahoma" panose="020B0604030504040204" pitchFamily="34" charset="0"/>
                <a:ea typeface="Tahoma" panose="020B0604030504040204" pitchFamily="34" charset="0"/>
                <a:cs typeface="Tahoma" panose="020B0604030504040204" pitchFamily="34" charset="0"/>
              </a:rPr>
              <a:t> </a:t>
            </a:r>
            <a:r>
              <a:rPr lang="en-US" dirty="0" err="1">
                <a:latin typeface="Tahoma" panose="020B0604030504040204" pitchFamily="34" charset="0"/>
                <a:ea typeface="Tahoma" panose="020B0604030504040204" pitchFamily="34" charset="0"/>
                <a:cs typeface="Tahoma" panose="020B0604030504040204" pitchFamily="34" charset="0"/>
              </a:rPr>
              <a:t>lại</a:t>
            </a:r>
            <a:r>
              <a:rPr lang="en-US" dirty="0">
                <a:latin typeface="Tahoma" panose="020B0604030504040204" pitchFamily="34" charset="0"/>
                <a:ea typeface="Tahoma" panose="020B0604030504040204" pitchFamily="34" charset="0"/>
                <a:cs typeface="Tahoma" panose="020B0604030504040204" pitchFamily="34" charset="0"/>
              </a:rPr>
              <a:t> </a:t>
            </a:r>
            <a:r>
              <a:rPr lang="en-US" dirty="0" err="1">
                <a:latin typeface="Tahoma" panose="020B0604030504040204" pitchFamily="34" charset="0"/>
                <a:ea typeface="Tahoma" panose="020B0604030504040204" pitchFamily="34" charset="0"/>
                <a:cs typeface="Tahoma" panose="020B0604030504040204" pitchFamily="34" charset="0"/>
              </a:rPr>
              <a:t>và</a:t>
            </a:r>
            <a:r>
              <a:rPr lang="en-US" dirty="0">
                <a:latin typeface="Tahoma" panose="020B0604030504040204" pitchFamily="34" charset="0"/>
                <a:ea typeface="Tahoma" panose="020B0604030504040204" pitchFamily="34" charset="0"/>
                <a:cs typeface="Tahoma" panose="020B0604030504040204" pitchFamily="34" charset="0"/>
              </a:rPr>
              <a:t> </a:t>
            </a:r>
            <a:r>
              <a:rPr lang="en-US" dirty="0" err="1">
                <a:latin typeface="Tahoma" panose="020B0604030504040204" pitchFamily="34" charset="0"/>
                <a:ea typeface="Tahoma" panose="020B0604030504040204" pitchFamily="34" charset="0"/>
                <a:cs typeface="Tahoma" panose="020B0604030504040204" pitchFamily="34" charset="0"/>
              </a:rPr>
              <a:t>số</a:t>
            </a:r>
            <a:r>
              <a:rPr lang="en-US" dirty="0">
                <a:latin typeface="Tahoma" panose="020B0604030504040204" pitchFamily="34" charset="0"/>
                <a:ea typeface="Tahoma" panose="020B0604030504040204" pitchFamily="34" charset="0"/>
                <a:cs typeface="Tahoma" panose="020B0604030504040204" pitchFamily="34" charset="0"/>
              </a:rPr>
              <a:t> </a:t>
            </a:r>
            <a:r>
              <a:rPr lang="en-US" dirty="0" err="1">
                <a:latin typeface="Tahoma" panose="020B0604030504040204" pitchFamily="34" charset="0"/>
                <a:ea typeface="Tahoma" panose="020B0604030504040204" pitchFamily="34" charset="0"/>
                <a:cs typeface="Tahoma" panose="020B0604030504040204" pitchFamily="34" charset="0"/>
              </a:rPr>
              <a:t>kỳ</a:t>
            </a:r>
            <a:r>
              <a:rPr lang="en-US" dirty="0">
                <a:latin typeface="Tahoma" panose="020B0604030504040204" pitchFamily="34" charset="0"/>
                <a:ea typeface="Tahoma" panose="020B0604030504040204" pitchFamily="34" charset="0"/>
                <a:cs typeface="Tahoma" panose="020B0604030504040204" pitchFamily="34" charset="0"/>
              </a:rPr>
              <a:t> </a:t>
            </a:r>
          </a:p>
        </p:txBody>
      </p:sp>
      <p:graphicFrame>
        <p:nvGraphicFramePr>
          <p:cNvPr id="4" name="Bảng 4">
            <a:extLst>
              <a:ext uri="{FF2B5EF4-FFF2-40B4-BE49-F238E27FC236}">
                <a16:creationId xmlns:a16="http://schemas.microsoft.com/office/drawing/2014/main" id="{89E7C2BF-8D81-442A-B68B-CAAC91CE058A}"/>
              </a:ext>
            </a:extLst>
          </p:cNvPr>
          <p:cNvGraphicFramePr>
            <a:graphicFrameLocks noGrp="1"/>
          </p:cNvGraphicFramePr>
          <p:nvPr/>
        </p:nvGraphicFramePr>
        <p:xfrm>
          <a:off x="7641937" y="4124564"/>
          <a:ext cx="4064804" cy="1999832"/>
        </p:xfrm>
        <a:graphic>
          <a:graphicData uri="http://schemas.openxmlformats.org/drawingml/2006/table">
            <a:tbl>
              <a:tblPr firstRow="1" bandRow="1">
                <a:tableStyleId>{5C22544A-7EE6-4342-B048-85BDC9FD1C3A}</a:tableStyleId>
              </a:tblPr>
              <a:tblGrid>
                <a:gridCol w="2032402">
                  <a:extLst>
                    <a:ext uri="{9D8B030D-6E8A-4147-A177-3AD203B41FA5}">
                      <a16:colId xmlns:a16="http://schemas.microsoft.com/office/drawing/2014/main" val="2218906063"/>
                    </a:ext>
                  </a:extLst>
                </a:gridCol>
                <a:gridCol w="2032402">
                  <a:extLst>
                    <a:ext uri="{9D8B030D-6E8A-4147-A177-3AD203B41FA5}">
                      <a16:colId xmlns:a16="http://schemas.microsoft.com/office/drawing/2014/main" val="4264588650"/>
                    </a:ext>
                  </a:extLst>
                </a:gridCol>
              </a:tblGrid>
              <a:tr h="710356">
                <a:tc>
                  <a:txBody>
                    <a:bodyPr/>
                    <a:lstStyle/>
                    <a:p>
                      <a:pPr algn="ctr"/>
                      <a:r>
                        <a:rPr lang="en-US" sz="3200" dirty="0" err="1"/>
                        <a:t>Năm</a:t>
                      </a:r>
                      <a:endParaRPr lang="en-US" sz="3200" dirty="0"/>
                    </a:p>
                  </a:txBody>
                  <a:tcPr/>
                </a:tc>
                <a:tc>
                  <a:txBody>
                    <a:bodyPr/>
                    <a:lstStyle/>
                    <a:p>
                      <a:pPr algn="ctr"/>
                      <a:r>
                        <a:rPr lang="en-US" sz="3200" dirty="0" err="1"/>
                        <a:t>Cổ</a:t>
                      </a:r>
                      <a:r>
                        <a:rPr lang="en-US" sz="3200" dirty="0"/>
                        <a:t> </a:t>
                      </a:r>
                      <a:r>
                        <a:rPr lang="en-US" sz="3200" dirty="0" err="1"/>
                        <a:t>tức</a:t>
                      </a:r>
                      <a:endParaRPr lang="en-US" sz="3200" dirty="0"/>
                    </a:p>
                  </a:txBody>
                  <a:tcPr/>
                </a:tc>
                <a:extLst>
                  <a:ext uri="{0D108BD9-81ED-4DB2-BD59-A6C34878D82A}">
                    <a16:rowId xmlns:a16="http://schemas.microsoft.com/office/drawing/2014/main" val="3521760098"/>
                  </a:ext>
                </a:extLst>
              </a:tr>
              <a:tr h="710356">
                <a:tc>
                  <a:txBody>
                    <a:bodyPr/>
                    <a:lstStyle/>
                    <a:p>
                      <a:pPr algn="ctr"/>
                      <a:r>
                        <a:rPr lang="en-US" sz="3200" dirty="0"/>
                        <a:t>2007</a:t>
                      </a:r>
                    </a:p>
                  </a:txBody>
                  <a:tcPr/>
                </a:tc>
                <a:tc>
                  <a:txBody>
                    <a:bodyPr/>
                    <a:lstStyle/>
                    <a:p>
                      <a:pPr algn="ctr"/>
                      <a:r>
                        <a:rPr lang="en-US" sz="3200" dirty="0"/>
                        <a:t>1420 VND</a:t>
                      </a:r>
                    </a:p>
                  </a:txBody>
                  <a:tcPr/>
                </a:tc>
                <a:extLst>
                  <a:ext uri="{0D108BD9-81ED-4DB2-BD59-A6C34878D82A}">
                    <a16:rowId xmlns:a16="http://schemas.microsoft.com/office/drawing/2014/main" val="1454509592"/>
                  </a:ext>
                </a:extLst>
              </a:tr>
              <a:tr h="498584">
                <a:tc>
                  <a:txBody>
                    <a:bodyPr/>
                    <a:lstStyle/>
                    <a:p>
                      <a:pPr algn="ctr"/>
                      <a:r>
                        <a:rPr lang="en-US" sz="3200" dirty="0"/>
                        <a:t>2017</a:t>
                      </a:r>
                    </a:p>
                  </a:txBody>
                  <a:tcPr/>
                </a:tc>
                <a:tc>
                  <a:txBody>
                    <a:bodyPr/>
                    <a:lstStyle/>
                    <a:p>
                      <a:pPr algn="ctr"/>
                      <a:r>
                        <a:rPr lang="en-US" sz="3200" dirty="0"/>
                        <a:t>3080 VND</a:t>
                      </a:r>
                    </a:p>
                  </a:txBody>
                  <a:tcPr/>
                </a:tc>
                <a:extLst>
                  <a:ext uri="{0D108BD9-81ED-4DB2-BD59-A6C34878D82A}">
                    <a16:rowId xmlns:a16="http://schemas.microsoft.com/office/drawing/2014/main" val="895554886"/>
                  </a:ext>
                </a:extLst>
              </a:tr>
            </a:tbl>
          </a:graphicData>
        </a:graphic>
      </p:graphicFrame>
      <p:sp>
        <p:nvSpPr>
          <p:cNvPr id="5" name="TextBox 4">
            <a:extLst>
              <a:ext uri="{FF2B5EF4-FFF2-40B4-BE49-F238E27FC236}">
                <a16:creationId xmlns:a16="http://schemas.microsoft.com/office/drawing/2014/main" id="{260AF42C-A11F-429D-9ACD-25F3FF6FB1DD}"/>
              </a:ext>
            </a:extLst>
          </p:cNvPr>
          <p:cNvSpPr txBox="1"/>
          <p:nvPr/>
        </p:nvSpPr>
        <p:spPr>
          <a:xfrm>
            <a:off x="5770759" y="4862870"/>
            <a:ext cx="1759072" cy="523220"/>
          </a:xfrm>
          <a:prstGeom prst="rect">
            <a:avLst/>
          </a:prstGeom>
          <a:noFill/>
        </p:spPr>
        <p:txBody>
          <a:bodyPr wrap="square" rtlCol="0">
            <a:spAutoFit/>
          </a:bodyPr>
          <a:lstStyle/>
          <a:p>
            <a:r>
              <a:rPr lang="en-US" b="1" dirty="0">
                <a:solidFill>
                  <a:schemeClr val="bg1"/>
                </a:solidFill>
              </a:rPr>
              <a:t>(</a:t>
            </a:r>
            <a:r>
              <a:rPr lang="en-US" sz="2800" b="1" dirty="0">
                <a:solidFill>
                  <a:schemeClr val="bg1"/>
                </a:solidFill>
              </a:rPr>
              <a:t>5.39%)</a:t>
            </a:r>
            <a:endParaRPr lang="vi-VN" dirty="0">
              <a:solidFill>
                <a:schemeClr val="bg1"/>
              </a:solidFill>
            </a:endParaRPr>
          </a:p>
        </p:txBody>
      </p:sp>
      <p:sp>
        <p:nvSpPr>
          <p:cNvPr id="6" name="TextBox 5">
            <a:extLst>
              <a:ext uri="{FF2B5EF4-FFF2-40B4-BE49-F238E27FC236}">
                <a16:creationId xmlns:a16="http://schemas.microsoft.com/office/drawing/2014/main" id="{100E258B-37E4-4D42-B89F-60B23B035D9E}"/>
              </a:ext>
            </a:extLst>
          </p:cNvPr>
          <p:cNvSpPr txBox="1"/>
          <p:nvPr/>
        </p:nvSpPr>
        <p:spPr>
          <a:xfrm>
            <a:off x="5599340" y="5957797"/>
            <a:ext cx="2471738" cy="800219"/>
          </a:xfrm>
          <a:prstGeom prst="rect">
            <a:avLst/>
          </a:prstGeom>
          <a:noFill/>
        </p:spPr>
        <p:txBody>
          <a:bodyPr wrap="square" rtlCol="0">
            <a:spAutoFit/>
          </a:bodyPr>
          <a:lstStyle/>
          <a:p>
            <a:r>
              <a:rPr lang="en-US" sz="2800" dirty="0">
                <a:solidFill>
                  <a:schemeClr val="bg1"/>
                </a:solidFill>
              </a:rPr>
              <a:t>(</a:t>
            </a:r>
            <a:r>
              <a:rPr lang="en-US" sz="2800" b="1" dirty="0">
                <a:solidFill>
                  <a:schemeClr val="bg1"/>
                </a:solidFill>
              </a:rPr>
              <a:t>8.05%)</a:t>
            </a:r>
          </a:p>
          <a:p>
            <a:endParaRPr lang="en-US" b="1" dirty="0">
              <a:solidFill>
                <a:schemeClr val="bg1"/>
              </a:solidFill>
            </a:endParaRPr>
          </a:p>
        </p:txBody>
      </p:sp>
      <p:sp>
        <p:nvSpPr>
          <p:cNvPr id="7" name="TextBox 4">
            <a:extLst>
              <a:ext uri="{FF2B5EF4-FFF2-40B4-BE49-F238E27FC236}">
                <a16:creationId xmlns:a16="http://schemas.microsoft.com/office/drawing/2014/main" id="{D2A8D40F-1DBC-4707-E1F4-0837DEC50316}"/>
              </a:ext>
            </a:extLst>
          </p:cNvPr>
          <p:cNvSpPr txBox="1"/>
          <p:nvPr/>
        </p:nvSpPr>
        <p:spPr>
          <a:xfrm>
            <a:off x="5826812" y="4862870"/>
            <a:ext cx="1759072" cy="523220"/>
          </a:xfrm>
          <a:prstGeom prst="rect">
            <a:avLst/>
          </a:prstGeom>
          <a:noFill/>
        </p:spPr>
        <p:txBody>
          <a:bodyPr wrap="square" rtlCol="0">
            <a:spAutoFit/>
          </a:bodyPr>
          <a:lstStyle/>
          <a:p>
            <a:r>
              <a:rPr lang="en-US" b="1" dirty="0">
                <a:solidFill>
                  <a:srgbClr val="FF0000"/>
                </a:solidFill>
              </a:rPr>
              <a:t>(</a:t>
            </a:r>
            <a:r>
              <a:rPr lang="en-US" sz="2800" b="1" dirty="0">
                <a:solidFill>
                  <a:srgbClr val="FF0000"/>
                </a:solidFill>
              </a:rPr>
              <a:t>5.39%)</a:t>
            </a:r>
            <a:endParaRPr lang="vi-VN" dirty="0">
              <a:solidFill>
                <a:srgbClr val="FF0000"/>
              </a:solidFill>
            </a:endParaRPr>
          </a:p>
        </p:txBody>
      </p:sp>
      <p:sp>
        <p:nvSpPr>
          <p:cNvPr id="8" name="TextBox 5">
            <a:extLst>
              <a:ext uri="{FF2B5EF4-FFF2-40B4-BE49-F238E27FC236}">
                <a16:creationId xmlns:a16="http://schemas.microsoft.com/office/drawing/2014/main" id="{1EA49FB4-2C7B-8488-C1EA-61E5AE773867}"/>
              </a:ext>
            </a:extLst>
          </p:cNvPr>
          <p:cNvSpPr txBox="1"/>
          <p:nvPr/>
        </p:nvSpPr>
        <p:spPr>
          <a:xfrm>
            <a:off x="5778654" y="5557687"/>
            <a:ext cx="2471738" cy="800219"/>
          </a:xfrm>
          <a:prstGeom prst="rect">
            <a:avLst/>
          </a:prstGeom>
          <a:noFill/>
        </p:spPr>
        <p:txBody>
          <a:bodyPr wrap="square" rtlCol="0">
            <a:spAutoFit/>
          </a:bodyPr>
          <a:lstStyle/>
          <a:p>
            <a:r>
              <a:rPr lang="en-US" sz="2800" dirty="0">
                <a:solidFill>
                  <a:srgbClr val="FF0000"/>
                </a:solidFill>
              </a:rPr>
              <a:t>(</a:t>
            </a:r>
            <a:r>
              <a:rPr lang="en-US" sz="2800" b="1" dirty="0">
                <a:solidFill>
                  <a:srgbClr val="FF0000"/>
                </a:solidFill>
              </a:rPr>
              <a:t>8.05%)</a:t>
            </a:r>
          </a:p>
          <a:p>
            <a:endParaRPr lang="en-US" b="1" dirty="0">
              <a:solidFill>
                <a:srgbClr val="FF0000"/>
              </a:solidFill>
            </a:endParaRPr>
          </a:p>
        </p:txBody>
      </p:sp>
    </p:spTree>
    <p:extLst>
      <p:ext uri="{BB962C8B-B14F-4D97-AF65-F5344CB8AC3E}">
        <p14:creationId xmlns:p14="http://schemas.microsoft.com/office/powerpoint/2010/main" val="15962858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grpId="0" nodeType="clickEffect">
                                  <p:stCondLst>
                                    <p:cond delay="0"/>
                                  </p:stCondLst>
                                  <p:childTnLst>
                                    <p:set>
                                      <p:cBhvr>
                                        <p:cTn id="34" dur="1" fill="hold">
                                          <p:stCondLst>
                                            <p:cond delay="0"/>
                                          </p:stCondLst>
                                        </p:cTn>
                                        <p:tgtEl>
                                          <p:spTgt spid="7"/>
                                        </p:tgtEl>
                                        <p:attrNameLst>
                                          <p:attrName>style.visibility</p:attrName>
                                        </p:attrNameLst>
                                      </p:cBhvr>
                                      <p:to>
                                        <p:strVal val="visible"/>
                                      </p:to>
                                    </p:set>
                                    <p:anim calcmode="lin" valueType="num">
                                      <p:cBhvr additive="base">
                                        <p:cTn id="35" dur="500" fill="hold"/>
                                        <p:tgtEl>
                                          <p:spTgt spid="7"/>
                                        </p:tgtEl>
                                        <p:attrNameLst>
                                          <p:attrName>ppt_x</p:attrName>
                                        </p:attrNameLst>
                                      </p:cBhvr>
                                      <p:tavLst>
                                        <p:tav tm="0">
                                          <p:val>
                                            <p:strVal val="#ppt_x"/>
                                          </p:val>
                                        </p:tav>
                                        <p:tav tm="100000">
                                          <p:val>
                                            <p:strVal val="#ppt_x"/>
                                          </p:val>
                                        </p:tav>
                                      </p:tavLst>
                                    </p:anim>
                                    <p:anim calcmode="lin" valueType="num">
                                      <p:cBhvr additive="base">
                                        <p:cTn id="36"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grpId="0" nodeType="clickEffect">
                                  <p:stCondLst>
                                    <p:cond delay="0"/>
                                  </p:stCondLst>
                                  <p:childTnLst>
                                    <p:set>
                                      <p:cBhvr>
                                        <p:cTn id="40" dur="1" fill="hold">
                                          <p:stCondLst>
                                            <p:cond delay="0"/>
                                          </p:stCondLst>
                                        </p:cTn>
                                        <p:tgtEl>
                                          <p:spTgt spid="8"/>
                                        </p:tgtEl>
                                        <p:attrNameLst>
                                          <p:attrName>style.visibility</p:attrName>
                                        </p:attrNameLst>
                                      </p:cBhvr>
                                      <p:to>
                                        <p:strVal val="visible"/>
                                      </p:to>
                                    </p:set>
                                    <p:anim calcmode="lin" valueType="num">
                                      <p:cBhvr additive="base">
                                        <p:cTn id="41" dur="500" fill="hold"/>
                                        <p:tgtEl>
                                          <p:spTgt spid="8"/>
                                        </p:tgtEl>
                                        <p:attrNameLst>
                                          <p:attrName>ppt_x</p:attrName>
                                        </p:attrNameLst>
                                      </p:cBhvr>
                                      <p:tavLst>
                                        <p:tav tm="0">
                                          <p:val>
                                            <p:strVal val="#ppt_x"/>
                                          </p:val>
                                        </p:tav>
                                        <p:tav tm="100000">
                                          <p:val>
                                            <p:strVal val="#ppt_x"/>
                                          </p:val>
                                        </p:tav>
                                      </p:tavLst>
                                    </p:anim>
                                    <p:anim calcmode="lin" valueType="num">
                                      <p:cBhvr additive="base">
                                        <p:cTn id="42"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7" grpId="0"/>
      <p:bldP spid="8"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hỗ dành sẵn cho Nội dung 1">
            <a:extLst>
              <a:ext uri="{FF2B5EF4-FFF2-40B4-BE49-F238E27FC236}">
                <a16:creationId xmlns:a16="http://schemas.microsoft.com/office/drawing/2014/main" id="{CFA78AB4-ACEE-4CCA-BB90-6EE6181793B9}"/>
              </a:ext>
            </a:extLst>
          </p:cNvPr>
          <p:cNvSpPr>
            <a:spLocks noGrp="1"/>
          </p:cNvSpPr>
          <p:nvPr>
            <p:ph idx="1"/>
          </p:nvPr>
        </p:nvSpPr>
        <p:spPr/>
        <p:txBody>
          <a:bodyPr>
            <a:noAutofit/>
          </a:bodyPr>
          <a:lstStyle/>
          <a:p>
            <a:pPr marL="0" indent="0">
              <a:buNone/>
            </a:pPr>
            <a:r>
              <a:rPr lang="en-US" sz="3200" dirty="0">
                <a:latin typeface="Tahoma" panose="020B0604030504040204" pitchFamily="34" charset="0"/>
                <a:ea typeface="Tahoma" panose="020B0604030504040204" pitchFamily="34" charset="0"/>
                <a:cs typeface="Tahoma" panose="020B0604030504040204" pitchFamily="34" charset="0"/>
              </a:rPr>
              <a:t>1.	</a:t>
            </a:r>
            <a:r>
              <a:rPr lang="en-US" sz="3200" dirty="0" err="1">
                <a:latin typeface="Tahoma" panose="020B0604030504040204" pitchFamily="34" charset="0"/>
                <a:ea typeface="Tahoma" panose="020B0604030504040204" pitchFamily="34" charset="0"/>
                <a:cs typeface="Tahoma" panose="020B0604030504040204" pitchFamily="34" charset="0"/>
              </a:rPr>
              <a:t>Bạn</a:t>
            </a:r>
            <a:r>
              <a:rPr lang="en-US" sz="3200" dirty="0">
                <a:latin typeface="Tahoma" panose="020B0604030504040204" pitchFamily="34" charset="0"/>
                <a:ea typeface="Tahoma" panose="020B0604030504040204" pitchFamily="34" charset="0"/>
                <a:cs typeface="Tahoma" panose="020B0604030504040204" pitchFamily="34" charset="0"/>
              </a:rPr>
              <a:t> đến </a:t>
            </a:r>
            <a:r>
              <a:rPr lang="en-US" sz="3200" dirty="0" err="1">
                <a:latin typeface="Tahoma" panose="020B0604030504040204" pitchFamily="34" charset="0"/>
                <a:ea typeface="Tahoma" panose="020B0604030504040204" pitchFamily="34" charset="0"/>
                <a:cs typeface="Tahoma" panose="020B0604030504040204" pitchFamily="34" charset="0"/>
              </a:rPr>
              <a:t>ngân</a:t>
            </a:r>
            <a:r>
              <a:rPr lang="en-US" sz="3200" dirty="0">
                <a:latin typeface="Tahoma" panose="020B0604030504040204" pitchFamily="34" charset="0"/>
                <a:ea typeface="Tahoma" panose="020B0604030504040204" pitchFamily="34" charset="0"/>
                <a:cs typeface="Tahoma" panose="020B0604030504040204" pitchFamily="34" charset="0"/>
              </a:rPr>
              <a:t> </a:t>
            </a:r>
            <a:r>
              <a:rPr lang="en-US" sz="3200" dirty="0" err="1">
                <a:latin typeface="Tahoma" panose="020B0604030504040204" pitchFamily="34" charset="0"/>
                <a:ea typeface="Tahoma" panose="020B0604030504040204" pitchFamily="34" charset="0"/>
                <a:cs typeface="Tahoma" panose="020B0604030504040204" pitchFamily="34" charset="0"/>
              </a:rPr>
              <a:t>hàng</a:t>
            </a:r>
            <a:r>
              <a:rPr lang="en-US" sz="3200" dirty="0">
                <a:latin typeface="Tahoma" panose="020B0604030504040204" pitchFamily="34" charset="0"/>
                <a:ea typeface="Tahoma" panose="020B0604030504040204" pitchFamily="34" charset="0"/>
                <a:cs typeface="Tahoma" panose="020B0604030504040204" pitchFamily="34" charset="0"/>
              </a:rPr>
              <a:t> để </a:t>
            </a:r>
            <a:r>
              <a:rPr lang="en-US" sz="3200" dirty="0" err="1">
                <a:latin typeface="Tahoma" panose="020B0604030504040204" pitchFamily="34" charset="0"/>
                <a:ea typeface="Tahoma" panose="020B0604030504040204" pitchFamily="34" charset="0"/>
                <a:cs typeface="Tahoma" panose="020B0604030504040204" pitchFamily="34" charset="0"/>
              </a:rPr>
              <a:t>gửi</a:t>
            </a:r>
            <a:r>
              <a:rPr lang="en-US" sz="3200" dirty="0">
                <a:latin typeface="Tahoma" panose="020B0604030504040204" pitchFamily="34" charset="0"/>
                <a:ea typeface="Tahoma" panose="020B0604030504040204" pitchFamily="34" charset="0"/>
                <a:cs typeface="Tahoma" panose="020B0604030504040204" pitchFamily="34" charset="0"/>
              </a:rPr>
              <a:t> </a:t>
            </a:r>
            <a:r>
              <a:rPr lang="en-US" sz="3200" dirty="0" err="1">
                <a:latin typeface="Tahoma" panose="020B0604030504040204" pitchFamily="34" charset="0"/>
                <a:ea typeface="Tahoma" panose="020B0604030504040204" pitchFamily="34" charset="0"/>
                <a:cs typeface="Tahoma" panose="020B0604030504040204" pitchFamily="34" charset="0"/>
              </a:rPr>
              <a:t>tiêt</a:t>
            </a:r>
            <a:r>
              <a:rPr lang="en-US" sz="3200" dirty="0">
                <a:latin typeface="Tahoma" panose="020B0604030504040204" pitchFamily="34" charset="0"/>
                <a:ea typeface="Tahoma" panose="020B0604030504040204" pitchFamily="34" charset="0"/>
                <a:cs typeface="Tahoma" panose="020B0604030504040204" pitchFamily="34" charset="0"/>
              </a:rPr>
              <a:t> </a:t>
            </a:r>
            <a:r>
              <a:rPr lang="en-US" sz="3200" dirty="0" err="1">
                <a:latin typeface="Tahoma" panose="020B0604030504040204" pitchFamily="34" charset="0"/>
                <a:ea typeface="Tahoma" panose="020B0604030504040204" pitchFamily="34" charset="0"/>
                <a:cs typeface="Tahoma" panose="020B0604030504040204" pitchFamily="34" charset="0"/>
              </a:rPr>
              <a:t>kiệm</a:t>
            </a:r>
            <a:r>
              <a:rPr lang="en-US" sz="3200" dirty="0">
                <a:latin typeface="Tahoma" panose="020B0604030504040204" pitchFamily="34" charset="0"/>
                <a:ea typeface="Tahoma" panose="020B0604030504040204" pitchFamily="34" charset="0"/>
                <a:cs typeface="Tahoma" panose="020B0604030504040204" pitchFamily="34" charset="0"/>
              </a:rPr>
              <a:t> 1 </a:t>
            </a:r>
            <a:r>
              <a:rPr lang="en-US" sz="3200" dirty="0" err="1">
                <a:latin typeface="Tahoma" panose="020B0604030504040204" pitchFamily="34" charset="0"/>
                <a:ea typeface="Tahoma" panose="020B0604030504040204" pitchFamily="34" charset="0"/>
                <a:cs typeface="Tahoma" panose="020B0604030504040204" pitchFamily="34" charset="0"/>
              </a:rPr>
              <a:t>tỷ</a:t>
            </a:r>
            <a:r>
              <a:rPr lang="en-US" sz="3200" dirty="0">
                <a:latin typeface="Tahoma" panose="020B0604030504040204" pitchFamily="34" charset="0"/>
                <a:ea typeface="Tahoma" panose="020B0604030504040204" pitchFamily="34" charset="0"/>
                <a:cs typeface="Tahoma" panose="020B0604030504040204" pitchFamily="34" charset="0"/>
              </a:rPr>
              <a:t> VNĐ với </a:t>
            </a:r>
            <a:r>
              <a:rPr lang="en-US" sz="3200" dirty="0" err="1">
                <a:latin typeface="Tahoma" panose="020B0604030504040204" pitchFamily="34" charset="0"/>
                <a:ea typeface="Tahoma" panose="020B0604030504040204" pitchFamily="34" charset="0"/>
                <a:cs typeface="Tahoma" panose="020B0604030504040204" pitchFamily="34" charset="0"/>
              </a:rPr>
              <a:t>lãi</a:t>
            </a:r>
            <a:r>
              <a:rPr lang="en-US" sz="3200" dirty="0">
                <a:latin typeface="Tahoma" panose="020B0604030504040204" pitchFamily="34" charset="0"/>
                <a:ea typeface="Tahoma" panose="020B0604030504040204" pitchFamily="34" charset="0"/>
                <a:cs typeface="Tahoma" panose="020B0604030504040204" pitchFamily="34" charset="0"/>
              </a:rPr>
              <a:t> </a:t>
            </a:r>
            <a:r>
              <a:rPr lang="en-US" sz="3200" dirty="0" err="1">
                <a:latin typeface="Tahoma" panose="020B0604030504040204" pitchFamily="34" charset="0"/>
                <a:ea typeface="Tahoma" panose="020B0604030504040204" pitchFamily="34" charset="0"/>
                <a:cs typeface="Tahoma" panose="020B0604030504040204" pitchFamily="34" charset="0"/>
              </a:rPr>
              <a:t>suất</a:t>
            </a:r>
            <a:r>
              <a:rPr lang="en-US" sz="3200" dirty="0">
                <a:latin typeface="Tahoma" panose="020B0604030504040204" pitchFamily="34" charset="0"/>
                <a:ea typeface="Tahoma" panose="020B0604030504040204" pitchFamily="34" charset="0"/>
                <a:cs typeface="Tahoma" panose="020B0604030504040204" pitchFamily="34" charset="0"/>
              </a:rPr>
              <a:t> 6%/năm. Sau bao </a:t>
            </a:r>
            <a:r>
              <a:rPr lang="en-US" sz="3200" dirty="0" err="1">
                <a:latin typeface="Tahoma" panose="020B0604030504040204" pitchFamily="34" charset="0"/>
                <a:ea typeface="Tahoma" panose="020B0604030504040204" pitchFamily="34" charset="0"/>
                <a:cs typeface="Tahoma" panose="020B0604030504040204" pitchFamily="34" charset="0"/>
              </a:rPr>
              <a:t>lâu</a:t>
            </a:r>
            <a:r>
              <a:rPr lang="en-US" sz="3200" dirty="0">
                <a:latin typeface="Tahoma" panose="020B0604030504040204" pitchFamily="34" charset="0"/>
                <a:ea typeface="Tahoma" panose="020B0604030504040204" pitchFamily="34" charset="0"/>
                <a:cs typeface="Tahoma" panose="020B0604030504040204" pitchFamily="34" charset="0"/>
              </a:rPr>
              <a:t> </a:t>
            </a:r>
            <a:r>
              <a:rPr lang="en-US" sz="3200" dirty="0" err="1">
                <a:latin typeface="Tahoma" panose="020B0604030504040204" pitchFamily="34" charset="0"/>
                <a:ea typeface="Tahoma" panose="020B0604030504040204" pitchFamily="34" charset="0"/>
                <a:cs typeface="Tahoma" panose="020B0604030504040204" pitchFamily="34" charset="0"/>
              </a:rPr>
              <a:t>bạn</a:t>
            </a:r>
            <a:r>
              <a:rPr lang="en-US" sz="3200" dirty="0">
                <a:latin typeface="Tahoma" panose="020B0604030504040204" pitchFamily="34" charset="0"/>
                <a:ea typeface="Tahoma" panose="020B0604030504040204" pitchFamily="34" charset="0"/>
                <a:cs typeface="Tahoma" panose="020B0604030504040204" pitchFamily="34" charset="0"/>
              </a:rPr>
              <a:t> </a:t>
            </a:r>
            <a:r>
              <a:rPr lang="en-US" sz="3200" dirty="0" err="1">
                <a:latin typeface="Tahoma" panose="020B0604030504040204" pitchFamily="34" charset="0"/>
                <a:ea typeface="Tahoma" panose="020B0604030504040204" pitchFamily="34" charset="0"/>
                <a:cs typeface="Tahoma" panose="020B0604030504040204" pitchFamily="34" charset="0"/>
              </a:rPr>
              <a:t>sẽ</a:t>
            </a:r>
            <a:r>
              <a:rPr lang="en-US" sz="3200" dirty="0">
                <a:latin typeface="Tahoma" panose="020B0604030504040204" pitchFamily="34" charset="0"/>
                <a:ea typeface="Tahoma" panose="020B0604030504040204" pitchFamily="34" charset="0"/>
                <a:cs typeface="Tahoma" panose="020B0604030504040204" pitchFamily="34" charset="0"/>
              </a:rPr>
              <a:t> </a:t>
            </a:r>
            <a:r>
              <a:rPr lang="en-US" sz="3200" dirty="0" err="1">
                <a:latin typeface="Tahoma" panose="020B0604030504040204" pitchFamily="34" charset="0"/>
                <a:ea typeface="Tahoma" panose="020B0604030504040204" pitchFamily="34" charset="0"/>
                <a:cs typeface="Tahoma" panose="020B0604030504040204" pitchFamily="34" charset="0"/>
              </a:rPr>
              <a:t>nhận</a:t>
            </a:r>
            <a:r>
              <a:rPr lang="en-US" sz="3200" dirty="0">
                <a:latin typeface="Tahoma" panose="020B0604030504040204" pitchFamily="34" charset="0"/>
                <a:ea typeface="Tahoma" panose="020B0604030504040204" pitchFamily="34" charset="0"/>
                <a:cs typeface="Tahoma" panose="020B0604030504040204" pitchFamily="34" charset="0"/>
              </a:rPr>
              <a:t> đ</a:t>
            </a:r>
            <a:r>
              <a:rPr lang="vi-VN" sz="3200" dirty="0">
                <a:latin typeface="Tahoma" panose="020B0604030504040204" pitchFamily="34" charset="0"/>
                <a:ea typeface="Tahoma" panose="020B0604030504040204" pitchFamily="34" charset="0"/>
                <a:cs typeface="Tahoma" panose="020B0604030504040204" pitchFamily="34" charset="0"/>
              </a:rPr>
              <a:t>ư</a:t>
            </a:r>
            <a:r>
              <a:rPr lang="en-US" sz="3200" dirty="0" err="1">
                <a:latin typeface="Tahoma" panose="020B0604030504040204" pitchFamily="34" charset="0"/>
                <a:ea typeface="Tahoma" panose="020B0604030504040204" pitchFamily="34" charset="0"/>
                <a:cs typeface="Tahoma" panose="020B0604030504040204" pitchFamily="34" charset="0"/>
              </a:rPr>
              <a:t>ợc</a:t>
            </a:r>
            <a:r>
              <a:rPr lang="en-US" sz="3200" dirty="0">
                <a:latin typeface="Tahoma" panose="020B0604030504040204" pitchFamily="34" charset="0"/>
                <a:ea typeface="Tahoma" panose="020B0604030504040204" pitchFamily="34" charset="0"/>
                <a:cs typeface="Tahoma" panose="020B0604030504040204" pitchFamily="34" charset="0"/>
              </a:rPr>
              <a:t> </a:t>
            </a:r>
            <a:r>
              <a:rPr lang="en-US" sz="3200" dirty="0" err="1">
                <a:latin typeface="Tahoma" panose="020B0604030504040204" pitchFamily="34" charset="0"/>
                <a:ea typeface="Tahoma" panose="020B0604030504040204" pitchFamily="34" charset="0"/>
                <a:cs typeface="Tahoma" panose="020B0604030504040204" pitchFamily="34" charset="0"/>
              </a:rPr>
              <a:t>gấp</a:t>
            </a:r>
            <a:r>
              <a:rPr lang="en-US" sz="3200" dirty="0">
                <a:latin typeface="Tahoma" panose="020B0604030504040204" pitchFamily="34" charset="0"/>
                <a:ea typeface="Tahoma" panose="020B0604030504040204" pitchFamily="34" charset="0"/>
                <a:cs typeface="Tahoma" panose="020B0604030504040204" pitchFamily="34" charset="0"/>
              </a:rPr>
              <a:t> </a:t>
            </a:r>
            <a:r>
              <a:rPr lang="en-US" sz="3200" dirty="0" err="1">
                <a:latin typeface="Tahoma" panose="020B0604030504040204" pitchFamily="34" charset="0"/>
                <a:ea typeface="Tahoma" panose="020B0604030504040204" pitchFamily="34" charset="0"/>
                <a:cs typeface="Tahoma" panose="020B0604030504040204" pitchFamily="34" charset="0"/>
              </a:rPr>
              <a:t>đôi</a:t>
            </a:r>
            <a:r>
              <a:rPr lang="en-US" sz="3200" dirty="0">
                <a:latin typeface="Tahoma" panose="020B0604030504040204" pitchFamily="34" charset="0"/>
                <a:ea typeface="Tahoma" panose="020B0604030504040204" pitchFamily="34" charset="0"/>
                <a:cs typeface="Tahoma" panose="020B0604030504040204" pitchFamily="34" charset="0"/>
              </a:rPr>
              <a:t> </a:t>
            </a:r>
            <a:r>
              <a:rPr lang="en-US" sz="3200" dirty="0" err="1">
                <a:latin typeface="Tahoma" panose="020B0604030504040204" pitchFamily="34" charset="0"/>
                <a:ea typeface="Tahoma" panose="020B0604030504040204" pitchFamily="34" charset="0"/>
                <a:cs typeface="Tahoma" panose="020B0604030504040204" pitchFamily="34" charset="0"/>
              </a:rPr>
              <a:t>số</a:t>
            </a:r>
            <a:r>
              <a:rPr lang="en-US" sz="3200" dirty="0">
                <a:latin typeface="Tahoma" panose="020B0604030504040204" pitchFamily="34" charset="0"/>
                <a:ea typeface="Tahoma" panose="020B0604030504040204" pitchFamily="34" charset="0"/>
                <a:cs typeface="Tahoma" panose="020B0604030504040204" pitchFamily="34" charset="0"/>
              </a:rPr>
              <a:t> </a:t>
            </a:r>
            <a:r>
              <a:rPr lang="en-US" sz="3200" dirty="0" err="1">
                <a:latin typeface="Tahoma" panose="020B0604030504040204" pitchFamily="34" charset="0"/>
                <a:ea typeface="Tahoma" panose="020B0604030504040204" pitchFamily="34" charset="0"/>
                <a:cs typeface="Tahoma" panose="020B0604030504040204" pitchFamily="34" charset="0"/>
              </a:rPr>
              <a:t>tiền</a:t>
            </a:r>
            <a:r>
              <a:rPr lang="en-US" sz="3200" dirty="0">
                <a:latin typeface="Tahoma" panose="020B0604030504040204" pitchFamily="34" charset="0"/>
                <a:ea typeface="Tahoma" panose="020B0604030504040204" pitchFamily="34" charset="0"/>
                <a:cs typeface="Tahoma" panose="020B0604030504040204" pitchFamily="34" charset="0"/>
              </a:rPr>
              <a:t> </a:t>
            </a:r>
            <a:r>
              <a:rPr lang="en-US" sz="3200" dirty="0" err="1">
                <a:latin typeface="Tahoma" panose="020B0604030504040204" pitchFamily="34" charset="0"/>
                <a:ea typeface="Tahoma" panose="020B0604030504040204" pitchFamily="34" charset="0"/>
                <a:cs typeface="Tahoma" panose="020B0604030504040204" pitchFamily="34" charset="0"/>
              </a:rPr>
              <a:t>gửi</a:t>
            </a:r>
            <a:r>
              <a:rPr lang="en-US" sz="3200" dirty="0">
                <a:latin typeface="Tahoma" panose="020B0604030504040204" pitchFamily="34" charset="0"/>
                <a:ea typeface="Tahoma" panose="020B0604030504040204" pitchFamily="34" charset="0"/>
                <a:cs typeface="Tahoma" panose="020B0604030504040204" pitchFamily="34" charset="0"/>
              </a:rPr>
              <a:t> ban </a:t>
            </a:r>
            <a:r>
              <a:rPr lang="en-US" sz="3200" dirty="0" err="1">
                <a:latin typeface="Tahoma" panose="020B0604030504040204" pitchFamily="34" charset="0"/>
                <a:ea typeface="Tahoma" panose="020B0604030504040204" pitchFamily="34" charset="0"/>
                <a:cs typeface="Tahoma" panose="020B0604030504040204" pitchFamily="34" charset="0"/>
              </a:rPr>
              <a:t>đầu</a:t>
            </a:r>
            <a:r>
              <a:rPr lang="en-US" sz="3200" dirty="0">
                <a:latin typeface="Tahoma" panose="020B0604030504040204" pitchFamily="34" charset="0"/>
                <a:ea typeface="Tahoma" panose="020B0604030504040204" pitchFamily="34" charset="0"/>
                <a:cs typeface="Tahoma" panose="020B0604030504040204" pitchFamily="34" charset="0"/>
              </a:rPr>
              <a:t>? (Cho </a:t>
            </a:r>
            <a:r>
              <a:rPr lang="en-US" sz="3200" dirty="0" err="1">
                <a:latin typeface="Tahoma" panose="020B0604030504040204" pitchFamily="34" charset="0"/>
                <a:ea typeface="Tahoma" panose="020B0604030504040204" pitchFamily="34" charset="0"/>
                <a:cs typeface="Tahoma" panose="020B0604030504040204" pitchFamily="34" charset="0"/>
              </a:rPr>
              <a:t>biết</a:t>
            </a:r>
            <a:r>
              <a:rPr lang="en-US" sz="3200" dirty="0">
                <a:latin typeface="Tahoma" panose="020B0604030504040204" pitchFamily="34" charset="0"/>
                <a:ea typeface="Tahoma" panose="020B0604030504040204" pitchFamily="34" charset="0"/>
                <a:cs typeface="Tahoma" panose="020B0604030504040204" pitchFamily="34" charset="0"/>
              </a:rPr>
              <a:t> </a:t>
            </a:r>
            <a:r>
              <a:rPr lang="en-US" sz="3200" dirty="0" err="1">
                <a:latin typeface="Tahoma" panose="020B0604030504040204" pitchFamily="34" charset="0"/>
                <a:ea typeface="Tahoma" panose="020B0604030504040204" pitchFamily="34" charset="0"/>
                <a:cs typeface="Tahoma" panose="020B0604030504040204" pitchFamily="34" charset="0"/>
              </a:rPr>
              <a:t>kết</a:t>
            </a:r>
            <a:r>
              <a:rPr lang="en-US" sz="3200" dirty="0">
                <a:latin typeface="Tahoma" panose="020B0604030504040204" pitchFamily="34" charset="0"/>
                <a:ea typeface="Tahoma" panose="020B0604030504040204" pitchFamily="34" charset="0"/>
                <a:cs typeface="Tahoma" panose="020B0604030504040204" pitchFamily="34" charset="0"/>
              </a:rPr>
              <a:t> </a:t>
            </a:r>
            <a:r>
              <a:rPr lang="en-US" sz="3200" dirty="0" err="1">
                <a:latin typeface="Tahoma" panose="020B0604030504040204" pitchFamily="34" charset="0"/>
                <a:ea typeface="Tahoma" panose="020B0604030504040204" pitchFamily="34" charset="0"/>
                <a:cs typeface="Tahoma" panose="020B0604030504040204" pitchFamily="34" charset="0"/>
              </a:rPr>
              <a:t>quả</a:t>
            </a:r>
            <a:r>
              <a:rPr lang="en-US" sz="3200" dirty="0">
                <a:latin typeface="Tahoma" panose="020B0604030504040204" pitchFamily="34" charset="0"/>
                <a:ea typeface="Tahoma" panose="020B0604030504040204" pitchFamily="34" charset="0"/>
                <a:cs typeface="Tahoma" panose="020B0604030504040204" pitchFamily="34" charset="0"/>
              </a:rPr>
              <a:t> </a:t>
            </a:r>
            <a:r>
              <a:rPr lang="en-US" sz="3200" dirty="0" err="1">
                <a:latin typeface="Tahoma" panose="020B0604030504040204" pitchFamily="34" charset="0"/>
                <a:ea typeface="Tahoma" panose="020B0604030504040204" pitchFamily="34" charset="0"/>
                <a:cs typeface="Tahoma" panose="020B0604030504040204" pitchFamily="34" charset="0"/>
              </a:rPr>
              <a:t>nếu</a:t>
            </a:r>
            <a:r>
              <a:rPr lang="en-US" sz="3200" dirty="0">
                <a:latin typeface="Tahoma" panose="020B0604030504040204" pitchFamily="34" charset="0"/>
                <a:ea typeface="Tahoma" panose="020B0604030504040204" pitchFamily="34" charset="0"/>
                <a:cs typeface="Tahoma" panose="020B0604030504040204" pitchFamily="34" charset="0"/>
              </a:rPr>
              <a:t> </a:t>
            </a:r>
            <a:r>
              <a:rPr lang="en-US" sz="3200" dirty="0" err="1">
                <a:latin typeface="Tahoma" panose="020B0604030504040204" pitchFamily="34" charset="0"/>
                <a:ea typeface="Tahoma" panose="020B0604030504040204" pitchFamily="34" charset="0"/>
                <a:cs typeface="Tahoma" panose="020B0604030504040204" pitchFamily="34" charset="0"/>
              </a:rPr>
              <a:t>lãi</a:t>
            </a:r>
            <a:r>
              <a:rPr lang="en-US" sz="3200" dirty="0">
                <a:latin typeface="Tahoma" panose="020B0604030504040204" pitchFamily="34" charset="0"/>
                <a:ea typeface="Tahoma" panose="020B0604030504040204" pitchFamily="34" charset="0"/>
                <a:cs typeface="Tahoma" panose="020B0604030504040204" pitchFamily="34" charset="0"/>
              </a:rPr>
              <a:t> </a:t>
            </a:r>
            <a:r>
              <a:rPr lang="en-US" sz="3200" dirty="0" err="1">
                <a:latin typeface="Tahoma" panose="020B0604030504040204" pitchFamily="34" charset="0"/>
                <a:ea typeface="Tahoma" panose="020B0604030504040204" pitchFamily="34" charset="0"/>
                <a:cs typeface="Tahoma" panose="020B0604030504040204" pitchFamily="34" charset="0"/>
              </a:rPr>
              <a:t>suất</a:t>
            </a:r>
            <a:r>
              <a:rPr lang="en-US" sz="3200" dirty="0">
                <a:latin typeface="Tahoma" panose="020B0604030504040204" pitchFamily="34" charset="0"/>
                <a:ea typeface="Tahoma" panose="020B0604030504040204" pitchFamily="34" charset="0"/>
                <a:cs typeface="Tahoma" panose="020B0604030504040204" pitchFamily="34" charset="0"/>
              </a:rPr>
              <a:t>=10%)</a:t>
            </a:r>
          </a:p>
          <a:p>
            <a:pPr marL="0" indent="0">
              <a:buNone/>
            </a:pPr>
            <a:r>
              <a:rPr lang="en-US" sz="3200" dirty="0">
                <a:latin typeface="Tahoma" panose="020B0604030504040204" pitchFamily="34" charset="0"/>
                <a:ea typeface="Tahoma" panose="020B0604030504040204" pitchFamily="34" charset="0"/>
                <a:cs typeface="Tahoma" panose="020B0604030504040204" pitchFamily="34" charset="0"/>
              </a:rPr>
              <a:t>	</a:t>
            </a:r>
            <a:r>
              <a:rPr lang="en-US" sz="3200" b="1" dirty="0">
                <a:solidFill>
                  <a:srgbClr val="FF0000"/>
                </a:solidFill>
                <a:latin typeface="Tahoma" panose="020B0604030504040204" pitchFamily="34" charset="0"/>
                <a:ea typeface="Tahoma" panose="020B0604030504040204" pitchFamily="34" charset="0"/>
                <a:cs typeface="Tahoma" panose="020B0604030504040204" pitchFamily="34" charset="0"/>
              </a:rPr>
              <a:t>         (11,9 </a:t>
            </a:r>
            <a:r>
              <a:rPr lang="en-US" sz="3200" b="1" dirty="0" err="1">
                <a:solidFill>
                  <a:srgbClr val="FF0000"/>
                </a:solidFill>
                <a:latin typeface="Tahoma" panose="020B0604030504040204" pitchFamily="34" charset="0"/>
                <a:ea typeface="Tahoma" panose="020B0604030504040204" pitchFamily="34" charset="0"/>
                <a:cs typeface="Tahoma" panose="020B0604030504040204" pitchFamily="34" charset="0"/>
              </a:rPr>
              <a:t>năm</a:t>
            </a:r>
            <a:r>
              <a:rPr lang="en-US" sz="3200" b="1" dirty="0">
                <a:solidFill>
                  <a:srgbClr val="FF0000"/>
                </a:solidFill>
                <a:latin typeface="Tahoma" panose="020B0604030504040204" pitchFamily="34" charset="0"/>
                <a:ea typeface="Tahoma" panose="020B0604030504040204" pitchFamily="34" charset="0"/>
                <a:cs typeface="Tahoma" panose="020B0604030504040204" pitchFamily="34" charset="0"/>
              </a:rPr>
              <a:t>;  7,27 </a:t>
            </a:r>
            <a:r>
              <a:rPr lang="en-US" sz="3200" b="1" dirty="0" err="1">
                <a:solidFill>
                  <a:srgbClr val="FF0000"/>
                </a:solidFill>
                <a:latin typeface="Tahoma" panose="020B0604030504040204" pitchFamily="34" charset="0"/>
                <a:ea typeface="Tahoma" panose="020B0604030504040204" pitchFamily="34" charset="0"/>
                <a:cs typeface="Tahoma" panose="020B0604030504040204" pitchFamily="34" charset="0"/>
              </a:rPr>
              <a:t>năm</a:t>
            </a:r>
            <a:r>
              <a:rPr lang="en-US" sz="3200" b="1" dirty="0">
                <a:solidFill>
                  <a:srgbClr val="FF0000"/>
                </a:solidFill>
                <a:latin typeface="Tahoma" panose="020B0604030504040204" pitchFamily="34" charset="0"/>
                <a:ea typeface="Tahoma" panose="020B0604030504040204" pitchFamily="34" charset="0"/>
                <a:cs typeface="Tahoma" panose="020B0604030504040204" pitchFamily="34" charset="0"/>
              </a:rPr>
              <a:t>)</a:t>
            </a:r>
          </a:p>
          <a:p>
            <a:pPr marL="0" indent="0">
              <a:buNone/>
            </a:pPr>
            <a:r>
              <a:rPr lang="en-US" sz="3200" dirty="0">
                <a:latin typeface="Tahoma" panose="020B0604030504040204" pitchFamily="34" charset="0"/>
                <a:ea typeface="Tahoma" panose="020B0604030504040204" pitchFamily="34" charset="0"/>
                <a:cs typeface="Tahoma" panose="020B0604030504040204" pitchFamily="34" charset="0"/>
              </a:rPr>
              <a:t>2. </a:t>
            </a:r>
            <a:r>
              <a:rPr lang="en-US" sz="3200" dirty="0" err="1">
                <a:latin typeface="Tahoma" panose="020B0604030504040204" pitchFamily="34" charset="0"/>
                <a:ea typeface="Tahoma" panose="020B0604030504040204" pitchFamily="34" charset="0"/>
                <a:cs typeface="Tahoma" panose="020B0604030504040204" pitchFamily="34" charset="0"/>
              </a:rPr>
              <a:t>Công</a:t>
            </a:r>
            <a:r>
              <a:rPr lang="en-US" sz="3200" dirty="0">
                <a:latin typeface="Tahoma" panose="020B0604030504040204" pitchFamily="34" charset="0"/>
                <a:ea typeface="Tahoma" panose="020B0604030504040204" pitchFamily="34" charset="0"/>
                <a:cs typeface="Tahoma" panose="020B0604030504040204" pitchFamily="34" charset="0"/>
              </a:rPr>
              <a:t> ty ABC </a:t>
            </a:r>
            <a:r>
              <a:rPr lang="en-US" sz="3200" dirty="0" err="1">
                <a:latin typeface="Tahoma" panose="020B0604030504040204" pitchFamily="34" charset="0"/>
                <a:ea typeface="Tahoma" panose="020B0604030504040204" pitchFamily="34" charset="0"/>
                <a:cs typeface="Tahoma" panose="020B0604030504040204" pitchFamily="34" charset="0"/>
              </a:rPr>
              <a:t>trả</a:t>
            </a:r>
            <a:r>
              <a:rPr lang="en-US" sz="3200" dirty="0">
                <a:latin typeface="Tahoma" panose="020B0604030504040204" pitchFamily="34" charset="0"/>
                <a:ea typeface="Tahoma" panose="020B0604030504040204" pitchFamily="34" charset="0"/>
                <a:cs typeface="Tahoma" panose="020B0604030504040204" pitchFamily="34" charset="0"/>
              </a:rPr>
              <a:t> </a:t>
            </a:r>
            <a:r>
              <a:rPr lang="en-US" sz="3200" dirty="0" err="1">
                <a:latin typeface="Tahoma" panose="020B0604030504040204" pitchFamily="34" charset="0"/>
                <a:ea typeface="Tahoma" panose="020B0604030504040204" pitchFamily="34" charset="0"/>
                <a:cs typeface="Tahoma" panose="020B0604030504040204" pitchFamily="34" charset="0"/>
              </a:rPr>
              <a:t>cổ</a:t>
            </a:r>
            <a:r>
              <a:rPr lang="en-US" sz="3200" dirty="0">
                <a:latin typeface="Tahoma" panose="020B0604030504040204" pitchFamily="34" charset="0"/>
                <a:ea typeface="Tahoma" panose="020B0604030504040204" pitchFamily="34" charset="0"/>
                <a:cs typeface="Tahoma" panose="020B0604030504040204" pitchFamily="34" charset="0"/>
              </a:rPr>
              <a:t> </a:t>
            </a:r>
            <a:r>
              <a:rPr lang="en-US" sz="3200" dirty="0" err="1">
                <a:latin typeface="Tahoma" panose="020B0604030504040204" pitchFamily="34" charset="0"/>
                <a:ea typeface="Tahoma" panose="020B0604030504040204" pitchFamily="34" charset="0"/>
                <a:cs typeface="Tahoma" panose="020B0604030504040204" pitchFamily="34" charset="0"/>
              </a:rPr>
              <a:t>tức</a:t>
            </a:r>
            <a:r>
              <a:rPr lang="en-US" sz="3200" dirty="0">
                <a:latin typeface="Tahoma" panose="020B0604030504040204" pitchFamily="34" charset="0"/>
                <a:ea typeface="Tahoma" panose="020B0604030504040204" pitchFamily="34" charset="0"/>
                <a:cs typeface="Tahoma" panose="020B0604030504040204" pitchFamily="34" charset="0"/>
              </a:rPr>
              <a:t> </a:t>
            </a:r>
            <a:r>
              <a:rPr lang="en-US" sz="3200" dirty="0" err="1">
                <a:latin typeface="Tahoma" panose="020B0604030504040204" pitchFamily="34" charset="0"/>
                <a:ea typeface="Tahoma" panose="020B0604030504040204" pitchFamily="34" charset="0"/>
                <a:cs typeface="Tahoma" panose="020B0604030504040204" pitchFamily="34" charset="0"/>
              </a:rPr>
              <a:t>năm</a:t>
            </a:r>
            <a:r>
              <a:rPr lang="en-US" sz="3200" dirty="0">
                <a:latin typeface="Tahoma" panose="020B0604030504040204" pitchFamily="34" charset="0"/>
                <a:ea typeface="Tahoma" panose="020B0604030504040204" pitchFamily="34" charset="0"/>
                <a:cs typeface="Tahoma" panose="020B0604030504040204" pitchFamily="34" charset="0"/>
              </a:rPr>
              <a:t> 2017 </a:t>
            </a:r>
            <a:r>
              <a:rPr lang="en-US" sz="3200" dirty="0" err="1">
                <a:latin typeface="Tahoma" panose="020B0604030504040204" pitchFamily="34" charset="0"/>
                <a:ea typeface="Tahoma" panose="020B0604030504040204" pitchFamily="34" charset="0"/>
                <a:cs typeface="Tahoma" panose="020B0604030504040204" pitchFamily="34" charset="0"/>
              </a:rPr>
              <a:t>là</a:t>
            </a:r>
            <a:r>
              <a:rPr lang="en-US" sz="3200" dirty="0">
                <a:latin typeface="Tahoma" panose="020B0604030504040204" pitchFamily="34" charset="0"/>
                <a:ea typeface="Tahoma" panose="020B0604030504040204" pitchFamily="34" charset="0"/>
                <a:cs typeface="Tahoma" panose="020B0604030504040204" pitchFamily="34" charset="0"/>
              </a:rPr>
              <a:t> 3080 VNĐ, </a:t>
            </a:r>
            <a:r>
              <a:rPr lang="en-US" sz="3200" dirty="0" err="1">
                <a:latin typeface="Tahoma" panose="020B0604030504040204" pitchFamily="34" charset="0"/>
                <a:ea typeface="Tahoma" panose="020B0604030504040204" pitchFamily="34" charset="0"/>
                <a:cs typeface="Tahoma" panose="020B0604030504040204" pitchFamily="34" charset="0"/>
              </a:rPr>
              <a:t>tỉ</a:t>
            </a:r>
            <a:r>
              <a:rPr lang="en-US" sz="3200" dirty="0">
                <a:latin typeface="Tahoma" panose="020B0604030504040204" pitchFamily="34" charset="0"/>
                <a:ea typeface="Tahoma" panose="020B0604030504040204" pitchFamily="34" charset="0"/>
                <a:cs typeface="Tahoma" panose="020B0604030504040204" pitchFamily="34" charset="0"/>
              </a:rPr>
              <a:t> </a:t>
            </a:r>
            <a:r>
              <a:rPr lang="en-US" sz="3200" dirty="0" err="1">
                <a:latin typeface="Tahoma" panose="020B0604030504040204" pitchFamily="34" charset="0"/>
                <a:ea typeface="Tahoma" panose="020B0604030504040204" pitchFamily="34" charset="0"/>
                <a:cs typeface="Tahoma" panose="020B0604030504040204" pitchFamily="34" charset="0"/>
              </a:rPr>
              <a:t>lệ</a:t>
            </a:r>
            <a:r>
              <a:rPr lang="en-US" sz="3200" dirty="0">
                <a:latin typeface="Tahoma" panose="020B0604030504040204" pitchFamily="34" charset="0"/>
                <a:ea typeface="Tahoma" panose="020B0604030504040204" pitchFamily="34" charset="0"/>
                <a:cs typeface="Tahoma" panose="020B0604030504040204" pitchFamily="34" charset="0"/>
              </a:rPr>
              <a:t> </a:t>
            </a:r>
            <a:r>
              <a:rPr lang="en-US" sz="3200" dirty="0" err="1">
                <a:latin typeface="Tahoma" panose="020B0604030504040204" pitchFamily="34" charset="0"/>
                <a:ea typeface="Tahoma" panose="020B0604030504040204" pitchFamily="34" charset="0"/>
                <a:cs typeface="Tahoma" panose="020B0604030504040204" pitchFamily="34" charset="0"/>
              </a:rPr>
              <a:t>tăng</a:t>
            </a:r>
            <a:r>
              <a:rPr lang="en-US" sz="3200" dirty="0">
                <a:latin typeface="Tahoma" panose="020B0604030504040204" pitchFamily="34" charset="0"/>
                <a:ea typeface="Tahoma" panose="020B0604030504040204" pitchFamily="34" charset="0"/>
                <a:cs typeface="Tahoma" panose="020B0604030504040204" pitchFamily="34" charset="0"/>
              </a:rPr>
              <a:t> </a:t>
            </a:r>
            <a:r>
              <a:rPr lang="en-US" sz="3200" dirty="0" err="1">
                <a:latin typeface="Tahoma" panose="020B0604030504040204" pitchFamily="34" charset="0"/>
                <a:ea typeface="Tahoma" panose="020B0604030504040204" pitchFamily="34" charset="0"/>
                <a:cs typeface="Tahoma" panose="020B0604030504040204" pitchFamily="34" charset="0"/>
              </a:rPr>
              <a:t>cổ</a:t>
            </a:r>
            <a:r>
              <a:rPr lang="en-US" sz="3200" dirty="0">
                <a:latin typeface="Tahoma" panose="020B0604030504040204" pitchFamily="34" charset="0"/>
                <a:ea typeface="Tahoma" panose="020B0604030504040204" pitchFamily="34" charset="0"/>
                <a:cs typeface="Tahoma" panose="020B0604030504040204" pitchFamily="34" charset="0"/>
              </a:rPr>
              <a:t> </a:t>
            </a:r>
            <a:r>
              <a:rPr lang="en-US" sz="3200" dirty="0" err="1">
                <a:latin typeface="Tahoma" panose="020B0604030504040204" pitchFamily="34" charset="0"/>
                <a:ea typeface="Tahoma" panose="020B0604030504040204" pitchFamily="34" charset="0"/>
                <a:cs typeface="Tahoma" panose="020B0604030504040204" pitchFamily="34" charset="0"/>
              </a:rPr>
              <a:t>tức</a:t>
            </a:r>
            <a:r>
              <a:rPr lang="en-US" sz="3200" dirty="0">
                <a:latin typeface="Tahoma" panose="020B0604030504040204" pitchFamily="34" charset="0"/>
                <a:ea typeface="Tahoma" panose="020B0604030504040204" pitchFamily="34" charset="0"/>
                <a:cs typeface="Tahoma" panose="020B0604030504040204" pitchFamily="34" charset="0"/>
              </a:rPr>
              <a:t> trong 10 năm </a:t>
            </a:r>
            <a:r>
              <a:rPr lang="en-US" sz="3200" dirty="0" err="1">
                <a:latin typeface="Tahoma" panose="020B0604030504040204" pitchFamily="34" charset="0"/>
                <a:ea typeface="Tahoma" panose="020B0604030504040204" pitchFamily="34" charset="0"/>
                <a:cs typeface="Tahoma" panose="020B0604030504040204" pitchFamily="34" charset="0"/>
              </a:rPr>
              <a:t>duy</a:t>
            </a:r>
            <a:r>
              <a:rPr lang="en-US" sz="3200" dirty="0">
                <a:latin typeface="Tahoma" panose="020B0604030504040204" pitchFamily="34" charset="0"/>
                <a:ea typeface="Tahoma" panose="020B0604030504040204" pitchFamily="34" charset="0"/>
                <a:cs typeface="Tahoma" panose="020B0604030504040204" pitchFamily="34" charset="0"/>
              </a:rPr>
              <a:t> </a:t>
            </a:r>
            <a:r>
              <a:rPr lang="en-US" sz="3200" dirty="0" err="1">
                <a:latin typeface="Tahoma" panose="020B0604030504040204" pitchFamily="34" charset="0"/>
                <a:ea typeface="Tahoma" panose="020B0604030504040204" pitchFamily="34" charset="0"/>
                <a:cs typeface="Tahoma" panose="020B0604030504040204" pitchFamily="34" charset="0"/>
              </a:rPr>
              <a:t>trì</a:t>
            </a:r>
            <a:r>
              <a:rPr lang="en-US" sz="3200" dirty="0">
                <a:latin typeface="Tahoma" panose="020B0604030504040204" pitchFamily="34" charset="0"/>
                <a:ea typeface="Tahoma" panose="020B0604030504040204" pitchFamily="34" charset="0"/>
                <a:cs typeface="Tahoma" panose="020B0604030504040204" pitchFamily="34" charset="0"/>
              </a:rPr>
              <a:t>  8,05%/năm. </a:t>
            </a:r>
            <a:r>
              <a:rPr lang="en-US" sz="3200" dirty="0" err="1">
                <a:latin typeface="Tahoma" panose="020B0604030504040204" pitchFamily="34" charset="0"/>
                <a:ea typeface="Tahoma" panose="020B0604030504040204" pitchFamily="34" charset="0"/>
                <a:cs typeface="Tahoma" panose="020B0604030504040204" pitchFamily="34" charset="0"/>
              </a:rPr>
              <a:t>Mất</a:t>
            </a:r>
            <a:r>
              <a:rPr lang="en-US" sz="3200" dirty="0">
                <a:latin typeface="Tahoma" panose="020B0604030504040204" pitchFamily="34" charset="0"/>
                <a:ea typeface="Tahoma" panose="020B0604030504040204" pitchFamily="34" charset="0"/>
                <a:cs typeface="Tahoma" panose="020B0604030504040204" pitchFamily="34" charset="0"/>
              </a:rPr>
              <a:t> bao </a:t>
            </a:r>
            <a:r>
              <a:rPr lang="en-US" sz="3200" dirty="0" err="1">
                <a:latin typeface="Tahoma" panose="020B0604030504040204" pitchFamily="34" charset="0"/>
                <a:ea typeface="Tahoma" panose="020B0604030504040204" pitchFamily="34" charset="0"/>
                <a:cs typeface="Tahoma" panose="020B0604030504040204" pitchFamily="34" charset="0"/>
              </a:rPr>
              <a:t>lâu</a:t>
            </a:r>
            <a:r>
              <a:rPr lang="en-US" sz="3200" dirty="0">
                <a:latin typeface="Tahoma" panose="020B0604030504040204" pitchFamily="34" charset="0"/>
                <a:ea typeface="Tahoma" panose="020B0604030504040204" pitchFamily="34" charset="0"/>
                <a:cs typeface="Tahoma" panose="020B0604030504040204" pitchFamily="34" charset="0"/>
              </a:rPr>
              <a:t> </a:t>
            </a:r>
            <a:r>
              <a:rPr lang="en-US" sz="3200" dirty="0" err="1">
                <a:latin typeface="Tahoma" panose="020B0604030504040204" pitchFamily="34" charset="0"/>
                <a:ea typeface="Tahoma" panose="020B0604030504040204" pitchFamily="34" charset="0"/>
                <a:cs typeface="Tahoma" panose="020B0604030504040204" pitchFamily="34" charset="0"/>
              </a:rPr>
              <a:t>để</a:t>
            </a:r>
            <a:r>
              <a:rPr lang="en-US" sz="3200" dirty="0">
                <a:latin typeface="Tahoma" panose="020B0604030504040204" pitchFamily="34" charset="0"/>
                <a:ea typeface="Tahoma" panose="020B0604030504040204" pitchFamily="34" charset="0"/>
                <a:cs typeface="Tahoma" panose="020B0604030504040204" pitchFamily="34" charset="0"/>
              </a:rPr>
              <a:t> </a:t>
            </a:r>
            <a:r>
              <a:rPr lang="en-US" sz="3200" dirty="0" err="1">
                <a:latin typeface="Tahoma" panose="020B0604030504040204" pitchFamily="34" charset="0"/>
                <a:ea typeface="Tahoma" panose="020B0604030504040204" pitchFamily="34" charset="0"/>
                <a:cs typeface="Tahoma" panose="020B0604030504040204" pitchFamily="34" charset="0"/>
              </a:rPr>
              <a:t>cổ</a:t>
            </a:r>
            <a:r>
              <a:rPr lang="en-US" sz="3200" dirty="0">
                <a:latin typeface="Tahoma" panose="020B0604030504040204" pitchFamily="34" charset="0"/>
                <a:ea typeface="Tahoma" panose="020B0604030504040204" pitchFamily="34" charset="0"/>
                <a:cs typeface="Tahoma" panose="020B0604030504040204" pitchFamily="34" charset="0"/>
              </a:rPr>
              <a:t> </a:t>
            </a:r>
            <a:r>
              <a:rPr lang="en-US" sz="3200" dirty="0" err="1">
                <a:latin typeface="Tahoma" panose="020B0604030504040204" pitchFamily="34" charset="0"/>
                <a:ea typeface="Tahoma" panose="020B0604030504040204" pitchFamily="34" charset="0"/>
                <a:cs typeface="Tahoma" panose="020B0604030504040204" pitchFamily="34" charset="0"/>
              </a:rPr>
              <a:t>tức</a:t>
            </a:r>
            <a:r>
              <a:rPr lang="en-US" sz="3200" dirty="0">
                <a:latin typeface="Tahoma" panose="020B0604030504040204" pitchFamily="34" charset="0"/>
                <a:ea typeface="Tahoma" panose="020B0604030504040204" pitchFamily="34" charset="0"/>
                <a:cs typeface="Tahoma" panose="020B0604030504040204" pitchFamily="34" charset="0"/>
              </a:rPr>
              <a:t> </a:t>
            </a:r>
            <a:r>
              <a:rPr lang="en-US" sz="3200" dirty="0" err="1">
                <a:latin typeface="Tahoma" panose="020B0604030504040204" pitchFamily="34" charset="0"/>
                <a:ea typeface="Tahoma" panose="020B0604030504040204" pitchFamily="34" charset="0"/>
                <a:cs typeface="Tahoma" panose="020B0604030504040204" pitchFamily="34" charset="0"/>
              </a:rPr>
              <a:t>gấp</a:t>
            </a:r>
            <a:r>
              <a:rPr lang="en-US" sz="3200" dirty="0">
                <a:latin typeface="Tahoma" panose="020B0604030504040204" pitchFamily="34" charset="0"/>
                <a:ea typeface="Tahoma" panose="020B0604030504040204" pitchFamily="34" charset="0"/>
                <a:cs typeface="Tahoma" panose="020B0604030504040204" pitchFamily="34" charset="0"/>
              </a:rPr>
              <a:t> </a:t>
            </a:r>
            <a:r>
              <a:rPr lang="en-US" sz="3200" dirty="0" err="1">
                <a:latin typeface="Tahoma" panose="020B0604030504040204" pitchFamily="34" charset="0"/>
                <a:ea typeface="Tahoma" panose="020B0604030504040204" pitchFamily="34" charset="0"/>
                <a:cs typeface="Tahoma" panose="020B0604030504040204" pitchFamily="34" charset="0"/>
              </a:rPr>
              <a:t>đôi</a:t>
            </a:r>
            <a:r>
              <a:rPr lang="en-US" sz="3200" dirty="0">
                <a:latin typeface="Tahoma" panose="020B0604030504040204" pitchFamily="34" charset="0"/>
                <a:ea typeface="Tahoma" panose="020B0604030504040204" pitchFamily="34" charset="0"/>
                <a:cs typeface="Tahoma" panose="020B0604030504040204" pitchFamily="34" charset="0"/>
              </a:rPr>
              <a:t>?</a:t>
            </a:r>
          </a:p>
          <a:p>
            <a:pPr marL="0" indent="0" algn="ctr">
              <a:buNone/>
            </a:pPr>
            <a:r>
              <a:rPr lang="en-US" sz="3200" b="1" dirty="0">
                <a:solidFill>
                  <a:srgbClr val="FF0000"/>
                </a:solidFill>
                <a:latin typeface="Tahoma" panose="020B0604030504040204" pitchFamily="34" charset="0"/>
                <a:ea typeface="Tahoma" panose="020B0604030504040204" pitchFamily="34" charset="0"/>
                <a:cs typeface="Tahoma" panose="020B0604030504040204" pitchFamily="34" charset="0"/>
              </a:rPr>
              <a:t>(8,95 </a:t>
            </a:r>
            <a:r>
              <a:rPr lang="en-US" sz="3200" b="1" dirty="0" err="1">
                <a:solidFill>
                  <a:srgbClr val="FF0000"/>
                </a:solidFill>
                <a:latin typeface="Tahoma" panose="020B0604030504040204" pitchFamily="34" charset="0"/>
                <a:ea typeface="Tahoma" panose="020B0604030504040204" pitchFamily="34" charset="0"/>
                <a:cs typeface="Tahoma" panose="020B0604030504040204" pitchFamily="34" charset="0"/>
              </a:rPr>
              <a:t>năm</a:t>
            </a:r>
            <a:r>
              <a:rPr lang="en-US" sz="3200" b="1" dirty="0">
                <a:solidFill>
                  <a:srgbClr val="FF0000"/>
                </a:solidFill>
                <a:latin typeface="Tahoma" panose="020B0604030504040204" pitchFamily="34" charset="0"/>
                <a:ea typeface="Tahoma" panose="020B0604030504040204" pitchFamily="34" charset="0"/>
                <a:cs typeface="Tahoma" panose="020B0604030504040204" pitchFamily="34" charset="0"/>
              </a:rPr>
              <a:t>)</a:t>
            </a:r>
          </a:p>
          <a:p>
            <a:endParaRPr lang="en-US" sz="3200" dirty="0">
              <a:latin typeface="Tahoma" panose="020B0604030504040204" pitchFamily="34" charset="0"/>
              <a:ea typeface="Tahoma" panose="020B0604030504040204" pitchFamily="34" charset="0"/>
              <a:cs typeface="Tahoma" panose="020B0604030504040204" pitchFamily="34" charset="0"/>
            </a:endParaRPr>
          </a:p>
        </p:txBody>
      </p:sp>
      <p:sp>
        <p:nvSpPr>
          <p:cNvPr id="3" name="Tiêu đề 2">
            <a:extLst>
              <a:ext uri="{FF2B5EF4-FFF2-40B4-BE49-F238E27FC236}">
                <a16:creationId xmlns:a16="http://schemas.microsoft.com/office/drawing/2014/main" id="{7213F51C-C5BF-4EF9-827E-77D6C2C08E35}"/>
              </a:ext>
            </a:extLst>
          </p:cNvPr>
          <p:cNvSpPr>
            <a:spLocks noGrp="1"/>
          </p:cNvSpPr>
          <p:nvPr>
            <p:ph type="title"/>
          </p:nvPr>
        </p:nvSpPr>
        <p:spPr/>
        <p:txBody>
          <a:bodyPr>
            <a:noAutofit/>
          </a:bodyPr>
          <a:lstStyle/>
          <a:p>
            <a:r>
              <a:rPr lang="vi-VN" dirty="0">
                <a:latin typeface="Tahoma" panose="020B0604030504040204" pitchFamily="34" charset="0"/>
                <a:ea typeface="Tahoma" panose="020B0604030504040204" pitchFamily="34" charset="0"/>
                <a:cs typeface="Tahoma" panose="020B0604030504040204" pitchFamily="34" charset="0"/>
              </a:rPr>
              <a:t>Tính số kỳ</a:t>
            </a:r>
            <a:r>
              <a:rPr lang="en-US" dirty="0">
                <a:latin typeface="Tahoma" panose="020B0604030504040204" pitchFamily="34" charset="0"/>
                <a:ea typeface="Tahoma" panose="020B0604030504040204" pitchFamily="34" charset="0"/>
                <a:cs typeface="Tahoma" panose="020B0604030504040204" pitchFamily="34" charset="0"/>
              </a:rPr>
              <a:t> </a:t>
            </a:r>
            <a:r>
              <a:rPr lang="en-US" dirty="0" err="1">
                <a:latin typeface="Tahoma" panose="020B0604030504040204" pitchFamily="34" charset="0"/>
                <a:ea typeface="Tahoma" panose="020B0604030504040204" pitchFamily="34" charset="0"/>
                <a:cs typeface="Tahoma" panose="020B0604030504040204" pitchFamily="34" charset="0"/>
              </a:rPr>
              <a:t>khi</a:t>
            </a:r>
            <a:r>
              <a:rPr lang="en-US" dirty="0">
                <a:latin typeface="Tahoma" panose="020B0604030504040204" pitchFamily="34" charset="0"/>
                <a:ea typeface="Tahoma" panose="020B0604030504040204" pitchFamily="34" charset="0"/>
                <a:cs typeface="Tahoma" panose="020B0604030504040204" pitchFamily="34" charset="0"/>
              </a:rPr>
              <a:t> </a:t>
            </a:r>
            <a:r>
              <a:rPr lang="en-US" dirty="0" err="1">
                <a:latin typeface="Tahoma" panose="020B0604030504040204" pitchFamily="34" charset="0"/>
                <a:ea typeface="Tahoma" panose="020B0604030504040204" pitchFamily="34" charset="0"/>
                <a:cs typeface="Tahoma" panose="020B0604030504040204" pitchFamily="34" charset="0"/>
              </a:rPr>
              <a:t>biết</a:t>
            </a:r>
            <a:r>
              <a:rPr lang="en-US" dirty="0">
                <a:latin typeface="Tahoma" panose="020B0604030504040204" pitchFamily="34" charset="0"/>
                <a:ea typeface="Tahoma" panose="020B0604030504040204" pitchFamily="34" charset="0"/>
                <a:cs typeface="Tahoma" panose="020B0604030504040204" pitchFamily="34" charset="0"/>
              </a:rPr>
              <a:t> </a:t>
            </a:r>
            <a:r>
              <a:rPr lang="en-US" dirty="0" err="1">
                <a:latin typeface="Tahoma" panose="020B0604030504040204" pitchFamily="34" charset="0"/>
                <a:ea typeface="Tahoma" panose="020B0604030504040204" pitchFamily="34" charset="0"/>
                <a:cs typeface="Tahoma" panose="020B0604030504040204" pitchFamily="34" charset="0"/>
              </a:rPr>
              <a:t>giá</a:t>
            </a:r>
            <a:r>
              <a:rPr lang="en-US" dirty="0">
                <a:latin typeface="Tahoma" panose="020B0604030504040204" pitchFamily="34" charset="0"/>
                <a:ea typeface="Tahoma" panose="020B0604030504040204" pitchFamily="34" charset="0"/>
                <a:cs typeface="Tahoma" panose="020B0604030504040204" pitchFamily="34" charset="0"/>
              </a:rPr>
              <a:t> </a:t>
            </a:r>
            <a:r>
              <a:rPr lang="en-US" dirty="0" err="1">
                <a:latin typeface="Tahoma" panose="020B0604030504040204" pitchFamily="34" charset="0"/>
                <a:ea typeface="Tahoma" panose="020B0604030504040204" pitchFamily="34" charset="0"/>
                <a:cs typeface="Tahoma" panose="020B0604030504040204" pitchFamily="34" charset="0"/>
              </a:rPr>
              <a:t>trị</a:t>
            </a:r>
            <a:r>
              <a:rPr lang="en-US" dirty="0">
                <a:latin typeface="Tahoma" panose="020B0604030504040204" pitchFamily="34" charset="0"/>
                <a:ea typeface="Tahoma" panose="020B0604030504040204" pitchFamily="34" charset="0"/>
                <a:cs typeface="Tahoma" panose="020B0604030504040204" pitchFamily="34" charset="0"/>
              </a:rPr>
              <a:t> </a:t>
            </a:r>
            <a:r>
              <a:rPr lang="en-US" dirty="0" err="1">
                <a:latin typeface="Tahoma" panose="020B0604030504040204" pitchFamily="34" charset="0"/>
                <a:ea typeface="Tahoma" panose="020B0604030504040204" pitchFamily="34" charset="0"/>
                <a:cs typeface="Tahoma" panose="020B0604030504040204" pitchFamily="34" charset="0"/>
              </a:rPr>
              <a:t>hiện</a:t>
            </a:r>
            <a:r>
              <a:rPr lang="en-US" dirty="0">
                <a:latin typeface="Tahoma" panose="020B0604030504040204" pitchFamily="34" charset="0"/>
                <a:ea typeface="Tahoma" panose="020B0604030504040204" pitchFamily="34" charset="0"/>
                <a:cs typeface="Tahoma" panose="020B0604030504040204" pitchFamily="34" charset="0"/>
              </a:rPr>
              <a:t> </a:t>
            </a:r>
            <a:r>
              <a:rPr lang="en-US" dirty="0" err="1">
                <a:latin typeface="Tahoma" panose="020B0604030504040204" pitchFamily="34" charset="0"/>
                <a:ea typeface="Tahoma" panose="020B0604030504040204" pitchFamily="34" charset="0"/>
                <a:cs typeface="Tahoma" panose="020B0604030504040204" pitchFamily="34" charset="0"/>
              </a:rPr>
              <a:t>tại</a:t>
            </a:r>
            <a:r>
              <a:rPr lang="en-US" dirty="0">
                <a:latin typeface="Tahoma" panose="020B0604030504040204" pitchFamily="34" charset="0"/>
                <a:ea typeface="Tahoma" panose="020B0604030504040204" pitchFamily="34" charset="0"/>
                <a:cs typeface="Tahoma" panose="020B0604030504040204" pitchFamily="34" charset="0"/>
              </a:rPr>
              <a:t>, </a:t>
            </a:r>
            <a:r>
              <a:rPr lang="en-US" dirty="0" err="1">
                <a:latin typeface="Tahoma" panose="020B0604030504040204" pitchFamily="34" charset="0"/>
                <a:ea typeface="Tahoma" panose="020B0604030504040204" pitchFamily="34" charset="0"/>
                <a:cs typeface="Tahoma" panose="020B0604030504040204" pitchFamily="34" charset="0"/>
              </a:rPr>
              <a:t>giá</a:t>
            </a:r>
            <a:r>
              <a:rPr lang="en-US" dirty="0">
                <a:latin typeface="Tahoma" panose="020B0604030504040204" pitchFamily="34" charset="0"/>
                <a:ea typeface="Tahoma" panose="020B0604030504040204" pitchFamily="34" charset="0"/>
                <a:cs typeface="Tahoma" panose="020B0604030504040204" pitchFamily="34" charset="0"/>
              </a:rPr>
              <a:t> </a:t>
            </a:r>
            <a:r>
              <a:rPr lang="en-US" dirty="0" err="1">
                <a:latin typeface="Tahoma" panose="020B0604030504040204" pitchFamily="34" charset="0"/>
                <a:ea typeface="Tahoma" panose="020B0604030504040204" pitchFamily="34" charset="0"/>
                <a:cs typeface="Tahoma" panose="020B0604030504040204" pitchFamily="34" charset="0"/>
              </a:rPr>
              <a:t>trị</a:t>
            </a:r>
            <a:r>
              <a:rPr lang="en-US" dirty="0">
                <a:latin typeface="Tahoma" panose="020B0604030504040204" pitchFamily="34" charset="0"/>
                <a:ea typeface="Tahoma" panose="020B0604030504040204" pitchFamily="34" charset="0"/>
                <a:cs typeface="Tahoma" panose="020B0604030504040204" pitchFamily="34" charset="0"/>
              </a:rPr>
              <a:t> </a:t>
            </a:r>
            <a:r>
              <a:rPr lang="en-US" dirty="0" err="1">
                <a:latin typeface="Tahoma" panose="020B0604030504040204" pitchFamily="34" charset="0"/>
                <a:ea typeface="Tahoma" panose="020B0604030504040204" pitchFamily="34" charset="0"/>
                <a:cs typeface="Tahoma" panose="020B0604030504040204" pitchFamily="34" charset="0"/>
              </a:rPr>
              <a:t>tương</a:t>
            </a:r>
            <a:r>
              <a:rPr lang="en-US" dirty="0">
                <a:latin typeface="Tahoma" panose="020B0604030504040204" pitchFamily="34" charset="0"/>
                <a:ea typeface="Tahoma" panose="020B0604030504040204" pitchFamily="34" charset="0"/>
                <a:cs typeface="Tahoma" panose="020B0604030504040204" pitchFamily="34" charset="0"/>
              </a:rPr>
              <a:t> </a:t>
            </a:r>
            <a:r>
              <a:rPr lang="en-US" dirty="0" err="1">
                <a:latin typeface="Tahoma" panose="020B0604030504040204" pitchFamily="34" charset="0"/>
                <a:ea typeface="Tahoma" panose="020B0604030504040204" pitchFamily="34" charset="0"/>
                <a:cs typeface="Tahoma" panose="020B0604030504040204" pitchFamily="34" charset="0"/>
              </a:rPr>
              <a:t>lai</a:t>
            </a:r>
            <a:r>
              <a:rPr lang="en-US" dirty="0">
                <a:latin typeface="Tahoma" panose="020B0604030504040204" pitchFamily="34" charset="0"/>
                <a:ea typeface="Tahoma" panose="020B0604030504040204" pitchFamily="34" charset="0"/>
                <a:cs typeface="Tahoma" panose="020B0604030504040204" pitchFamily="34" charset="0"/>
              </a:rPr>
              <a:t> </a:t>
            </a:r>
            <a:r>
              <a:rPr lang="en-US" dirty="0" err="1">
                <a:latin typeface="Tahoma" panose="020B0604030504040204" pitchFamily="34" charset="0"/>
                <a:ea typeface="Tahoma" panose="020B0604030504040204" pitchFamily="34" charset="0"/>
                <a:cs typeface="Tahoma" panose="020B0604030504040204" pitchFamily="34" charset="0"/>
              </a:rPr>
              <a:t>và</a:t>
            </a:r>
            <a:r>
              <a:rPr lang="en-US" dirty="0">
                <a:latin typeface="Tahoma" panose="020B0604030504040204" pitchFamily="34" charset="0"/>
                <a:ea typeface="Tahoma" panose="020B0604030504040204" pitchFamily="34" charset="0"/>
                <a:cs typeface="Tahoma" panose="020B0604030504040204" pitchFamily="34" charset="0"/>
              </a:rPr>
              <a:t> </a:t>
            </a:r>
            <a:r>
              <a:rPr lang="en-US" dirty="0" err="1">
                <a:latin typeface="Tahoma" panose="020B0604030504040204" pitchFamily="34" charset="0"/>
                <a:ea typeface="Tahoma" panose="020B0604030504040204" pitchFamily="34" charset="0"/>
                <a:cs typeface="Tahoma" panose="020B0604030504040204" pitchFamily="34" charset="0"/>
              </a:rPr>
              <a:t>tỷ</a:t>
            </a:r>
            <a:r>
              <a:rPr lang="en-US" dirty="0">
                <a:latin typeface="Tahoma" panose="020B0604030504040204" pitchFamily="34" charset="0"/>
                <a:ea typeface="Tahoma" panose="020B0604030504040204" pitchFamily="34" charset="0"/>
                <a:cs typeface="Tahoma" panose="020B0604030504040204" pitchFamily="34" charset="0"/>
              </a:rPr>
              <a:t> </a:t>
            </a:r>
            <a:r>
              <a:rPr lang="en-US" dirty="0" err="1">
                <a:latin typeface="Tahoma" panose="020B0604030504040204" pitchFamily="34" charset="0"/>
                <a:ea typeface="Tahoma" panose="020B0604030504040204" pitchFamily="34" charset="0"/>
                <a:cs typeface="Tahoma" panose="020B0604030504040204" pitchFamily="34" charset="0"/>
              </a:rPr>
              <a:t>suất</a:t>
            </a:r>
            <a:r>
              <a:rPr lang="en-US" dirty="0">
                <a:latin typeface="Tahoma" panose="020B0604030504040204" pitchFamily="34" charset="0"/>
                <a:ea typeface="Tahoma" panose="020B0604030504040204" pitchFamily="34" charset="0"/>
                <a:cs typeface="Tahoma" panose="020B0604030504040204" pitchFamily="34" charset="0"/>
              </a:rPr>
              <a:t> </a:t>
            </a:r>
            <a:r>
              <a:rPr lang="en-US" dirty="0" err="1">
                <a:latin typeface="Tahoma" panose="020B0604030504040204" pitchFamily="34" charset="0"/>
                <a:ea typeface="Tahoma" panose="020B0604030504040204" pitchFamily="34" charset="0"/>
                <a:cs typeface="Tahoma" panose="020B0604030504040204" pitchFamily="34" charset="0"/>
              </a:rPr>
              <a:t>chiết</a:t>
            </a:r>
            <a:r>
              <a:rPr lang="en-US" dirty="0">
                <a:latin typeface="Tahoma" panose="020B0604030504040204" pitchFamily="34" charset="0"/>
                <a:ea typeface="Tahoma" panose="020B0604030504040204" pitchFamily="34" charset="0"/>
                <a:cs typeface="Tahoma" panose="020B0604030504040204" pitchFamily="34" charset="0"/>
              </a:rPr>
              <a:t> </a:t>
            </a:r>
            <a:r>
              <a:rPr lang="en-US" dirty="0" err="1">
                <a:latin typeface="Tahoma" panose="020B0604030504040204" pitchFamily="34" charset="0"/>
                <a:ea typeface="Tahoma" panose="020B0604030504040204" pitchFamily="34" charset="0"/>
                <a:cs typeface="Tahoma" panose="020B0604030504040204" pitchFamily="34" charset="0"/>
              </a:rPr>
              <a:t>khấu</a:t>
            </a:r>
            <a:endParaRPr lang="en-US"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37623307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fade">
                                      <p:cBhvr>
                                        <p:cTn id="12" dur="500"/>
                                        <p:tgtEl>
                                          <p:spTgt spid="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fade">
                                      <p:cBhvr>
                                        <p:cTn id="17" dur="500"/>
                                        <p:tgtEl>
                                          <p:spTgt spid="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
                                            <p:txEl>
                                              <p:pRg st="3" end="3"/>
                                            </p:txEl>
                                          </p:spTgt>
                                        </p:tgtEl>
                                        <p:attrNameLst>
                                          <p:attrName>style.visibility</p:attrName>
                                        </p:attrNameLst>
                                      </p:cBhvr>
                                      <p:to>
                                        <p:strVal val="visible"/>
                                      </p:to>
                                    </p:set>
                                    <p:animEffect transition="in" filter="fade">
                                      <p:cBhvr>
                                        <p:cTn id="22" dur="500"/>
                                        <p:tgtEl>
                                          <p:spTgt spid="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vi-VN" sz="4000" dirty="0" err="1">
                <a:latin typeface="Tahoma" panose="020B0604030504040204" pitchFamily="34" charset="0"/>
                <a:ea typeface="Tahoma" panose="020B0604030504040204" pitchFamily="34" charset="0"/>
                <a:cs typeface="Tahoma" panose="020B0604030504040204" pitchFamily="34" charset="0"/>
              </a:rPr>
              <a:t>Dòng</a:t>
            </a:r>
            <a:r>
              <a:rPr lang="vi-VN" sz="4000" dirty="0">
                <a:latin typeface="Tahoma" panose="020B0604030504040204" pitchFamily="34" charset="0"/>
                <a:ea typeface="Tahoma" panose="020B0604030504040204" pitchFamily="34" charset="0"/>
                <a:cs typeface="Tahoma" panose="020B0604030504040204" pitchFamily="34" charset="0"/>
              </a:rPr>
              <a:t> </a:t>
            </a:r>
            <a:r>
              <a:rPr lang="vi-VN" sz="4000" dirty="0" err="1">
                <a:latin typeface="Tahoma" panose="020B0604030504040204" pitchFamily="34" charset="0"/>
                <a:ea typeface="Tahoma" panose="020B0604030504040204" pitchFamily="34" charset="0"/>
                <a:cs typeface="Tahoma" panose="020B0604030504040204" pitchFamily="34" charset="0"/>
              </a:rPr>
              <a:t>tiền</a:t>
            </a:r>
            <a:r>
              <a:rPr lang="vi-VN" sz="4000" dirty="0">
                <a:latin typeface="Tahoma" panose="020B0604030504040204" pitchFamily="34" charset="0"/>
                <a:ea typeface="Tahoma" panose="020B0604030504040204" pitchFamily="34" charset="0"/>
                <a:cs typeface="Tahoma" panose="020B0604030504040204" pitchFamily="34" charset="0"/>
              </a:rPr>
              <a:t> </a:t>
            </a:r>
            <a:r>
              <a:rPr lang="vi-VN" sz="4000" dirty="0" err="1">
                <a:latin typeface="Tahoma" panose="020B0604030504040204" pitchFamily="34" charset="0"/>
                <a:ea typeface="Tahoma" panose="020B0604030504040204" pitchFamily="34" charset="0"/>
                <a:cs typeface="Tahoma" panose="020B0604030504040204" pitchFamily="34" charset="0"/>
              </a:rPr>
              <a:t>biểu</a:t>
            </a:r>
            <a:r>
              <a:rPr lang="vi-VN" sz="4000" dirty="0">
                <a:latin typeface="Tahoma" panose="020B0604030504040204" pitchFamily="34" charset="0"/>
                <a:ea typeface="Tahoma" panose="020B0604030504040204" pitchFamily="34" charset="0"/>
                <a:cs typeface="Tahoma" panose="020B0604030504040204" pitchFamily="34" charset="0"/>
              </a:rPr>
              <a:t> </a:t>
            </a:r>
            <a:r>
              <a:rPr lang="vi-VN" sz="4000" dirty="0" err="1">
                <a:latin typeface="Tahoma" panose="020B0604030504040204" pitchFamily="34" charset="0"/>
                <a:ea typeface="Tahoma" panose="020B0604030504040204" pitchFamily="34" charset="0"/>
                <a:cs typeface="Tahoma" panose="020B0604030504040204" pitchFamily="34" charset="0"/>
              </a:rPr>
              <a:t>diễn</a:t>
            </a:r>
            <a:r>
              <a:rPr lang="vi-VN" sz="4000" dirty="0">
                <a:latin typeface="Tahoma" panose="020B0604030504040204" pitchFamily="34" charset="0"/>
                <a:ea typeface="Tahoma" panose="020B0604030504040204" pitchFamily="34" charset="0"/>
                <a:cs typeface="Tahoma" panose="020B0604030504040204" pitchFamily="34" charset="0"/>
              </a:rPr>
              <a:t> trên </a:t>
            </a:r>
            <a:r>
              <a:rPr lang="vi-VN" sz="4000" dirty="0" err="1">
                <a:latin typeface="Tahoma" panose="020B0604030504040204" pitchFamily="34" charset="0"/>
                <a:ea typeface="Tahoma" panose="020B0604030504040204" pitchFamily="34" charset="0"/>
                <a:cs typeface="Tahoma" panose="020B0604030504040204" pitchFamily="34" charset="0"/>
              </a:rPr>
              <a:t>trục</a:t>
            </a:r>
            <a:r>
              <a:rPr lang="vi-VN" sz="4000" dirty="0">
                <a:latin typeface="Tahoma" panose="020B0604030504040204" pitchFamily="34" charset="0"/>
                <a:ea typeface="Tahoma" panose="020B0604030504040204" pitchFamily="34" charset="0"/>
                <a:cs typeface="Tahoma" panose="020B0604030504040204" pitchFamily="34" charset="0"/>
              </a:rPr>
              <a:t> </a:t>
            </a:r>
            <a:r>
              <a:rPr lang="vi-VN" sz="4000" dirty="0" err="1">
                <a:latin typeface="Tahoma" panose="020B0604030504040204" pitchFamily="34" charset="0"/>
                <a:ea typeface="Tahoma" panose="020B0604030504040204" pitchFamily="34" charset="0"/>
                <a:cs typeface="Tahoma" panose="020B0604030504040204" pitchFamily="34" charset="0"/>
              </a:rPr>
              <a:t>thời</a:t>
            </a:r>
            <a:r>
              <a:rPr lang="vi-VN" sz="4000" dirty="0">
                <a:latin typeface="Tahoma" panose="020B0604030504040204" pitchFamily="34" charset="0"/>
                <a:ea typeface="Tahoma" panose="020B0604030504040204" pitchFamily="34" charset="0"/>
                <a:cs typeface="Tahoma" panose="020B0604030504040204" pitchFamily="34" charset="0"/>
              </a:rPr>
              <a:t> gian</a:t>
            </a:r>
            <a:endParaRPr lang="en-US" sz="4000" dirty="0">
              <a:latin typeface="Tahoma" panose="020B0604030504040204" pitchFamily="34" charset="0"/>
              <a:ea typeface="Tahoma" panose="020B0604030504040204" pitchFamily="34" charset="0"/>
              <a:cs typeface="Tahoma" panose="020B0604030504040204" pitchFamily="34" charset="0"/>
            </a:endParaRPr>
          </a:p>
        </p:txBody>
      </p:sp>
      <p:grpSp>
        <p:nvGrpSpPr>
          <p:cNvPr id="4" name="Group 31" descr="Scale from 0-2 showing $100 lump sum due in 2 years. " title="Timeline 1"/>
          <p:cNvGrpSpPr>
            <a:grpSpLocks/>
          </p:cNvGrpSpPr>
          <p:nvPr/>
        </p:nvGrpSpPr>
        <p:grpSpPr bwMode="auto">
          <a:xfrm>
            <a:off x="2400299" y="1711325"/>
            <a:ext cx="8543471" cy="2048224"/>
            <a:chOff x="914400" y="1710548"/>
            <a:chExt cx="6700345" cy="2047937"/>
          </a:xfrm>
        </p:grpSpPr>
        <p:sp>
          <p:nvSpPr>
            <p:cNvPr id="5" name="Rectangle 35"/>
            <p:cNvSpPr>
              <a:spLocks noChangeArrowheads="1"/>
            </p:cNvSpPr>
            <p:nvPr/>
          </p:nvSpPr>
          <p:spPr bwMode="auto">
            <a:xfrm>
              <a:off x="5403710" y="3234696"/>
              <a:ext cx="605960" cy="523789"/>
            </a:xfrm>
            <a:prstGeom prst="rect">
              <a:avLst/>
            </a:prstGeom>
            <a:noFill/>
            <a:ln w="9525">
              <a:noFill/>
              <a:miter lim="800000"/>
              <a:headEnd/>
              <a:tailEnd/>
            </a:ln>
          </p:spPr>
          <p:txBody>
            <a:bodyPr wrap="none" lIns="92075" tIns="46038" rIns="92075" bIns="46038">
              <a:spAutoFit/>
            </a:bodyPr>
            <a:lstStyle/>
            <a:p>
              <a:pPr>
                <a:defRPr/>
              </a:pPr>
              <a:r>
                <a:rPr lang="en-US" sz="2800" dirty="0">
                  <a:latin typeface="Tahoma" panose="020B0604030504040204" pitchFamily="34" charset="0"/>
                  <a:ea typeface="Tahoma" panose="020B0604030504040204" pitchFamily="34" charset="0"/>
                  <a:cs typeface="Tahoma" panose="020B0604030504040204" pitchFamily="34" charset="0"/>
                </a:rPr>
                <a:t>100</a:t>
              </a:r>
            </a:p>
          </p:txBody>
        </p:sp>
        <p:sp>
          <p:nvSpPr>
            <p:cNvPr id="6" name="Rectangle 36"/>
            <p:cNvSpPr>
              <a:spLocks noChangeArrowheads="1"/>
            </p:cNvSpPr>
            <p:nvPr/>
          </p:nvSpPr>
          <p:spPr bwMode="auto">
            <a:xfrm>
              <a:off x="958705" y="2394665"/>
              <a:ext cx="368229" cy="431469"/>
            </a:xfrm>
            <a:prstGeom prst="rect">
              <a:avLst/>
            </a:prstGeom>
            <a:noFill/>
            <a:ln w="9525">
              <a:noFill/>
              <a:miter lim="800000"/>
              <a:headEnd/>
              <a:tailEnd/>
            </a:ln>
          </p:spPr>
          <p:txBody>
            <a:bodyPr wrap="none" lIns="92075" tIns="46038" rIns="92075" bIns="46038">
              <a:spAutoFit/>
            </a:bodyPr>
            <a:lstStyle/>
            <a:p>
              <a:pPr>
                <a:defRPr/>
              </a:pPr>
              <a:r>
                <a:rPr lang="en-US" sz="2200" dirty="0">
                  <a:latin typeface="Arial" panose="020B0604020202020204" pitchFamily="34" charset="0"/>
                  <a:cs typeface="Arial" panose="020B0604020202020204" pitchFamily="34" charset="0"/>
                </a:rPr>
                <a:t>0</a:t>
              </a:r>
            </a:p>
          </p:txBody>
        </p:sp>
        <p:sp>
          <p:nvSpPr>
            <p:cNvPr id="7" name="Rectangle 37"/>
            <p:cNvSpPr>
              <a:spLocks noChangeArrowheads="1"/>
            </p:cNvSpPr>
            <p:nvPr/>
          </p:nvSpPr>
          <p:spPr bwMode="auto">
            <a:xfrm>
              <a:off x="3240436" y="2394665"/>
              <a:ext cx="368229" cy="431469"/>
            </a:xfrm>
            <a:prstGeom prst="rect">
              <a:avLst/>
            </a:prstGeom>
            <a:noFill/>
            <a:ln w="9525">
              <a:noFill/>
              <a:miter lim="800000"/>
              <a:headEnd/>
              <a:tailEnd/>
            </a:ln>
          </p:spPr>
          <p:txBody>
            <a:bodyPr wrap="none" lIns="92075" tIns="46038" rIns="92075" bIns="46038">
              <a:spAutoFit/>
            </a:bodyPr>
            <a:lstStyle/>
            <a:p>
              <a:pPr>
                <a:defRPr/>
              </a:pPr>
              <a:r>
                <a:rPr lang="en-US" sz="2200" dirty="0">
                  <a:latin typeface="Arial" panose="020B0604020202020204" pitchFamily="34" charset="0"/>
                  <a:cs typeface="Arial" panose="020B0604020202020204" pitchFamily="34" charset="0"/>
                </a:rPr>
                <a:t>1</a:t>
              </a:r>
            </a:p>
          </p:txBody>
        </p:sp>
        <p:sp>
          <p:nvSpPr>
            <p:cNvPr id="8" name="Rectangle 38"/>
            <p:cNvSpPr>
              <a:spLocks noChangeArrowheads="1"/>
            </p:cNvSpPr>
            <p:nvPr/>
          </p:nvSpPr>
          <p:spPr bwMode="auto">
            <a:xfrm>
              <a:off x="5522165" y="2394665"/>
              <a:ext cx="299209" cy="523789"/>
            </a:xfrm>
            <a:prstGeom prst="rect">
              <a:avLst/>
            </a:prstGeom>
            <a:noFill/>
            <a:ln w="9525">
              <a:noFill/>
              <a:miter lim="800000"/>
              <a:headEnd/>
              <a:tailEnd/>
            </a:ln>
          </p:spPr>
          <p:txBody>
            <a:bodyPr wrap="none" lIns="92075" tIns="46038" rIns="92075" bIns="46038">
              <a:spAutoFit/>
            </a:bodyPr>
            <a:lstStyle/>
            <a:p>
              <a:pPr>
                <a:defRPr/>
              </a:pPr>
              <a:r>
                <a:rPr lang="en-US" sz="2800" dirty="0">
                  <a:latin typeface="Tahoma" panose="020B0604030504040204" pitchFamily="34" charset="0"/>
                  <a:ea typeface="Tahoma" panose="020B0604030504040204" pitchFamily="34" charset="0"/>
                  <a:cs typeface="Tahoma" panose="020B0604030504040204" pitchFamily="34" charset="0"/>
                </a:rPr>
                <a:t>2</a:t>
              </a:r>
            </a:p>
          </p:txBody>
        </p:sp>
        <p:sp>
          <p:nvSpPr>
            <p:cNvPr id="9" name="Line 39"/>
            <p:cNvSpPr>
              <a:spLocks noChangeShapeType="1"/>
            </p:cNvSpPr>
            <p:nvPr/>
          </p:nvSpPr>
          <p:spPr bwMode="auto">
            <a:xfrm flipH="1">
              <a:off x="1137632" y="2962911"/>
              <a:ext cx="4548123" cy="0"/>
            </a:xfrm>
            <a:prstGeom prst="line">
              <a:avLst/>
            </a:prstGeom>
            <a:noFill/>
            <a:ln w="25400">
              <a:solidFill>
                <a:schemeClr val="tx1"/>
              </a:solidFill>
              <a:round/>
              <a:headEnd type="none" w="sm" len="sm"/>
              <a:tailEnd type="none" w="sm" len="sm"/>
            </a:ln>
          </p:spPr>
          <p:txBody>
            <a:bodyPr wrap="none" anchor="ctr"/>
            <a:lstStyle/>
            <a:p>
              <a:pPr>
                <a:defRPr/>
              </a:pPr>
              <a:endParaRPr lang="en-US" sz="2900" dirty="0">
                <a:latin typeface="Arial" panose="020B0604020202020204" pitchFamily="34" charset="0"/>
                <a:cs typeface="Arial" panose="020B0604020202020204" pitchFamily="34" charset="0"/>
              </a:endParaRPr>
            </a:p>
          </p:txBody>
        </p:sp>
        <p:sp>
          <p:nvSpPr>
            <p:cNvPr id="11" name="Line 41"/>
            <p:cNvSpPr>
              <a:spLocks noChangeShapeType="1"/>
            </p:cNvSpPr>
            <p:nvPr/>
          </p:nvSpPr>
          <p:spPr bwMode="auto">
            <a:xfrm>
              <a:off x="1130816" y="2824817"/>
              <a:ext cx="0" cy="274600"/>
            </a:xfrm>
            <a:prstGeom prst="line">
              <a:avLst/>
            </a:prstGeom>
            <a:noFill/>
            <a:ln w="25400">
              <a:solidFill>
                <a:schemeClr val="tx1"/>
              </a:solidFill>
              <a:round/>
              <a:headEnd type="none" w="sm" len="sm"/>
              <a:tailEnd type="none" w="sm" len="sm"/>
            </a:ln>
          </p:spPr>
          <p:txBody>
            <a:bodyPr wrap="none" anchor="ctr"/>
            <a:lstStyle/>
            <a:p>
              <a:pPr>
                <a:defRPr/>
              </a:pPr>
              <a:endParaRPr lang="en-US" sz="2900" dirty="0">
                <a:latin typeface="Arial" panose="020B0604020202020204" pitchFamily="34" charset="0"/>
                <a:cs typeface="Arial" panose="020B0604020202020204" pitchFamily="34" charset="0"/>
              </a:endParaRPr>
            </a:p>
          </p:txBody>
        </p:sp>
        <p:sp>
          <p:nvSpPr>
            <p:cNvPr id="12" name="Line 42"/>
            <p:cNvSpPr>
              <a:spLocks noChangeShapeType="1"/>
            </p:cNvSpPr>
            <p:nvPr/>
          </p:nvSpPr>
          <p:spPr bwMode="auto">
            <a:xfrm>
              <a:off x="5689163" y="2824817"/>
              <a:ext cx="0" cy="274600"/>
            </a:xfrm>
            <a:prstGeom prst="line">
              <a:avLst/>
            </a:prstGeom>
            <a:noFill/>
            <a:ln w="25400">
              <a:solidFill>
                <a:schemeClr val="tx1"/>
              </a:solidFill>
              <a:round/>
              <a:headEnd type="none" w="sm" len="sm"/>
              <a:tailEnd type="none" w="sm" len="sm"/>
            </a:ln>
          </p:spPr>
          <p:txBody>
            <a:bodyPr wrap="none" anchor="ctr"/>
            <a:lstStyle/>
            <a:p>
              <a:pPr>
                <a:defRPr/>
              </a:pPr>
              <a:endParaRPr lang="en-US" sz="2900" dirty="0">
                <a:latin typeface="Arial" panose="020B0604020202020204" pitchFamily="34" charset="0"/>
                <a:cs typeface="Arial" panose="020B0604020202020204" pitchFamily="34" charset="0"/>
              </a:endParaRPr>
            </a:p>
          </p:txBody>
        </p:sp>
        <p:sp>
          <p:nvSpPr>
            <p:cNvPr id="13" name="Line 43"/>
            <p:cNvSpPr>
              <a:spLocks noChangeShapeType="1"/>
            </p:cNvSpPr>
            <p:nvPr/>
          </p:nvSpPr>
          <p:spPr bwMode="auto">
            <a:xfrm>
              <a:off x="3412545" y="2824817"/>
              <a:ext cx="0" cy="274600"/>
            </a:xfrm>
            <a:prstGeom prst="line">
              <a:avLst/>
            </a:prstGeom>
            <a:noFill/>
            <a:ln w="25400">
              <a:solidFill>
                <a:schemeClr val="tx1"/>
              </a:solidFill>
              <a:round/>
              <a:headEnd type="none" w="sm" len="sm"/>
              <a:tailEnd type="none" w="sm" len="sm"/>
            </a:ln>
          </p:spPr>
          <p:txBody>
            <a:bodyPr wrap="none" anchor="ctr"/>
            <a:lstStyle/>
            <a:p>
              <a:pPr>
                <a:defRPr/>
              </a:pPr>
              <a:endParaRPr lang="en-US" sz="2900" dirty="0">
                <a:latin typeface="Arial" panose="020B0604020202020204" pitchFamily="34" charset="0"/>
                <a:cs typeface="Arial" panose="020B0604020202020204" pitchFamily="34" charset="0"/>
              </a:endParaRPr>
            </a:p>
          </p:txBody>
        </p:sp>
        <p:sp>
          <p:nvSpPr>
            <p:cNvPr id="14" name="Text Box 46"/>
            <p:cNvSpPr txBox="1">
              <a:spLocks noChangeArrowheads="1"/>
            </p:cNvSpPr>
            <p:nvPr/>
          </p:nvSpPr>
          <p:spPr bwMode="auto">
            <a:xfrm>
              <a:off x="914400" y="1710548"/>
              <a:ext cx="6700345" cy="953973"/>
            </a:xfrm>
            <a:prstGeom prst="rect">
              <a:avLst/>
            </a:prstGeom>
            <a:noFill/>
            <a:ln w="9525">
              <a:noFill/>
              <a:miter lim="800000"/>
              <a:headEnd/>
              <a:tailEnd/>
            </a:ln>
          </p:spPr>
          <p:txBody>
            <a:bodyPr>
              <a:spAutoFit/>
            </a:bodyPr>
            <a:lstStyle/>
            <a:p>
              <a:pPr>
                <a:spcBef>
                  <a:spcPct val="50000"/>
                </a:spcBef>
                <a:defRPr/>
              </a:pPr>
              <a:r>
                <a:rPr lang="vi-VN" sz="2800" dirty="0" err="1">
                  <a:latin typeface="Tahoma" panose="020B0604030504040204" pitchFamily="34" charset="0"/>
                  <a:ea typeface="Tahoma" panose="020B0604030504040204" pitchFamily="34" charset="0"/>
                  <a:cs typeface="Tahoma" panose="020B0604030504040204" pitchFamily="34" charset="0"/>
                </a:rPr>
                <a:t>Khoản</a:t>
              </a:r>
              <a:r>
                <a:rPr lang="vi-VN" sz="2800" dirty="0">
                  <a:latin typeface="Tahoma" panose="020B0604030504040204" pitchFamily="34" charset="0"/>
                  <a:ea typeface="Tahoma" panose="020B0604030504040204" pitchFamily="34" charset="0"/>
                  <a:cs typeface="Tahoma" panose="020B0604030504040204" pitchFamily="34" charset="0"/>
                </a:rPr>
                <a:t> </a:t>
              </a:r>
              <a:r>
                <a:rPr lang="vi-VN" sz="2800" dirty="0" err="1">
                  <a:latin typeface="Tahoma" panose="020B0604030504040204" pitchFamily="34" charset="0"/>
                  <a:ea typeface="Tahoma" panose="020B0604030504040204" pitchFamily="34" charset="0"/>
                  <a:cs typeface="Tahoma" panose="020B0604030504040204" pitchFamily="34" charset="0"/>
                </a:rPr>
                <a:t>tiền</a:t>
              </a:r>
              <a:r>
                <a:rPr lang="vi-VN" sz="2800" dirty="0">
                  <a:latin typeface="Tahoma" panose="020B0604030504040204" pitchFamily="34" charset="0"/>
                  <a:ea typeface="Tahoma" panose="020B0604030504040204" pitchFamily="34" charset="0"/>
                  <a:cs typeface="Tahoma" panose="020B0604030504040204" pitchFamily="34" charset="0"/>
                </a:rPr>
                <a:t> </a:t>
              </a:r>
              <a:r>
                <a:rPr lang="en-US" sz="2800" dirty="0">
                  <a:latin typeface="Tahoma" panose="020B0604030504040204" pitchFamily="34" charset="0"/>
                  <a:ea typeface="Tahoma" panose="020B0604030504040204" pitchFamily="34" charset="0"/>
                  <a:cs typeface="Tahoma" panose="020B0604030504040204" pitchFamily="34" charset="0"/>
                </a:rPr>
                <a:t>100 </a:t>
              </a:r>
              <a:r>
                <a:rPr lang="vi-VN" sz="2800" dirty="0" err="1">
                  <a:latin typeface="Tahoma" panose="020B0604030504040204" pitchFamily="34" charset="0"/>
                  <a:ea typeface="Tahoma" panose="020B0604030504040204" pitchFamily="34" charset="0"/>
                  <a:cs typeface="Tahoma" panose="020B0604030504040204" pitchFamily="34" charset="0"/>
                </a:rPr>
                <a:t>tr</a:t>
              </a:r>
              <a:r>
                <a:rPr lang="vi-VN" sz="2800" dirty="0">
                  <a:latin typeface="Tahoma" panose="020B0604030504040204" pitchFamily="34" charset="0"/>
                  <a:ea typeface="Tahoma" panose="020B0604030504040204" pitchFamily="34" charset="0"/>
                  <a:cs typeface="Tahoma" panose="020B0604030504040204" pitchFamily="34" charset="0"/>
                </a:rPr>
                <a:t> thu </a:t>
              </a:r>
              <a:r>
                <a:rPr lang="vi-VN" sz="2800" dirty="0" err="1">
                  <a:latin typeface="Tahoma" panose="020B0604030504040204" pitchFamily="34" charset="0"/>
                  <a:ea typeface="Tahoma" panose="020B0604030504040204" pitchFamily="34" charset="0"/>
                  <a:cs typeface="Tahoma" panose="020B0604030504040204" pitchFamily="34" charset="0"/>
                </a:rPr>
                <a:t>được</a:t>
              </a:r>
              <a:r>
                <a:rPr lang="vi-VN" sz="2800" dirty="0">
                  <a:latin typeface="Tahoma" panose="020B0604030504040204" pitchFamily="34" charset="0"/>
                  <a:ea typeface="Tahoma" panose="020B0604030504040204" pitchFamily="34" charset="0"/>
                  <a:cs typeface="Tahoma" panose="020B0604030504040204" pitchFamily="34" charset="0"/>
                </a:rPr>
                <a:t> </a:t>
              </a:r>
              <a:r>
                <a:rPr lang="vi-VN" sz="2800" dirty="0" err="1">
                  <a:latin typeface="Tahoma" panose="020B0604030504040204" pitchFamily="34" charset="0"/>
                  <a:ea typeface="Tahoma" panose="020B0604030504040204" pitchFamily="34" charset="0"/>
                  <a:cs typeface="Tahoma" panose="020B0604030504040204" pitchFamily="34" charset="0"/>
                </a:rPr>
                <a:t>tại</a:t>
              </a:r>
              <a:r>
                <a:rPr lang="vi-VN" sz="2800" dirty="0">
                  <a:latin typeface="Tahoma" panose="020B0604030504040204" pitchFamily="34" charset="0"/>
                  <a:ea typeface="Tahoma" panose="020B0604030504040204" pitchFamily="34" charset="0"/>
                  <a:cs typeface="Tahoma" panose="020B0604030504040204" pitchFamily="34" charset="0"/>
                </a:rPr>
                <a:t> năm </a:t>
              </a:r>
              <a:r>
                <a:rPr lang="vi-VN" sz="2800" dirty="0" err="1">
                  <a:latin typeface="Tahoma" panose="020B0604030504040204" pitchFamily="34" charset="0"/>
                  <a:ea typeface="Tahoma" panose="020B0604030504040204" pitchFamily="34" charset="0"/>
                  <a:cs typeface="Tahoma" panose="020B0604030504040204" pitchFamily="34" charset="0"/>
                </a:rPr>
                <a:t>thứ</a:t>
              </a:r>
              <a:r>
                <a:rPr lang="vi-VN" sz="2800" dirty="0">
                  <a:latin typeface="Tahoma" panose="020B0604030504040204" pitchFamily="34" charset="0"/>
                  <a:ea typeface="Tahoma" panose="020B0604030504040204" pitchFamily="34" charset="0"/>
                  <a:cs typeface="Tahoma" panose="020B0604030504040204" pitchFamily="34" charset="0"/>
                </a:rPr>
                <a:t> 2</a:t>
              </a:r>
              <a:endParaRPr lang="en-US" sz="2800" dirty="0">
                <a:latin typeface="Tahoma" panose="020B0604030504040204" pitchFamily="34" charset="0"/>
                <a:ea typeface="Tahoma" panose="020B0604030504040204" pitchFamily="34" charset="0"/>
                <a:cs typeface="Tahoma" panose="020B0604030504040204" pitchFamily="34" charset="0"/>
              </a:endParaRPr>
            </a:p>
          </p:txBody>
        </p:sp>
      </p:grpSp>
      <p:grpSp>
        <p:nvGrpSpPr>
          <p:cNvPr id="15" name="Group 49" descr="Scale from 0-3 showing 3-year $100 annuity." title="Timeline 2"/>
          <p:cNvGrpSpPr>
            <a:grpSpLocks/>
          </p:cNvGrpSpPr>
          <p:nvPr/>
        </p:nvGrpSpPr>
        <p:grpSpPr bwMode="auto">
          <a:xfrm>
            <a:off x="2400299" y="4030933"/>
            <a:ext cx="9239249" cy="2587357"/>
            <a:chOff x="576" y="2640"/>
            <a:chExt cx="5052" cy="1235"/>
          </a:xfrm>
        </p:grpSpPr>
        <p:sp>
          <p:nvSpPr>
            <p:cNvPr id="16" name="Rectangle 5"/>
            <p:cNvSpPr>
              <a:spLocks noChangeArrowheads="1"/>
            </p:cNvSpPr>
            <p:nvPr/>
          </p:nvSpPr>
          <p:spPr bwMode="auto">
            <a:xfrm>
              <a:off x="1930" y="3625"/>
              <a:ext cx="422" cy="250"/>
            </a:xfrm>
            <a:prstGeom prst="rect">
              <a:avLst/>
            </a:prstGeom>
            <a:noFill/>
            <a:ln w="9525">
              <a:noFill/>
              <a:miter lim="800000"/>
              <a:headEnd/>
              <a:tailEnd/>
            </a:ln>
          </p:spPr>
          <p:txBody>
            <a:bodyPr wrap="none" lIns="92075" tIns="46038" rIns="92075" bIns="46038">
              <a:spAutoFit/>
            </a:bodyPr>
            <a:lstStyle/>
            <a:p>
              <a:pPr>
                <a:defRPr/>
              </a:pPr>
              <a:r>
                <a:rPr lang="en-US" sz="2800" dirty="0">
                  <a:latin typeface="Tahoma" panose="020B0604030504040204" pitchFamily="34" charset="0"/>
                  <a:ea typeface="Tahoma" panose="020B0604030504040204" pitchFamily="34" charset="0"/>
                  <a:cs typeface="Tahoma" panose="020B0604030504040204" pitchFamily="34" charset="0"/>
                </a:rPr>
                <a:t>100</a:t>
              </a:r>
            </a:p>
          </p:txBody>
        </p:sp>
        <p:sp>
          <p:nvSpPr>
            <p:cNvPr id="17" name="Rectangle 6"/>
            <p:cNvSpPr>
              <a:spLocks noChangeArrowheads="1"/>
            </p:cNvSpPr>
            <p:nvPr/>
          </p:nvSpPr>
          <p:spPr bwMode="auto">
            <a:xfrm>
              <a:off x="4622" y="3625"/>
              <a:ext cx="422" cy="250"/>
            </a:xfrm>
            <a:prstGeom prst="rect">
              <a:avLst/>
            </a:prstGeom>
            <a:noFill/>
            <a:ln w="9525">
              <a:noFill/>
              <a:miter lim="800000"/>
              <a:headEnd/>
              <a:tailEnd/>
            </a:ln>
          </p:spPr>
          <p:txBody>
            <a:bodyPr wrap="none" lIns="92075" tIns="46038" rIns="92075" bIns="46038">
              <a:spAutoFit/>
            </a:bodyPr>
            <a:lstStyle/>
            <a:p>
              <a:pPr>
                <a:defRPr/>
              </a:pPr>
              <a:r>
                <a:rPr lang="en-US" sz="2800" dirty="0">
                  <a:latin typeface="Tahoma" panose="020B0604030504040204" pitchFamily="34" charset="0"/>
                  <a:ea typeface="Tahoma" panose="020B0604030504040204" pitchFamily="34" charset="0"/>
                  <a:cs typeface="Tahoma" panose="020B0604030504040204" pitchFamily="34" charset="0"/>
                </a:rPr>
                <a:t>100</a:t>
              </a:r>
            </a:p>
          </p:txBody>
        </p:sp>
        <p:grpSp>
          <p:nvGrpSpPr>
            <p:cNvPr id="18" name="Group 7"/>
            <p:cNvGrpSpPr>
              <a:grpSpLocks/>
            </p:cNvGrpSpPr>
            <p:nvPr/>
          </p:nvGrpSpPr>
          <p:grpSpPr bwMode="auto">
            <a:xfrm>
              <a:off x="730" y="3380"/>
              <a:ext cx="4080" cy="173"/>
              <a:chOff x="768" y="2287"/>
              <a:chExt cx="4080" cy="173"/>
            </a:xfrm>
          </p:grpSpPr>
          <p:sp>
            <p:nvSpPr>
              <p:cNvPr id="26" name="Line 8"/>
              <p:cNvSpPr>
                <a:spLocks noChangeShapeType="1"/>
              </p:cNvSpPr>
              <p:nvPr/>
            </p:nvSpPr>
            <p:spPr bwMode="auto">
              <a:xfrm>
                <a:off x="768" y="2287"/>
                <a:ext cx="0" cy="173"/>
              </a:xfrm>
              <a:prstGeom prst="line">
                <a:avLst/>
              </a:prstGeom>
              <a:noFill/>
              <a:ln w="25400">
                <a:solidFill>
                  <a:schemeClr val="tx1"/>
                </a:solidFill>
                <a:round/>
                <a:headEnd type="none" w="sm" len="sm"/>
                <a:tailEnd type="none" w="sm" len="sm"/>
              </a:ln>
            </p:spPr>
            <p:txBody>
              <a:bodyPr wrap="none" anchor="ctr"/>
              <a:lstStyle/>
              <a:p>
                <a:pPr>
                  <a:defRPr/>
                </a:pPr>
                <a:endParaRPr lang="en-US" sz="2900" dirty="0">
                  <a:latin typeface="Arial" panose="020B0604020202020204" pitchFamily="34" charset="0"/>
                  <a:cs typeface="Arial" panose="020B0604020202020204" pitchFamily="34" charset="0"/>
                </a:endParaRPr>
              </a:p>
            </p:txBody>
          </p:sp>
          <p:sp>
            <p:nvSpPr>
              <p:cNvPr id="27" name="Line 9"/>
              <p:cNvSpPr>
                <a:spLocks noChangeShapeType="1"/>
              </p:cNvSpPr>
              <p:nvPr/>
            </p:nvSpPr>
            <p:spPr bwMode="auto">
              <a:xfrm>
                <a:off x="2160" y="2287"/>
                <a:ext cx="0" cy="173"/>
              </a:xfrm>
              <a:prstGeom prst="line">
                <a:avLst/>
              </a:prstGeom>
              <a:noFill/>
              <a:ln w="25400">
                <a:solidFill>
                  <a:schemeClr val="tx1"/>
                </a:solidFill>
                <a:round/>
                <a:headEnd type="none" w="sm" len="sm"/>
                <a:tailEnd type="none" w="sm" len="sm"/>
              </a:ln>
            </p:spPr>
            <p:txBody>
              <a:bodyPr wrap="none" anchor="ctr"/>
              <a:lstStyle/>
              <a:p>
                <a:pPr>
                  <a:defRPr/>
                </a:pPr>
                <a:endParaRPr lang="en-US" sz="2900" dirty="0">
                  <a:latin typeface="Arial" panose="020B0604020202020204" pitchFamily="34" charset="0"/>
                  <a:cs typeface="Arial" panose="020B0604020202020204" pitchFamily="34" charset="0"/>
                </a:endParaRPr>
              </a:p>
            </p:txBody>
          </p:sp>
          <p:sp>
            <p:nvSpPr>
              <p:cNvPr id="28" name="Line 10"/>
              <p:cNvSpPr>
                <a:spLocks noChangeShapeType="1"/>
              </p:cNvSpPr>
              <p:nvPr/>
            </p:nvSpPr>
            <p:spPr bwMode="auto">
              <a:xfrm>
                <a:off x="3408" y="2287"/>
                <a:ext cx="0" cy="173"/>
              </a:xfrm>
              <a:prstGeom prst="line">
                <a:avLst/>
              </a:prstGeom>
              <a:noFill/>
              <a:ln w="25400">
                <a:solidFill>
                  <a:schemeClr val="tx1"/>
                </a:solidFill>
                <a:round/>
                <a:headEnd type="none" w="sm" len="sm"/>
                <a:tailEnd type="none" w="sm" len="sm"/>
              </a:ln>
            </p:spPr>
            <p:txBody>
              <a:bodyPr wrap="none" anchor="ctr"/>
              <a:lstStyle/>
              <a:p>
                <a:pPr>
                  <a:defRPr/>
                </a:pPr>
                <a:endParaRPr lang="en-US" sz="2900" dirty="0">
                  <a:latin typeface="Arial" panose="020B0604020202020204" pitchFamily="34" charset="0"/>
                  <a:cs typeface="Arial" panose="020B0604020202020204" pitchFamily="34" charset="0"/>
                </a:endParaRPr>
              </a:p>
            </p:txBody>
          </p:sp>
          <p:sp>
            <p:nvSpPr>
              <p:cNvPr id="29" name="Line 11"/>
              <p:cNvSpPr>
                <a:spLocks noChangeShapeType="1"/>
              </p:cNvSpPr>
              <p:nvPr/>
            </p:nvSpPr>
            <p:spPr bwMode="auto">
              <a:xfrm>
                <a:off x="4848" y="2287"/>
                <a:ext cx="0" cy="173"/>
              </a:xfrm>
              <a:prstGeom prst="line">
                <a:avLst/>
              </a:prstGeom>
              <a:noFill/>
              <a:ln w="25400">
                <a:solidFill>
                  <a:schemeClr val="tx1"/>
                </a:solidFill>
                <a:round/>
                <a:headEnd type="none" w="sm" len="sm"/>
                <a:tailEnd type="none" w="sm" len="sm"/>
              </a:ln>
            </p:spPr>
            <p:txBody>
              <a:bodyPr wrap="none" anchor="ctr"/>
              <a:lstStyle/>
              <a:p>
                <a:pPr>
                  <a:defRPr/>
                </a:pPr>
                <a:endParaRPr lang="en-US" sz="2900" dirty="0">
                  <a:latin typeface="Arial" panose="020B0604020202020204" pitchFamily="34" charset="0"/>
                  <a:cs typeface="Arial" panose="020B0604020202020204" pitchFamily="34" charset="0"/>
                </a:endParaRPr>
              </a:p>
            </p:txBody>
          </p:sp>
          <p:sp>
            <p:nvSpPr>
              <p:cNvPr id="30" name="Line 12"/>
              <p:cNvSpPr>
                <a:spLocks noChangeShapeType="1"/>
              </p:cNvSpPr>
              <p:nvPr/>
            </p:nvSpPr>
            <p:spPr bwMode="auto">
              <a:xfrm>
                <a:off x="769" y="2373"/>
                <a:ext cx="4079" cy="0"/>
              </a:xfrm>
              <a:prstGeom prst="line">
                <a:avLst/>
              </a:prstGeom>
              <a:noFill/>
              <a:ln w="25400">
                <a:solidFill>
                  <a:schemeClr val="tx1"/>
                </a:solidFill>
                <a:round/>
                <a:headEnd type="none" w="sm" len="sm"/>
                <a:tailEnd type="none" w="sm" len="sm"/>
              </a:ln>
            </p:spPr>
            <p:txBody>
              <a:bodyPr wrap="none" anchor="ctr"/>
              <a:lstStyle/>
              <a:p>
                <a:pPr>
                  <a:defRPr/>
                </a:pPr>
                <a:endParaRPr lang="en-US" sz="2900" dirty="0">
                  <a:latin typeface="Arial" panose="020B0604020202020204" pitchFamily="34" charset="0"/>
                  <a:cs typeface="Arial" panose="020B0604020202020204" pitchFamily="34" charset="0"/>
                </a:endParaRPr>
              </a:p>
            </p:txBody>
          </p:sp>
        </p:grpSp>
        <p:sp>
          <p:nvSpPr>
            <p:cNvPr id="19" name="Rectangle 13"/>
            <p:cNvSpPr>
              <a:spLocks noChangeArrowheads="1"/>
            </p:cNvSpPr>
            <p:nvPr/>
          </p:nvSpPr>
          <p:spPr bwMode="auto">
            <a:xfrm>
              <a:off x="3178" y="3625"/>
              <a:ext cx="422" cy="250"/>
            </a:xfrm>
            <a:prstGeom prst="rect">
              <a:avLst/>
            </a:prstGeom>
            <a:noFill/>
            <a:ln w="9525">
              <a:noFill/>
              <a:miter lim="800000"/>
              <a:headEnd/>
              <a:tailEnd/>
            </a:ln>
          </p:spPr>
          <p:txBody>
            <a:bodyPr wrap="none" lIns="92075" tIns="46038" rIns="92075" bIns="46038">
              <a:spAutoFit/>
            </a:bodyPr>
            <a:lstStyle/>
            <a:p>
              <a:pPr>
                <a:defRPr/>
              </a:pPr>
              <a:r>
                <a:rPr lang="en-US" sz="2800" dirty="0">
                  <a:latin typeface="Tahoma" panose="020B0604030504040204" pitchFamily="34" charset="0"/>
                  <a:ea typeface="Tahoma" panose="020B0604030504040204" pitchFamily="34" charset="0"/>
                  <a:cs typeface="Tahoma" panose="020B0604030504040204" pitchFamily="34" charset="0"/>
                </a:rPr>
                <a:t>100</a:t>
              </a:r>
            </a:p>
          </p:txBody>
        </p:sp>
        <p:sp>
          <p:nvSpPr>
            <p:cNvPr id="20" name="Rectangle 14"/>
            <p:cNvSpPr>
              <a:spLocks noChangeArrowheads="1"/>
            </p:cNvSpPr>
            <p:nvPr/>
          </p:nvSpPr>
          <p:spPr bwMode="auto">
            <a:xfrm>
              <a:off x="634" y="3109"/>
              <a:ext cx="216" cy="272"/>
            </a:xfrm>
            <a:prstGeom prst="rect">
              <a:avLst/>
            </a:prstGeom>
            <a:noFill/>
            <a:ln w="9525">
              <a:noFill/>
              <a:miter lim="800000"/>
              <a:headEnd/>
              <a:tailEnd/>
            </a:ln>
          </p:spPr>
          <p:txBody>
            <a:bodyPr wrap="none" lIns="92075" tIns="46038" rIns="92075" bIns="46038">
              <a:spAutoFit/>
            </a:bodyPr>
            <a:lstStyle/>
            <a:p>
              <a:pPr>
                <a:defRPr/>
              </a:pPr>
              <a:r>
                <a:rPr lang="en-US" sz="2200" dirty="0">
                  <a:latin typeface="Arial" panose="020B0604020202020204" pitchFamily="34" charset="0"/>
                  <a:cs typeface="Arial" panose="020B0604020202020204" pitchFamily="34" charset="0"/>
                </a:rPr>
                <a:t>0</a:t>
              </a:r>
            </a:p>
          </p:txBody>
        </p:sp>
        <p:sp>
          <p:nvSpPr>
            <p:cNvPr id="21" name="Rectangle 15"/>
            <p:cNvSpPr>
              <a:spLocks noChangeArrowheads="1"/>
            </p:cNvSpPr>
            <p:nvPr/>
          </p:nvSpPr>
          <p:spPr bwMode="auto">
            <a:xfrm>
              <a:off x="2019" y="3109"/>
              <a:ext cx="216" cy="272"/>
            </a:xfrm>
            <a:prstGeom prst="rect">
              <a:avLst/>
            </a:prstGeom>
            <a:noFill/>
            <a:ln w="9525">
              <a:noFill/>
              <a:miter lim="800000"/>
              <a:headEnd/>
              <a:tailEnd/>
            </a:ln>
          </p:spPr>
          <p:txBody>
            <a:bodyPr wrap="none" lIns="92075" tIns="46038" rIns="92075" bIns="46038">
              <a:spAutoFit/>
            </a:bodyPr>
            <a:lstStyle/>
            <a:p>
              <a:pPr>
                <a:defRPr/>
              </a:pPr>
              <a:r>
                <a:rPr lang="en-US" sz="2200" dirty="0">
                  <a:latin typeface="Arial" panose="020B0604020202020204" pitchFamily="34" charset="0"/>
                  <a:cs typeface="Arial" panose="020B0604020202020204" pitchFamily="34" charset="0"/>
                </a:rPr>
                <a:t>1</a:t>
              </a:r>
            </a:p>
          </p:txBody>
        </p:sp>
        <p:sp>
          <p:nvSpPr>
            <p:cNvPr id="22" name="Rectangle 16"/>
            <p:cNvSpPr>
              <a:spLocks noChangeArrowheads="1"/>
            </p:cNvSpPr>
            <p:nvPr/>
          </p:nvSpPr>
          <p:spPr bwMode="auto">
            <a:xfrm>
              <a:off x="3273" y="3109"/>
              <a:ext cx="216" cy="272"/>
            </a:xfrm>
            <a:prstGeom prst="rect">
              <a:avLst/>
            </a:prstGeom>
            <a:noFill/>
            <a:ln w="9525">
              <a:noFill/>
              <a:miter lim="800000"/>
              <a:headEnd/>
              <a:tailEnd/>
            </a:ln>
          </p:spPr>
          <p:txBody>
            <a:bodyPr wrap="none" lIns="92075" tIns="46038" rIns="92075" bIns="46038">
              <a:spAutoFit/>
            </a:bodyPr>
            <a:lstStyle/>
            <a:p>
              <a:pPr>
                <a:defRPr/>
              </a:pPr>
              <a:r>
                <a:rPr lang="en-US" sz="2200" dirty="0">
                  <a:latin typeface="Arial" panose="020B0604020202020204" pitchFamily="34" charset="0"/>
                  <a:cs typeface="Arial" panose="020B0604020202020204" pitchFamily="34" charset="0"/>
                </a:rPr>
                <a:t>2</a:t>
              </a:r>
            </a:p>
          </p:txBody>
        </p:sp>
        <p:sp>
          <p:nvSpPr>
            <p:cNvPr id="23" name="Rectangle 17"/>
            <p:cNvSpPr>
              <a:spLocks noChangeArrowheads="1"/>
            </p:cNvSpPr>
            <p:nvPr/>
          </p:nvSpPr>
          <p:spPr bwMode="auto">
            <a:xfrm>
              <a:off x="4705" y="3109"/>
              <a:ext cx="216" cy="272"/>
            </a:xfrm>
            <a:prstGeom prst="rect">
              <a:avLst/>
            </a:prstGeom>
            <a:noFill/>
            <a:ln w="9525">
              <a:noFill/>
              <a:miter lim="800000"/>
              <a:headEnd/>
              <a:tailEnd/>
            </a:ln>
          </p:spPr>
          <p:txBody>
            <a:bodyPr wrap="none" lIns="92075" tIns="46038" rIns="92075" bIns="46038">
              <a:spAutoFit/>
            </a:bodyPr>
            <a:lstStyle/>
            <a:p>
              <a:pPr>
                <a:defRPr/>
              </a:pPr>
              <a:r>
                <a:rPr lang="en-US" sz="2200" dirty="0">
                  <a:latin typeface="Arial" panose="020B0604020202020204" pitchFamily="34" charset="0"/>
                  <a:cs typeface="Arial" panose="020B0604020202020204" pitchFamily="34" charset="0"/>
                </a:rPr>
                <a:t>3</a:t>
              </a:r>
            </a:p>
          </p:txBody>
        </p:sp>
        <p:sp>
          <p:nvSpPr>
            <p:cNvPr id="25" name="Text Box 44"/>
            <p:cNvSpPr txBox="1">
              <a:spLocks noChangeArrowheads="1"/>
            </p:cNvSpPr>
            <p:nvPr/>
          </p:nvSpPr>
          <p:spPr bwMode="auto">
            <a:xfrm>
              <a:off x="576" y="2640"/>
              <a:ext cx="5052" cy="250"/>
            </a:xfrm>
            <a:prstGeom prst="rect">
              <a:avLst/>
            </a:prstGeom>
            <a:noFill/>
            <a:ln w="9525">
              <a:noFill/>
              <a:miter lim="800000"/>
              <a:headEnd/>
              <a:tailEnd/>
            </a:ln>
          </p:spPr>
          <p:txBody>
            <a:bodyPr wrap="square">
              <a:spAutoFit/>
            </a:bodyPr>
            <a:lstStyle/>
            <a:p>
              <a:pPr>
                <a:spcBef>
                  <a:spcPct val="50000"/>
                </a:spcBef>
                <a:defRPr/>
              </a:pPr>
              <a:r>
                <a:rPr lang="vi-VN" sz="2800" b="1" u="sng" dirty="0">
                  <a:latin typeface="Tahoma" panose="020B0604030504040204" pitchFamily="34" charset="0"/>
                  <a:ea typeface="Tahoma" panose="020B0604030504040204" pitchFamily="34" charset="0"/>
                  <a:cs typeface="Tahoma" panose="020B0604030504040204" pitchFamily="34" charset="0"/>
                </a:rPr>
                <a:t>Dòng tiền đều </a:t>
              </a:r>
              <a:r>
                <a:rPr lang="vi-VN" sz="2800" dirty="0">
                  <a:latin typeface="Tahoma" panose="020B0604030504040204" pitchFamily="34" charset="0"/>
                  <a:ea typeface="Tahoma" panose="020B0604030504040204" pitchFamily="34" charset="0"/>
                  <a:cs typeface="Tahoma" panose="020B0604030504040204" pitchFamily="34" charset="0"/>
                </a:rPr>
                <a:t>diễn ra trong 3 năm, mỗi năm 100</a:t>
              </a:r>
              <a:r>
                <a:rPr lang="en-US" sz="2800" dirty="0">
                  <a:latin typeface="Tahoma" panose="020B0604030504040204" pitchFamily="34" charset="0"/>
                  <a:ea typeface="Tahoma" panose="020B0604030504040204" pitchFamily="34" charset="0"/>
                  <a:cs typeface="Tahoma" panose="020B0604030504040204" pitchFamily="34" charset="0"/>
                </a:rPr>
                <a:t> </a:t>
              </a:r>
              <a:r>
                <a:rPr lang="vi-VN" sz="2800" dirty="0" err="1">
                  <a:latin typeface="Tahoma" panose="020B0604030504040204" pitchFamily="34" charset="0"/>
                  <a:ea typeface="Tahoma" panose="020B0604030504040204" pitchFamily="34" charset="0"/>
                  <a:cs typeface="Tahoma" panose="020B0604030504040204" pitchFamily="34" charset="0"/>
                </a:rPr>
                <a:t>tr</a:t>
              </a:r>
              <a:r>
                <a:rPr lang="vi-VN" sz="2800" dirty="0">
                  <a:latin typeface="Tahoma" panose="020B0604030504040204" pitchFamily="34" charset="0"/>
                  <a:ea typeface="Tahoma" panose="020B0604030504040204" pitchFamily="34" charset="0"/>
                  <a:cs typeface="Tahoma" panose="020B0604030504040204" pitchFamily="34" charset="0"/>
                </a:rPr>
                <a:t> </a:t>
              </a:r>
              <a:endParaRPr lang="en-US" sz="2800" dirty="0">
                <a:latin typeface="Tahoma" panose="020B0604030504040204" pitchFamily="34" charset="0"/>
                <a:ea typeface="Tahoma" panose="020B0604030504040204" pitchFamily="34" charset="0"/>
                <a:cs typeface="Tahoma" panose="020B0604030504040204" pitchFamily="34" charset="0"/>
              </a:endParaRPr>
            </a:p>
          </p:txBody>
        </p:sp>
      </p:grpSp>
      <p:sp>
        <p:nvSpPr>
          <p:cNvPr id="31" name="Rectangle 35">
            <a:extLst>
              <a:ext uri="{FF2B5EF4-FFF2-40B4-BE49-F238E27FC236}">
                <a16:creationId xmlns:a16="http://schemas.microsoft.com/office/drawing/2014/main" id="{8234D1C7-9523-E64F-4648-65AE712B04E2}"/>
              </a:ext>
            </a:extLst>
          </p:cNvPr>
          <p:cNvSpPr>
            <a:spLocks noChangeArrowheads="1"/>
          </p:cNvSpPr>
          <p:nvPr/>
        </p:nvSpPr>
        <p:spPr bwMode="auto">
          <a:xfrm>
            <a:off x="3337659" y="2344626"/>
            <a:ext cx="1279196" cy="523862"/>
          </a:xfrm>
          <a:prstGeom prst="rect">
            <a:avLst/>
          </a:prstGeom>
          <a:noFill/>
          <a:ln w="9525">
            <a:noFill/>
            <a:miter lim="800000"/>
            <a:headEnd/>
            <a:tailEnd/>
          </a:ln>
        </p:spPr>
        <p:txBody>
          <a:bodyPr wrap="none" lIns="92075" tIns="46038" rIns="92075" bIns="46038">
            <a:spAutoFit/>
          </a:bodyPr>
          <a:lstStyle/>
          <a:p>
            <a:pPr>
              <a:defRPr/>
            </a:pPr>
            <a:r>
              <a:rPr lang="en-US" sz="2800" dirty="0">
                <a:latin typeface="Tahoma" panose="020B0604030504040204" pitchFamily="34" charset="0"/>
                <a:ea typeface="Tahoma" panose="020B0604030504040204" pitchFamily="34" charset="0"/>
                <a:cs typeface="Tahoma" panose="020B0604030504040204" pitchFamily="34" charset="0"/>
              </a:rPr>
              <a:t>( r</a:t>
            </a:r>
            <a:r>
              <a:rPr lang="vi-VN" sz="2800" dirty="0">
                <a:latin typeface="Tahoma" panose="020B0604030504040204" pitchFamily="34" charset="0"/>
                <a:ea typeface="Tahoma" panose="020B0604030504040204" pitchFamily="34" charset="0"/>
                <a:cs typeface="Tahoma" panose="020B0604030504040204" pitchFamily="34" charset="0"/>
              </a:rPr>
              <a:t> </a:t>
            </a:r>
            <a:r>
              <a:rPr lang="en-US" sz="2800" dirty="0">
                <a:latin typeface="Tahoma" panose="020B0604030504040204" pitchFamily="34" charset="0"/>
                <a:ea typeface="Tahoma" panose="020B0604030504040204" pitchFamily="34" charset="0"/>
                <a:cs typeface="Tahoma" panose="020B0604030504040204" pitchFamily="34" charset="0"/>
              </a:rPr>
              <a:t>% )</a:t>
            </a:r>
          </a:p>
        </p:txBody>
      </p:sp>
      <p:sp>
        <p:nvSpPr>
          <p:cNvPr id="34" name="Rectangle 35">
            <a:extLst>
              <a:ext uri="{FF2B5EF4-FFF2-40B4-BE49-F238E27FC236}">
                <a16:creationId xmlns:a16="http://schemas.microsoft.com/office/drawing/2014/main" id="{854DC127-D4CC-FBD9-013D-5FEC2F9F1208}"/>
              </a:ext>
            </a:extLst>
          </p:cNvPr>
          <p:cNvSpPr>
            <a:spLocks noChangeArrowheads="1"/>
          </p:cNvSpPr>
          <p:nvPr/>
        </p:nvSpPr>
        <p:spPr bwMode="auto">
          <a:xfrm>
            <a:off x="3249145" y="5069203"/>
            <a:ext cx="1279196" cy="523862"/>
          </a:xfrm>
          <a:prstGeom prst="rect">
            <a:avLst/>
          </a:prstGeom>
          <a:noFill/>
          <a:ln w="9525">
            <a:noFill/>
            <a:miter lim="800000"/>
            <a:headEnd/>
            <a:tailEnd/>
          </a:ln>
        </p:spPr>
        <p:txBody>
          <a:bodyPr wrap="none" lIns="92075" tIns="46038" rIns="92075" bIns="46038">
            <a:spAutoFit/>
          </a:bodyPr>
          <a:lstStyle/>
          <a:p>
            <a:pPr>
              <a:defRPr/>
            </a:pPr>
            <a:r>
              <a:rPr lang="en-US" sz="2800" dirty="0">
                <a:latin typeface="Tahoma" panose="020B0604030504040204" pitchFamily="34" charset="0"/>
                <a:ea typeface="Tahoma" panose="020B0604030504040204" pitchFamily="34" charset="0"/>
                <a:cs typeface="Tahoma" panose="020B0604030504040204" pitchFamily="34" charset="0"/>
              </a:rPr>
              <a:t>( r</a:t>
            </a:r>
            <a:r>
              <a:rPr lang="vi-VN" sz="2800" dirty="0">
                <a:latin typeface="Tahoma" panose="020B0604030504040204" pitchFamily="34" charset="0"/>
                <a:ea typeface="Tahoma" panose="020B0604030504040204" pitchFamily="34" charset="0"/>
                <a:cs typeface="Tahoma" panose="020B0604030504040204" pitchFamily="34" charset="0"/>
              </a:rPr>
              <a:t> </a:t>
            </a:r>
            <a:r>
              <a:rPr lang="en-US" sz="2800" dirty="0">
                <a:latin typeface="Tahoma" panose="020B0604030504040204" pitchFamily="34" charset="0"/>
                <a:ea typeface="Tahoma" panose="020B0604030504040204" pitchFamily="34" charset="0"/>
                <a:cs typeface="Tahoma" panose="020B0604030504040204" pitchFamily="34" charset="0"/>
              </a:rPr>
              <a:t>% )</a:t>
            </a:r>
          </a:p>
        </p:txBody>
      </p:sp>
    </p:spTree>
    <p:extLst>
      <p:ext uri="{BB962C8B-B14F-4D97-AF65-F5344CB8AC3E}">
        <p14:creationId xmlns:p14="http://schemas.microsoft.com/office/powerpoint/2010/main" val="23669076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Title 40"/>
          <p:cNvSpPr>
            <a:spLocks noGrp="1"/>
          </p:cNvSpPr>
          <p:nvPr>
            <p:ph type="title"/>
          </p:nvPr>
        </p:nvSpPr>
        <p:spPr/>
        <p:txBody>
          <a:bodyPr>
            <a:normAutofit/>
          </a:bodyPr>
          <a:lstStyle/>
          <a:p>
            <a:r>
              <a:rPr lang="vi-VN" sz="3600" dirty="0">
                <a:latin typeface="Tahoma" panose="020B0604030504040204" pitchFamily="34" charset="0"/>
                <a:ea typeface="Tahoma" panose="020B0604030504040204" pitchFamily="34" charset="0"/>
                <a:cs typeface="Tahoma" panose="020B0604030504040204" pitchFamily="34" charset="0"/>
              </a:rPr>
              <a:t>So </a:t>
            </a:r>
            <a:r>
              <a:rPr lang="vi-VN" sz="3600" dirty="0" err="1">
                <a:latin typeface="Tahoma" panose="020B0604030504040204" pitchFamily="34" charset="0"/>
                <a:ea typeface="Tahoma" panose="020B0604030504040204" pitchFamily="34" charset="0"/>
                <a:cs typeface="Tahoma" panose="020B0604030504040204" pitchFamily="34" charset="0"/>
              </a:rPr>
              <a:t>sánh</a:t>
            </a:r>
            <a:r>
              <a:rPr lang="vi-VN" sz="3600" dirty="0">
                <a:latin typeface="Tahoma" panose="020B0604030504040204" pitchFamily="34" charset="0"/>
                <a:ea typeface="Tahoma" panose="020B0604030504040204" pitchFamily="34" charset="0"/>
                <a:cs typeface="Tahoma" panose="020B0604030504040204" pitchFamily="34" charset="0"/>
              </a:rPr>
              <a:t> </a:t>
            </a:r>
            <a:r>
              <a:rPr lang="vi-VN" sz="3600" dirty="0" err="1">
                <a:latin typeface="Tahoma" panose="020B0604030504040204" pitchFamily="34" charset="0"/>
                <a:ea typeface="Tahoma" panose="020B0604030504040204" pitchFamily="34" charset="0"/>
                <a:cs typeface="Tahoma" panose="020B0604030504040204" pitchFamily="34" charset="0"/>
              </a:rPr>
              <a:t>dòng</a:t>
            </a:r>
            <a:r>
              <a:rPr lang="vi-VN" sz="3600" dirty="0">
                <a:latin typeface="Tahoma" panose="020B0604030504040204" pitchFamily="34" charset="0"/>
                <a:ea typeface="Tahoma" panose="020B0604030504040204" pitchFamily="34" charset="0"/>
                <a:cs typeface="Tahoma" panose="020B0604030504040204" pitchFamily="34" charset="0"/>
              </a:rPr>
              <a:t> </a:t>
            </a:r>
            <a:r>
              <a:rPr lang="vi-VN" sz="3600" dirty="0" err="1">
                <a:latin typeface="Tahoma" panose="020B0604030504040204" pitchFamily="34" charset="0"/>
                <a:ea typeface="Tahoma" panose="020B0604030504040204" pitchFamily="34" charset="0"/>
                <a:cs typeface="Tahoma" panose="020B0604030504040204" pitchFamily="34" charset="0"/>
              </a:rPr>
              <a:t>tiền</a:t>
            </a:r>
            <a:r>
              <a:rPr lang="vi-VN" sz="3600" dirty="0">
                <a:latin typeface="Tahoma" panose="020B0604030504040204" pitchFamily="34" charset="0"/>
                <a:ea typeface="Tahoma" panose="020B0604030504040204" pitchFamily="34" charset="0"/>
                <a:cs typeface="Tahoma" panose="020B0604030504040204" pitchFamily="34" charset="0"/>
              </a:rPr>
              <a:t> </a:t>
            </a:r>
            <a:r>
              <a:rPr lang="vi-VN" sz="3600" dirty="0" err="1">
                <a:latin typeface="Tahoma" panose="020B0604030504040204" pitchFamily="34" charset="0"/>
                <a:ea typeface="Tahoma" panose="020B0604030504040204" pitchFamily="34" charset="0"/>
                <a:cs typeface="Tahoma" panose="020B0604030504040204" pitchFamily="34" charset="0"/>
              </a:rPr>
              <a:t>đầu</a:t>
            </a:r>
            <a:r>
              <a:rPr lang="vi-VN" sz="3600" dirty="0">
                <a:latin typeface="Tahoma" panose="020B0604030504040204" pitchFamily="34" charset="0"/>
                <a:ea typeface="Tahoma" panose="020B0604030504040204" pitchFamily="34" charset="0"/>
                <a:cs typeface="Tahoma" panose="020B0604030504040204" pitchFamily="34" charset="0"/>
              </a:rPr>
              <a:t> </a:t>
            </a:r>
            <a:r>
              <a:rPr lang="vi-VN" sz="3600" dirty="0" err="1">
                <a:latin typeface="Tahoma" panose="020B0604030504040204" pitchFamily="34" charset="0"/>
                <a:ea typeface="Tahoma" panose="020B0604030504040204" pitchFamily="34" charset="0"/>
                <a:cs typeface="Tahoma" panose="020B0604030504040204" pitchFamily="34" charset="0"/>
              </a:rPr>
              <a:t>kì</a:t>
            </a:r>
            <a:r>
              <a:rPr lang="vi-VN" sz="3600" dirty="0">
                <a:latin typeface="Tahoma" panose="020B0604030504040204" pitchFamily="34" charset="0"/>
                <a:ea typeface="Tahoma" panose="020B0604030504040204" pitchFamily="34" charset="0"/>
                <a:cs typeface="Tahoma" panose="020B0604030504040204" pitchFamily="34" charset="0"/>
              </a:rPr>
              <a:t> </a:t>
            </a:r>
            <a:r>
              <a:rPr lang="vi-VN" sz="3600" dirty="0" err="1">
                <a:latin typeface="Tahoma" panose="020B0604030504040204" pitchFamily="34" charset="0"/>
                <a:ea typeface="Tahoma" panose="020B0604030504040204" pitchFamily="34" charset="0"/>
                <a:cs typeface="Tahoma" panose="020B0604030504040204" pitchFamily="34" charset="0"/>
              </a:rPr>
              <a:t>và</a:t>
            </a:r>
            <a:r>
              <a:rPr lang="vi-VN" sz="3600" dirty="0">
                <a:latin typeface="Tahoma" panose="020B0604030504040204" pitchFamily="34" charset="0"/>
                <a:ea typeface="Tahoma" panose="020B0604030504040204" pitchFamily="34" charset="0"/>
                <a:cs typeface="Tahoma" panose="020B0604030504040204" pitchFamily="34" charset="0"/>
              </a:rPr>
              <a:t> </a:t>
            </a:r>
            <a:r>
              <a:rPr lang="vi-VN" sz="3600" dirty="0" err="1">
                <a:latin typeface="Tahoma" panose="020B0604030504040204" pitchFamily="34" charset="0"/>
                <a:ea typeface="Tahoma" panose="020B0604030504040204" pitchFamily="34" charset="0"/>
                <a:cs typeface="Tahoma" panose="020B0604030504040204" pitchFamily="34" charset="0"/>
              </a:rPr>
              <a:t>dòng</a:t>
            </a:r>
            <a:r>
              <a:rPr lang="vi-VN" sz="3600" dirty="0">
                <a:latin typeface="Tahoma" panose="020B0604030504040204" pitchFamily="34" charset="0"/>
                <a:ea typeface="Tahoma" panose="020B0604030504040204" pitchFamily="34" charset="0"/>
                <a:cs typeface="Tahoma" panose="020B0604030504040204" pitchFamily="34" charset="0"/>
              </a:rPr>
              <a:t> </a:t>
            </a:r>
            <a:r>
              <a:rPr lang="vi-VN" sz="3600" dirty="0" err="1">
                <a:latin typeface="Tahoma" panose="020B0604030504040204" pitchFamily="34" charset="0"/>
                <a:ea typeface="Tahoma" panose="020B0604030504040204" pitchFamily="34" charset="0"/>
                <a:cs typeface="Tahoma" panose="020B0604030504040204" pitchFamily="34" charset="0"/>
              </a:rPr>
              <a:t>tiền</a:t>
            </a:r>
            <a:r>
              <a:rPr lang="vi-VN" sz="3600" dirty="0">
                <a:latin typeface="Tahoma" panose="020B0604030504040204" pitchFamily="34" charset="0"/>
                <a:ea typeface="Tahoma" panose="020B0604030504040204" pitchFamily="34" charset="0"/>
                <a:cs typeface="Tahoma" panose="020B0604030504040204" pitchFamily="34" charset="0"/>
              </a:rPr>
              <a:t> </a:t>
            </a:r>
            <a:r>
              <a:rPr lang="vi-VN" sz="3600" dirty="0" err="1">
                <a:latin typeface="Tahoma" panose="020B0604030504040204" pitchFamily="34" charset="0"/>
                <a:ea typeface="Tahoma" panose="020B0604030504040204" pitchFamily="34" charset="0"/>
                <a:cs typeface="Tahoma" panose="020B0604030504040204" pitchFamily="34" charset="0"/>
              </a:rPr>
              <a:t>cuối</a:t>
            </a:r>
            <a:r>
              <a:rPr lang="vi-VN" sz="3600" dirty="0">
                <a:latin typeface="Tahoma" panose="020B0604030504040204" pitchFamily="34" charset="0"/>
                <a:ea typeface="Tahoma" panose="020B0604030504040204" pitchFamily="34" charset="0"/>
                <a:cs typeface="Tahoma" panose="020B0604030504040204" pitchFamily="34" charset="0"/>
              </a:rPr>
              <a:t> </a:t>
            </a:r>
            <a:r>
              <a:rPr lang="vi-VN" sz="3600" dirty="0" err="1">
                <a:latin typeface="Tahoma" panose="020B0604030504040204" pitchFamily="34" charset="0"/>
                <a:ea typeface="Tahoma" panose="020B0604030504040204" pitchFamily="34" charset="0"/>
                <a:cs typeface="Tahoma" panose="020B0604030504040204" pitchFamily="34" charset="0"/>
              </a:rPr>
              <a:t>kì</a:t>
            </a:r>
            <a:r>
              <a:rPr lang="vi-VN" sz="3600" dirty="0">
                <a:latin typeface="Tahoma" panose="020B0604030504040204" pitchFamily="34" charset="0"/>
                <a:ea typeface="Tahoma" panose="020B0604030504040204" pitchFamily="34" charset="0"/>
                <a:cs typeface="Tahoma" panose="020B0604030504040204" pitchFamily="34" charset="0"/>
              </a:rPr>
              <a:t> </a:t>
            </a:r>
            <a:endParaRPr lang="en-US" sz="3600" dirty="0">
              <a:latin typeface="Tahoma" panose="020B0604030504040204" pitchFamily="34" charset="0"/>
              <a:ea typeface="Tahoma" panose="020B0604030504040204" pitchFamily="34" charset="0"/>
              <a:cs typeface="Tahoma" panose="020B0604030504040204" pitchFamily="34" charset="0"/>
            </a:endParaRPr>
          </a:p>
        </p:txBody>
      </p:sp>
      <p:grpSp>
        <p:nvGrpSpPr>
          <p:cNvPr id="5" name="Group 41" descr="Scale from 0-3 showing how to chart ordinary annuity" title="Ordinary Annuity"/>
          <p:cNvGrpSpPr>
            <a:grpSpLocks/>
          </p:cNvGrpSpPr>
          <p:nvPr/>
        </p:nvGrpSpPr>
        <p:grpSpPr bwMode="auto">
          <a:xfrm>
            <a:off x="913495" y="1657464"/>
            <a:ext cx="9421813" cy="2057399"/>
            <a:chOff x="-966" y="1203"/>
            <a:chExt cx="5935" cy="1296"/>
          </a:xfrm>
        </p:grpSpPr>
        <p:sp>
          <p:nvSpPr>
            <p:cNvPr id="6" name="Rectangle 5"/>
            <p:cNvSpPr>
              <a:spLocks noChangeArrowheads="1"/>
            </p:cNvSpPr>
            <p:nvPr/>
          </p:nvSpPr>
          <p:spPr bwMode="auto">
            <a:xfrm>
              <a:off x="-966" y="1203"/>
              <a:ext cx="2553" cy="369"/>
            </a:xfrm>
            <a:prstGeom prst="rect">
              <a:avLst/>
            </a:prstGeom>
            <a:noFill/>
            <a:ln w="9525">
              <a:noFill/>
              <a:miter lim="800000"/>
              <a:headEnd/>
              <a:tailEnd/>
            </a:ln>
          </p:spPr>
          <p:txBody>
            <a:bodyPr wrap="none" lIns="92075" tIns="46038" rIns="92075" bIns="46038">
              <a:spAutoFit/>
            </a:bodyPr>
            <a:lstStyle/>
            <a:p>
              <a:pPr algn="ctr">
                <a:defRPr/>
              </a:pPr>
              <a:r>
                <a:rPr lang="vi-VN" sz="3200" dirty="0" err="1">
                  <a:latin typeface="Tahoma" panose="020B0604030504040204" pitchFamily="34" charset="0"/>
                  <a:ea typeface="Tahoma" panose="020B0604030504040204" pitchFamily="34" charset="0"/>
                  <a:cs typeface="Tahoma" panose="020B0604030504040204" pitchFamily="34" charset="0"/>
                </a:rPr>
                <a:t>Dòng</a:t>
              </a:r>
              <a:r>
                <a:rPr lang="vi-VN" sz="3200" dirty="0">
                  <a:latin typeface="Tahoma" panose="020B0604030504040204" pitchFamily="34" charset="0"/>
                  <a:ea typeface="Tahoma" panose="020B0604030504040204" pitchFamily="34" charset="0"/>
                  <a:cs typeface="Tahoma" panose="020B0604030504040204" pitchFamily="34" charset="0"/>
                </a:rPr>
                <a:t> </a:t>
              </a:r>
              <a:r>
                <a:rPr lang="vi-VN" sz="3200" dirty="0" err="1">
                  <a:latin typeface="Tahoma" panose="020B0604030504040204" pitchFamily="34" charset="0"/>
                  <a:ea typeface="Tahoma" panose="020B0604030504040204" pitchFamily="34" charset="0"/>
                  <a:cs typeface="Tahoma" panose="020B0604030504040204" pitchFamily="34" charset="0"/>
                </a:rPr>
                <a:t>tiền</a:t>
              </a:r>
              <a:r>
                <a:rPr lang="vi-VN" sz="3200" dirty="0">
                  <a:latin typeface="Tahoma" panose="020B0604030504040204" pitchFamily="34" charset="0"/>
                  <a:ea typeface="Tahoma" panose="020B0604030504040204" pitchFamily="34" charset="0"/>
                  <a:cs typeface="Tahoma" panose="020B0604030504040204" pitchFamily="34" charset="0"/>
                </a:rPr>
                <a:t> </a:t>
              </a:r>
              <a:r>
                <a:rPr lang="en-US" sz="3200" dirty="0" err="1">
                  <a:latin typeface="Tahoma" panose="020B0604030504040204" pitchFamily="34" charset="0"/>
                  <a:ea typeface="Tahoma" panose="020B0604030504040204" pitchFamily="34" charset="0"/>
                  <a:cs typeface="Tahoma" panose="020B0604030504040204" pitchFamily="34" charset="0"/>
                </a:rPr>
                <a:t>đều</a:t>
              </a:r>
              <a:r>
                <a:rPr lang="en-US" sz="3200" dirty="0">
                  <a:latin typeface="Tahoma" panose="020B0604030504040204" pitchFamily="34" charset="0"/>
                  <a:ea typeface="Tahoma" panose="020B0604030504040204" pitchFamily="34" charset="0"/>
                  <a:cs typeface="Tahoma" panose="020B0604030504040204" pitchFamily="34" charset="0"/>
                </a:rPr>
                <a:t> </a:t>
              </a:r>
              <a:r>
                <a:rPr lang="vi-VN" sz="3200" dirty="0">
                  <a:latin typeface="Tahoma" panose="020B0604030504040204" pitchFamily="34" charset="0"/>
                  <a:ea typeface="Tahoma" panose="020B0604030504040204" pitchFamily="34" charset="0"/>
                  <a:cs typeface="Tahoma" panose="020B0604030504040204" pitchFamily="34" charset="0"/>
                </a:rPr>
                <a:t>cuối kì</a:t>
              </a:r>
              <a:endParaRPr lang="en-US" sz="3200" dirty="0">
                <a:latin typeface="Tahoma" panose="020B0604030504040204" pitchFamily="34" charset="0"/>
                <a:ea typeface="Tahoma" panose="020B0604030504040204" pitchFamily="34" charset="0"/>
                <a:cs typeface="Tahoma" panose="020B0604030504040204" pitchFamily="34" charset="0"/>
              </a:endParaRPr>
            </a:p>
          </p:txBody>
        </p:sp>
        <p:sp>
          <p:nvSpPr>
            <p:cNvPr id="7" name="Rectangle 6"/>
            <p:cNvSpPr>
              <a:spLocks noChangeArrowheads="1"/>
            </p:cNvSpPr>
            <p:nvPr/>
          </p:nvSpPr>
          <p:spPr bwMode="auto">
            <a:xfrm>
              <a:off x="1951" y="2227"/>
              <a:ext cx="334" cy="272"/>
            </a:xfrm>
            <a:prstGeom prst="rect">
              <a:avLst/>
            </a:prstGeom>
            <a:noFill/>
            <a:ln w="9525">
              <a:noFill/>
              <a:miter lim="800000"/>
              <a:headEnd/>
              <a:tailEnd/>
            </a:ln>
          </p:spPr>
          <p:txBody>
            <a:bodyPr wrap="none" lIns="92075" tIns="46038" rIns="92075" bIns="46038">
              <a:spAutoFit/>
            </a:bodyPr>
            <a:lstStyle/>
            <a:p>
              <a:pPr algn="ctr">
                <a:defRPr/>
              </a:pPr>
              <a:r>
                <a:rPr lang="en-US" sz="2200" dirty="0">
                  <a:latin typeface="Arial" panose="020B0604020202020204" pitchFamily="34" charset="0"/>
                  <a:cs typeface="Arial" panose="020B0604020202020204" pitchFamily="34" charset="0"/>
                </a:rPr>
                <a:t>  A</a:t>
              </a:r>
            </a:p>
          </p:txBody>
        </p:sp>
        <p:sp>
          <p:nvSpPr>
            <p:cNvPr id="8" name="Rectangle 7"/>
            <p:cNvSpPr>
              <a:spLocks noChangeArrowheads="1"/>
            </p:cNvSpPr>
            <p:nvPr/>
          </p:nvSpPr>
          <p:spPr bwMode="auto">
            <a:xfrm>
              <a:off x="4637" y="2227"/>
              <a:ext cx="285" cy="272"/>
            </a:xfrm>
            <a:prstGeom prst="rect">
              <a:avLst/>
            </a:prstGeom>
            <a:noFill/>
            <a:ln w="9525">
              <a:noFill/>
              <a:miter lim="800000"/>
              <a:headEnd/>
              <a:tailEnd/>
            </a:ln>
          </p:spPr>
          <p:txBody>
            <a:bodyPr wrap="none" lIns="92075" tIns="46038" rIns="92075" bIns="46038">
              <a:spAutoFit/>
            </a:bodyPr>
            <a:lstStyle/>
            <a:p>
              <a:pPr algn="ctr">
                <a:defRPr/>
              </a:pPr>
              <a:r>
                <a:rPr lang="en-US" sz="2200" dirty="0">
                  <a:latin typeface="Arial" panose="020B0604020202020204" pitchFamily="34" charset="0"/>
                  <a:cs typeface="Arial" panose="020B0604020202020204" pitchFamily="34" charset="0"/>
                </a:rPr>
                <a:t> A</a:t>
              </a:r>
            </a:p>
          </p:txBody>
        </p:sp>
        <p:grpSp>
          <p:nvGrpSpPr>
            <p:cNvPr id="9" name="Group 8"/>
            <p:cNvGrpSpPr>
              <a:grpSpLocks/>
            </p:cNvGrpSpPr>
            <p:nvPr/>
          </p:nvGrpSpPr>
          <p:grpSpPr bwMode="auto">
            <a:xfrm>
              <a:off x="779" y="1984"/>
              <a:ext cx="4080" cy="173"/>
              <a:chOff x="779" y="1984"/>
              <a:chExt cx="4080" cy="173"/>
            </a:xfrm>
          </p:grpSpPr>
          <p:sp>
            <p:nvSpPr>
              <p:cNvPr id="16" name="Line 9"/>
              <p:cNvSpPr>
                <a:spLocks noChangeShapeType="1"/>
              </p:cNvSpPr>
              <p:nvPr/>
            </p:nvSpPr>
            <p:spPr bwMode="auto">
              <a:xfrm>
                <a:off x="779" y="1984"/>
                <a:ext cx="0" cy="173"/>
              </a:xfrm>
              <a:prstGeom prst="line">
                <a:avLst/>
              </a:prstGeom>
              <a:noFill/>
              <a:ln w="25400">
                <a:solidFill>
                  <a:schemeClr val="tx1"/>
                </a:solidFill>
                <a:round/>
                <a:headEnd type="none" w="sm" len="sm"/>
                <a:tailEnd type="none" w="sm" len="sm"/>
              </a:ln>
            </p:spPr>
            <p:txBody>
              <a:bodyPr wrap="none" anchor="ctr"/>
              <a:lstStyle/>
              <a:p>
                <a:pPr algn="ctr">
                  <a:defRPr/>
                </a:pPr>
                <a:endParaRPr lang="en-US" sz="2900" dirty="0">
                  <a:latin typeface="Arial" panose="020B0604020202020204" pitchFamily="34" charset="0"/>
                  <a:cs typeface="Arial" panose="020B0604020202020204" pitchFamily="34" charset="0"/>
                </a:endParaRPr>
              </a:p>
            </p:txBody>
          </p:sp>
          <p:sp>
            <p:nvSpPr>
              <p:cNvPr id="17" name="Line 10"/>
              <p:cNvSpPr>
                <a:spLocks noChangeShapeType="1"/>
              </p:cNvSpPr>
              <p:nvPr/>
            </p:nvSpPr>
            <p:spPr bwMode="auto">
              <a:xfrm>
                <a:off x="2171" y="1984"/>
                <a:ext cx="0" cy="173"/>
              </a:xfrm>
              <a:prstGeom prst="line">
                <a:avLst/>
              </a:prstGeom>
              <a:noFill/>
              <a:ln w="25400">
                <a:solidFill>
                  <a:schemeClr val="tx1"/>
                </a:solidFill>
                <a:round/>
                <a:headEnd type="none" w="sm" len="sm"/>
                <a:tailEnd type="none" w="sm" len="sm"/>
              </a:ln>
            </p:spPr>
            <p:txBody>
              <a:bodyPr wrap="none" anchor="ctr"/>
              <a:lstStyle/>
              <a:p>
                <a:pPr algn="ctr">
                  <a:defRPr/>
                </a:pPr>
                <a:endParaRPr lang="en-US" sz="2900" dirty="0">
                  <a:latin typeface="Arial" panose="020B0604020202020204" pitchFamily="34" charset="0"/>
                  <a:cs typeface="Arial" panose="020B0604020202020204" pitchFamily="34" charset="0"/>
                </a:endParaRPr>
              </a:p>
            </p:txBody>
          </p:sp>
          <p:sp>
            <p:nvSpPr>
              <p:cNvPr id="18" name="Line 11"/>
              <p:cNvSpPr>
                <a:spLocks noChangeShapeType="1"/>
              </p:cNvSpPr>
              <p:nvPr/>
            </p:nvSpPr>
            <p:spPr bwMode="auto">
              <a:xfrm>
                <a:off x="3419" y="1984"/>
                <a:ext cx="0" cy="173"/>
              </a:xfrm>
              <a:prstGeom prst="line">
                <a:avLst/>
              </a:prstGeom>
              <a:noFill/>
              <a:ln w="25400">
                <a:solidFill>
                  <a:schemeClr val="tx1"/>
                </a:solidFill>
                <a:round/>
                <a:headEnd type="none" w="sm" len="sm"/>
                <a:tailEnd type="none" w="sm" len="sm"/>
              </a:ln>
            </p:spPr>
            <p:txBody>
              <a:bodyPr wrap="none" anchor="ctr"/>
              <a:lstStyle/>
              <a:p>
                <a:pPr algn="ctr">
                  <a:defRPr/>
                </a:pPr>
                <a:endParaRPr lang="en-US" sz="2900" dirty="0">
                  <a:latin typeface="Arial" panose="020B0604020202020204" pitchFamily="34" charset="0"/>
                  <a:cs typeface="Arial" panose="020B0604020202020204" pitchFamily="34" charset="0"/>
                </a:endParaRPr>
              </a:p>
            </p:txBody>
          </p:sp>
          <p:sp>
            <p:nvSpPr>
              <p:cNvPr id="19" name="Line 12"/>
              <p:cNvSpPr>
                <a:spLocks noChangeShapeType="1"/>
              </p:cNvSpPr>
              <p:nvPr/>
            </p:nvSpPr>
            <p:spPr bwMode="auto">
              <a:xfrm>
                <a:off x="4859" y="1984"/>
                <a:ext cx="0" cy="173"/>
              </a:xfrm>
              <a:prstGeom prst="line">
                <a:avLst/>
              </a:prstGeom>
              <a:noFill/>
              <a:ln w="25400">
                <a:solidFill>
                  <a:schemeClr val="tx1"/>
                </a:solidFill>
                <a:round/>
                <a:headEnd type="none" w="sm" len="sm"/>
                <a:tailEnd type="none" w="sm" len="sm"/>
              </a:ln>
            </p:spPr>
            <p:txBody>
              <a:bodyPr wrap="none" anchor="ctr"/>
              <a:lstStyle/>
              <a:p>
                <a:pPr algn="ctr">
                  <a:defRPr/>
                </a:pPr>
                <a:endParaRPr lang="en-US" sz="2900" dirty="0">
                  <a:latin typeface="Arial" panose="020B0604020202020204" pitchFamily="34" charset="0"/>
                  <a:cs typeface="Arial" panose="020B0604020202020204" pitchFamily="34" charset="0"/>
                </a:endParaRPr>
              </a:p>
            </p:txBody>
          </p:sp>
          <p:sp>
            <p:nvSpPr>
              <p:cNvPr id="20" name="Line 13"/>
              <p:cNvSpPr>
                <a:spLocks noChangeShapeType="1"/>
              </p:cNvSpPr>
              <p:nvPr/>
            </p:nvSpPr>
            <p:spPr bwMode="auto">
              <a:xfrm>
                <a:off x="780" y="2070"/>
                <a:ext cx="4079" cy="0"/>
              </a:xfrm>
              <a:prstGeom prst="line">
                <a:avLst/>
              </a:prstGeom>
              <a:noFill/>
              <a:ln w="25400">
                <a:solidFill>
                  <a:schemeClr val="tx1"/>
                </a:solidFill>
                <a:round/>
                <a:headEnd type="none" w="sm" len="sm"/>
                <a:tailEnd type="none" w="sm" len="sm"/>
              </a:ln>
            </p:spPr>
            <p:txBody>
              <a:bodyPr wrap="none" anchor="ctr"/>
              <a:lstStyle/>
              <a:p>
                <a:pPr algn="ctr">
                  <a:defRPr/>
                </a:pPr>
                <a:endParaRPr lang="en-US" sz="2900" dirty="0">
                  <a:latin typeface="Arial" panose="020B0604020202020204" pitchFamily="34" charset="0"/>
                  <a:cs typeface="Arial" panose="020B0604020202020204" pitchFamily="34" charset="0"/>
                </a:endParaRPr>
              </a:p>
            </p:txBody>
          </p:sp>
        </p:grpSp>
        <p:sp>
          <p:nvSpPr>
            <p:cNvPr id="10" name="Rectangle 14"/>
            <p:cNvSpPr>
              <a:spLocks noChangeArrowheads="1"/>
            </p:cNvSpPr>
            <p:nvPr/>
          </p:nvSpPr>
          <p:spPr bwMode="auto">
            <a:xfrm>
              <a:off x="3199" y="2227"/>
              <a:ext cx="275" cy="272"/>
            </a:xfrm>
            <a:prstGeom prst="rect">
              <a:avLst/>
            </a:prstGeom>
            <a:noFill/>
            <a:ln w="9525">
              <a:noFill/>
              <a:miter lim="800000"/>
              <a:headEnd/>
              <a:tailEnd/>
            </a:ln>
          </p:spPr>
          <p:txBody>
            <a:bodyPr wrap="none" lIns="92075" tIns="46038" rIns="92075" bIns="46038">
              <a:spAutoFit/>
            </a:bodyPr>
            <a:lstStyle/>
            <a:p>
              <a:pPr algn="ctr">
                <a:defRPr/>
              </a:pPr>
              <a:r>
                <a:rPr lang="en-US" sz="2200" dirty="0">
                  <a:latin typeface="Arial" panose="020B0604020202020204" pitchFamily="34" charset="0"/>
                  <a:cs typeface="Arial" panose="020B0604020202020204" pitchFamily="34" charset="0"/>
                </a:rPr>
                <a:t> A</a:t>
              </a:r>
            </a:p>
          </p:txBody>
        </p:sp>
        <p:sp>
          <p:nvSpPr>
            <p:cNvPr id="11" name="Rectangle 15"/>
            <p:cNvSpPr>
              <a:spLocks noChangeArrowheads="1"/>
            </p:cNvSpPr>
            <p:nvPr/>
          </p:nvSpPr>
          <p:spPr bwMode="auto">
            <a:xfrm>
              <a:off x="673" y="1719"/>
              <a:ext cx="216" cy="272"/>
            </a:xfrm>
            <a:prstGeom prst="rect">
              <a:avLst/>
            </a:prstGeom>
            <a:noFill/>
            <a:ln w="9525">
              <a:noFill/>
              <a:miter lim="800000"/>
              <a:headEnd/>
              <a:tailEnd/>
            </a:ln>
          </p:spPr>
          <p:txBody>
            <a:bodyPr wrap="none" lIns="92075" tIns="46038" rIns="92075" bIns="46038">
              <a:spAutoFit/>
            </a:bodyPr>
            <a:lstStyle/>
            <a:p>
              <a:pPr algn="ctr">
                <a:defRPr/>
              </a:pPr>
              <a:r>
                <a:rPr lang="en-US" sz="2200" dirty="0">
                  <a:latin typeface="Arial" panose="020B0604020202020204" pitchFamily="34" charset="0"/>
                  <a:cs typeface="Arial" panose="020B0604020202020204" pitchFamily="34" charset="0"/>
                </a:rPr>
                <a:t>0</a:t>
              </a:r>
            </a:p>
          </p:txBody>
        </p:sp>
        <p:sp>
          <p:nvSpPr>
            <p:cNvPr id="12" name="Rectangle 16"/>
            <p:cNvSpPr>
              <a:spLocks noChangeArrowheads="1"/>
            </p:cNvSpPr>
            <p:nvPr/>
          </p:nvSpPr>
          <p:spPr bwMode="auto">
            <a:xfrm>
              <a:off x="2065" y="1719"/>
              <a:ext cx="216" cy="272"/>
            </a:xfrm>
            <a:prstGeom prst="rect">
              <a:avLst/>
            </a:prstGeom>
            <a:noFill/>
            <a:ln w="9525">
              <a:noFill/>
              <a:miter lim="800000"/>
              <a:headEnd/>
              <a:tailEnd/>
            </a:ln>
          </p:spPr>
          <p:txBody>
            <a:bodyPr wrap="none" lIns="92075" tIns="46038" rIns="92075" bIns="46038">
              <a:spAutoFit/>
            </a:bodyPr>
            <a:lstStyle/>
            <a:p>
              <a:pPr algn="ctr">
                <a:defRPr/>
              </a:pPr>
              <a:r>
                <a:rPr lang="en-US" sz="2200" dirty="0">
                  <a:latin typeface="Arial" panose="020B0604020202020204" pitchFamily="34" charset="0"/>
                  <a:cs typeface="Arial" panose="020B0604020202020204" pitchFamily="34" charset="0"/>
                </a:rPr>
                <a:t>1</a:t>
              </a:r>
            </a:p>
          </p:txBody>
        </p:sp>
        <p:sp>
          <p:nvSpPr>
            <p:cNvPr id="13" name="Rectangle 17"/>
            <p:cNvSpPr>
              <a:spLocks noChangeArrowheads="1"/>
            </p:cNvSpPr>
            <p:nvPr/>
          </p:nvSpPr>
          <p:spPr bwMode="auto">
            <a:xfrm>
              <a:off x="3313" y="1719"/>
              <a:ext cx="216" cy="272"/>
            </a:xfrm>
            <a:prstGeom prst="rect">
              <a:avLst/>
            </a:prstGeom>
            <a:noFill/>
            <a:ln w="9525">
              <a:noFill/>
              <a:miter lim="800000"/>
              <a:headEnd/>
              <a:tailEnd/>
            </a:ln>
          </p:spPr>
          <p:txBody>
            <a:bodyPr wrap="none" lIns="92075" tIns="46038" rIns="92075" bIns="46038">
              <a:spAutoFit/>
            </a:bodyPr>
            <a:lstStyle/>
            <a:p>
              <a:pPr algn="ctr">
                <a:defRPr/>
              </a:pPr>
              <a:r>
                <a:rPr lang="en-US" sz="2200" dirty="0">
                  <a:latin typeface="Arial" panose="020B0604020202020204" pitchFamily="34" charset="0"/>
                  <a:cs typeface="Arial" panose="020B0604020202020204" pitchFamily="34" charset="0"/>
                </a:rPr>
                <a:t>2</a:t>
              </a:r>
            </a:p>
          </p:txBody>
        </p:sp>
        <p:sp>
          <p:nvSpPr>
            <p:cNvPr id="14" name="Rectangle 18"/>
            <p:cNvSpPr>
              <a:spLocks noChangeArrowheads="1"/>
            </p:cNvSpPr>
            <p:nvPr/>
          </p:nvSpPr>
          <p:spPr bwMode="auto">
            <a:xfrm>
              <a:off x="4753" y="1719"/>
              <a:ext cx="216" cy="272"/>
            </a:xfrm>
            <a:prstGeom prst="rect">
              <a:avLst/>
            </a:prstGeom>
            <a:noFill/>
            <a:ln w="9525">
              <a:noFill/>
              <a:miter lim="800000"/>
              <a:headEnd/>
              <a:tailEnd/>
            </a:ln>
          </p:spPr>
          <p:txBody>
            <a:bodyPr wrap="none" lIns="92075" tIns="46038" rIns="92075" bIns="46038">
              <a:spAutoFit/>
            </a:bodyPr>
            <a:lstStyle/>
            <a:p>
              <a:pPr algn="ctr">
                <a:defRPr/>
              </a:pPr>
              <a:r>
                <a:rPr lang="en-US" sz="2200" dirty="0">
                  <a:latin typeface="Arial" panose="020B0604020202020204" pitchFamily="34" charset="0"/>
                  <a:cs typeface="Arial" panose="020B0604020202020204" pitchFamily="34" charset="0"/>
                </a:rPr>
                <a:t>3</a:t>
              </a:r>
            </a:p>
          </p:txBody>
        </p:sp>
      </p:grpSp>
      <p:grpSp>
        <p:nvGrpSpPr>
          <p:cNvPr id="21" name="Group 42" descr="Scale from 0-3 showing how to chart annuity due" title="Annuity Due"/>
          <p:cNvGrpSpPr>
            <a:grpSpLocks/>
          </p:cNvGrpSpPr>
          <p:nvPr/>
        </p:nvGrpSpPr>
        <p:grpSpPr bwMode="auto">
          <a:xfrm>
            <a:off x="913495" y="3883025"/>
            <a:ext cx="9640887" cy="2974975"/>
            <a:chOff x="-932" y="2058"/>
            <a:chExt cx="6073" cy="1874"/>
          </a:xfrm>
        </p:grpSpPr>
        <p:sp>
          <p:nvSpPr>
            <p:cNvPr id="22" name="Rectangle 21"/>
            <p:cNvSpPr>
              <a:spLocks noChangeArrowheads="1"/>
            </p:cNvSpPr>
            <p:nvPr/>
          </p:nvSpPr>
          <p:spPr bwMode="auto">
            <a:xfrm>
              <a:off x="1951" y="3424"/>
              <a:ext cx="275" cy="272"/>
            </a:xfrm>
            <a:prstGeom prst="rect">
              <a:avLst/>
            </a:prstGeom>
            <a:noFill/>
            <a:ln w="9525">
              <a:noFill/>
              <a:miter lim="800000"/>
              <a:headEnd/>
              <a:tailEnd/>
            </a:ln>
          </p:spPr>
          <p:txBody>
            <a:bodyPr wrap="none" lIns="92075" tIns="46038" rIns="92075" bIns="46038">
              <a:spAutoFit/>
            </a:bodyPr>
            <a:lstStyle/>
            <a:p>
              <a:pPr>
                <a:defRPr/>
              </a:pPr>
              <a:r>
                <a:rPr lang="en-US" sz="2200" dirty="0">
                  <a:latin typeface="Arial" panose="020B0604020202020204" pitchFamily="34" charset="0"/>
                  <a:cs typeface="Arial" panose="020B0604020202020204" pitchFamily="34" charset="0"/>
                </a:rPr>
                <a:t> A</a:t>
              </a:r>
            </a:p>
          </p:txBody>
        </p:sp>
        <p:sp>
          <p:nvSpPr>
            <p:cNvPr id="23" name="Rectangle 22"/>
            <p:cNvSpPr>
              <a:spLocks noChangeArrowheads="1"/>
            </p:cNvSpPr>
            <p:nvPr/>
          </p:nvSpPr>
          <p:spPr bwMode="auto">
            <a:xfrm>
              <a:off x="4705" y="3644"/>
              <a:ext cx="436" cy="288"/>
            </a:xfrm>
            <a:prstGeom prst="rect">
              <a:avLst/>
            </a:prstGeom>
            <a:noFill/>
            <a:ln w="9525">
              <a:noFill/>
              <a:miter lim="800000"/>
              <a:headEnd/>
              <a:tailEnd/>
            </a:ln>
          </p:spPr>
          <p:txBody>
            <a:bodyPr wrap="none" anchor="ctr"/>
            <a:lstStyle/>
            <a:p>
              <a:pPr>
                <a:defRPr/>
              </a:pPr>
              <a:endParaRPr lang="en-US" sz="2600" dirty="0">
                <a:latin typeface="Arial" panose="020B0604020202020204" pitchFamily="34" charset="0"/>
                <a:cs typeface="Arial" panose="020B0604020202020204" pitchFamily="34" charset="0"/>
              </a:endParaRPr>
            </a:p>
          </p:txBody>
        </p:sp>
        <p:grpSp>
          <p:nvGrpSpPr>
            <p:cNvPr id="24" name="Group 23"/>
            <p:cNvGrpSpPr>
              <a:grpSpLocks/>
            </p:cNvGrpSpPr>
            <p:nvPr/>
          </p:nvGrpSpPr>
          <p:grpSpPr bwMode="auto">
            <a:xfrm>
              <a:off x="779" y="3189"/>
              <a:ext cx="4080" cy="173"/>
              <a:chOff x="779" y="3189"/>
              <a:chExt cx="4080" cy="173"/>
            </a:xfrm>
          </p:grpSpPr>
          <p:sp>
            <p:nvSpPr>
              <p:cNvPr id="36" name="Line 24"/>
              <p:cNvSpPr>
                <a:spLocks noChangeShapeType="1"/>
              </p:cNvSpPr>
              <p:nvPr/>
            </p:nvSpPr>
            <p:spPr bwMode="auto">
              <a:xfrm>
                <a:off x="779" y="3189"/>
                <a:ext cx="0" cy="173"/>
              </a:xfrm>
              <a:prstGeom prst="line">
                <a:avLst/>
              </a:prstGeom>
              <a:noFill/>
              <a:ln w="25400">
                <a:solidFill>
                  <a:schemeClr val="tx1"/>
                </a:solidFill>
                <a:round/>
                <a:headEnd type="none" w="sm" len="sm"/>
                <a:tailEnd type="none" w="sm" len="sm"/>
              </a:ln>
            </p:spPr>
            <p:txBody>
              <a:bodyPr wrap="none" anchor="ctr"/>
              <a:lstStyle/>
              <a:p>
                <a:pPr>
                  <a:defRPr/>
                </a:pPr>
                <a:endParaRPr lang="en-US" sz="2600" dirty="0">
                  <a:latin typeface="Arial" panose="020B0604020202020204" pitchFamily="34" charset="0"/>
                  <a:cs typeface="Arial" panose="020B0604020202020204" pitchFamily="34" charset="0"/>
                </a:endParaRPr>
              </a:p>
            </p:txBody>
          </p:sp>
          <p:sp>
            <p:nvSpPr>
              <p:cNvPr id="37" name="Line 25"/>
              <p:cNvSpPr>
                <a:spLocks noChangeShapeType="1"/>
              </p:cNvSpPr>
              <p:nvPr/>
            </p:nvSpPr>
            <p:spPr bwMode="auto">
              <a:xfrm>
                <a:off x="2171" y="3189"/>
                <a:ext cx="0" cy="173"/>
              </a:xfrm>
              <a:prstGeom prst="line">
                <a:avLst/>
              </a:prstGeom>
              <a:noFill/>
              <a:ln w="25400">
                <a:solidFill>
                  <a:schemeClr val="tx1"/>
                </a:solidFill>
                <a:round/>
                <a:headEnd type="none" w="sm" len="sm"/>
                <a:tailEnd type="none" w="sm" len="sm"/>
              </a:ln>
            </p:spPr>
            <p:txBody>
              <a:bodyPr wrap="none" anchor="ctr"/>
              <a:lstStyle/>
              <a:p>
                <a:pPr>
                  <a:defRPr/>
                </a:pPr>
                <a:endParaRPr lang="en-US" sz="2600" dirty="0">
                  <a:latin typeface="Arial" panose="020B0604020202020204" pitchFamily="34" charset="0"/>
                  <a:cs typeface="Arial" panose="020B0604020202020204" pitchFamily="34" charset="0"/>
                </a:endParaRPr>
              </a:p>
            </p:txBody>
          </p:sp>
          <p:sp>
            <p:nvSpPr>
              <p:cNvPr id="38" name="Line 26"/>
              <p:cNvSpPr>
                <a:spLocks noChangeShapeType="1"/>
              </p:cNvSpPr>
              <p:nvPr/>
            </p:nvSpPr>
            <p:spPr bwMode="auto">
              <a:xfrm>
                <a:off x="3419" y="3189"/>
                <a:ext cx="0" cy="173"/>
              </a:xfrm>
              <a:prstGeom prst="line">
                <a:avLst/>
              </a:prstGeom>
              <a:noFill/>
              <a:ln w="25400">
                <a:solidFill>
                  <a:schemeClr val="tx1"/>
                </a:solidFill>
                <a:round/>
                <a:headEnd type="none" w="sm" len="sm"/>
                <a:tailEnd type="none" w="sm" len="sm"/>
              </a:ln>
            </p:spPr>
            <p:txBody>
              <a:bodyPr wrap="none" anchor="ctr"/>
              <a:lstStyle/>
              <a:p>
                <a:pPr>
                  <a:defRPr/>
                </a:pPr>
                <a:endParaRPr lang="en-US" sz="2600" dirty="0">
                  <a:latin typeface="Arial" panose="020B0604020202020204" pitchFamily="34" charset="0"/>
                  <a:cs typeface="Arial" panose="020B0604020202020204" pitchFamily="34" charset="0"/>
                </a:endParaRPr>
              </a:p>
            </p:txBody>
          </p:sp>
          <p:sp>
            <p:nvSpPr>
              <p:cNvPr id="39" name="Line 27"/>
              <p:cNvSpPr>
                <a:spLocks noChangeShapeType="1"/>
              </p:cNvSpPr>
              <p:nvPr/>
            </p:nvSpPr>
            <p:spPr bwMode="auto">
              <a:xfrm>
                <a:off x="4859" y="3189"/>
                <a:ext cx="0" cy="173"/>
              </a:xfrm>
              <a:prstGeom prst="line">
                <a:avLst/>
              </a:prstGeom>
              <a:noFill/>
              <a:ln w="25400">
                <a:solidFill>
                  <a:schemeClr val="tx1"/>
                </a:solidFill>
                <a:round/>
                <a:headEnd type="none" w="sm" len="sm"/>
                <a:tailEnd type="none" w="sm" len="sm"/>
              </a:ln>
            </p:spPr>
            <p:txBody>
              <a:bodyPr wrap="none" anchor="ctr"/>
              <a:lstStyle/>
              <a:p>
                <a:pPr>
                  <a:defRPr/>
                </a:pPr>
                <a:endParaRPr lang="en-US" sz="2600" dirty="0">
                  <a:latin typeface="Arial" panose="020B0604020202020204" pitchFamily="34" charset="0"/>
                  <a:cs typeface="Arial" panose="020B0604020202020204" pitchFamily="34" charset="0"/>
                </a:endParaRPr>
              </a:p>
            </p:txBody>
          </p:sp>
          <p:sp>
            <p:nvSpPr>
              <p:cNvPr id="40" name="Line 28"/>
              <p:cNvSpPr>
                <a:spLocks noChangeShapeType="1"/>
              </p:cNvSpPr>
              <p:nvPr/>
            </p:nvSpPr>
            <p:spPr bwMode="auto">
              <a:xfrm>
                <a:off x="780" y="3275"/>
                <a:ext cx="4079" cy="0"/>
              </a:xfrm>
              <a:prstGeom prst="line">
                <a:avLst/>
              </a:prstGeom>
              <a:noFill/>
              <a:ln w="25400">
                <a:solidFill>
                  <a:schemeClr val="tx1"/>
                </a:solidFill>
                <a:round/>
                <a:headEnd type="none" w="sm" len="sm"/>
                <a:tailEnd type="none" w="sm" len="sm"/>
              </a:ln>
            </p:spPr>
            <p:txBody>
              <a:bodyPr wrap="none" anchor="ctr"/>
              <a:lstStyle/>
              <a:p>
                <a:pPr>
                  <a:defRPr/>
                </a:pPr>
                <a:endParaRPr lang="en-US" sz="2600" dirty="0">
                  <a:latin typeface="Arial" panose="020B0604020202020204" pitchFamily="34" charset="0"/>
                  <a:cs typeface="Arial" panose="020B0604020202020204" pitchFamily="34" charset="0"/>
                </a:endParaRPr>
              </a:p>
            </p:txBody>
          </p:sp>
        </p:grpSp>
        <p:sp>
          <p:nvSpPr>
            <p:cNvPr id="25" name="Rectangle 29"/>
            <p:cNvSpPr>
              <a:spLocks noChangeArrowheads="1"/>
            </p:cNvSpPr>
            <p:nvPr/>
          </p:nvSpPr>
          <p:spPr bwMode="auto">
            <a:xfrm>
              <a:off x="3199" y="3424"/>
              <a:ext cx="285" cy="272"/>
            </a:xfrm>
            <a:prstGeom prst="rect">
              <a:avLst/>
            </a:prstGeom>
            <a:noFill/>
            <a:ln w="9525">
              <a:noFill/>
              <a:miter lim="800000"/>
              <a:headEnd/>
              <a:tailEnd/>
            </a:ln>
          </p:spPr>
          <p:txBody>
            <a:bodyPr wrap="none" lIns="92075" tIns="46038" rIns="92075" bIns="46038">
              <a:spAutoFit/>
            </a:bodyPr>
            <a:lstStyle/>
            <a:p>
              <a:pPr>
                <a:defRPr/>
              </a:pPr>
              <a:r>
                <a:rPr lang="en-US" sz="2200" dirty="0">
                  <a:latin typeface="Arial" panose="020B0604020202020204" pitchFamily="34" charset="0"/>
                  <a:cs typeface="Arial" panose="020B0604020202020204" pitchFamily="34" charset="0"/>
                </a:rPr>
                <a:t> A</a:t>
              </a:r>
            </a:p>
          </p:txBody>
        </p:sp>
        <p:sp>
          <p:nvSpPr>
            <p:cNvPr id="26" name="Rectangle 30"/>
            <p:cNvSpPr>
              <a:spLocks noChangeArrowheads="1"/>
            </p:cNvSpPr>
            <p:nvPr/>
          </p:nvSpPr>
          <p:spPr bwMode="auto">
            <a:xfrm>
              <a:off x="673" y="2906"/>
              <a:ext cx="216" cy="272"/>
            </a:xfrm>
            <a:prstGeom prst="rect">
              <a:avLst/>
            </a:prstGeom>
            <a:noFill/>
            <a:ln w="9525">
              <a:noFill/>
              <a:miter lim="800000"/>
              <a:headEnd/>
              <a:tailEnd/>
            </a:ln>
          </p:spPr>
          <p:txBody>
            <a:bodyPr wrap="none" lIns="92075" tIns="46038" rIns="92075" bIns="46038">
              <a:spAutoFit/>
            </a:bodyPr>
            <a:lstStyle/>
            <a:p>
              <a:pPr>
                <a:defRPr/>
              </a:pPr>
              <a:r>
                <a:rPr lang="en-US" sz="2200" dirty="0">
                  <a:latin typeface="Arial" panose="020B0604020202020204" pitchFamily="34" charset="0"/>
                  <a:cs typeface="Arial" panose="020B0604020202020204" pitchFamily="34" charset="0"/>
                </a:rPr>
                <a:t>0</a:t>
              </a:r>
            </a:p>
          </p:txBody>
        </p:sp>
        <p:sp>
          <p:nvSpPr>
            <p:cNvPr id="27" name="Rectangle 31"/>
            <p:cNvSpPr>
              <a:spLocks noChangeArrowheads="1"/>
            </p:cNvSpPr>
            <p:nvPr/>
          </p:nvSpPr>
          <p:spPr bwMode="auto">
            <a:xfrm>
              <a:off x="2065" y="2906"/>
              <a:ext cx="216" cy="272"/>
            </a:xfrm>
            <a:prstGeom prst="rect">
              <a:avLst/>
            </a:prstGeom>
            <a:noFill/>
            <a:ln w="9525">
              <a:noFill/>
              <a:miter lim="800000"/>
              <a:headEnd/>
              <a:tailEnd/>
            </a:ln>
          </p:spPr>
          <p:txBody>
            <a:bodyPr wrap="none" lIns="92075" tIns="46038" rIns="92075" bIns="46038">
              <a:spAutoFit/>
            </a:bodyPr>
            <a:lstStyle/>
            <a:p>
              <a:pPr>
                <a:defRPr/>
              </a:pPr>
              <a:r>
                <a:rPr lang="en-US" sz="2200" dirty="0">
                  <a:latin typeface="Arial" panose="020B0604020202020204" pitchFamily="34" charset="0"/>
                  <a:cs typeface="Arial" panose="020B0604020202020204" pitchFamily="34" charset="0"/>
                </a:rPr>
                <a:t>1</a:t>
              </a:r>
            </a:p>
          </p:txBody>
        </p:sp>
        <p:sp>
          <p:nvSpPr>
            <p:cNvPr id="28" name="Rectangle 32"/>
            <p:cNvSpPr>
              <a:spLocks noChangeArrowheads="1"/>
            </p:cNvSpPr>
            <p:nvPr/>
          </p:nvSpPr>
          <p:spPr bwMode="auto">
            <a:xfrm>
              <a:off x="3313" y="2906"/>
              <a:ext cx="216" cy="272"/>
            </a:xfrm>
            <a:prstGeom prst="rect">
              <a:avLst/>
            </a:prstGeom>
            <a:noFill/>
            <a:ln w="9525">
              <a:noFill/>
              <a:miter lim="800000"/>
              <a:headEnd/>
              <a:tailEnd/>
            </a:ln>
          </p:spPr>
          <p:txBody>
            <a:bodyPr wrap="none" lIns="92075" tIns="46038" rIns="92075" bIns="46038">
              <a:spAutoFit/>
            </a:bodyPr>
            <a:lstStyle/>
            <a:p>
              <a:pPr>
                <a:defRPr/>
              </a:pPr>
              <a:r>
                <a:rPr lang="en-US" sz="2200" dirty="0">
                  <a:latin typeface="Arial" panose="020B0604020202020204" pitchFamily="34" charset="0"/>
                  <a:cs typeface="Arial" panose="020B0604020202020204" pitchFamily="34" charset="0"/>
                </a:rPr>
                <a:t>2</a:t>
              </a:r>
            </a:p>
          </p:txBody>
        </p:sp>
        <p:sp>
          <p:nvSpPr>
            <p:cNvPr id="29" name="Rectangle 33"/>
            <p:cNvSpPr>
              <a:spLocks noChangeArrowheads="1"/>
            </p:cNvSpPr>
            <p:nvPr/>
          </p:nvSpPr>
          <p:spPr bwMode="auto">
            <a:xfrm>
              <a:off x="4753" y="2906"/>
              <a:ext cx="216" cy="272"/>
            </a:xfrm>
            <a:prstGeom prst="rect">
              <a:avLst/>
            </a:prstGeom>
            <a:noFill/>
            <a:ln w="9525">
              <a:noFill/>
              <a:miter lim="800000"/>
              <a:headEnd/>
              <a:tailEnd/>
            </a:ln>
          </p:spPr>
          <p:txBody>
            <a:bodyPr wrap="none" lIns="92075" tIns="46038" rIns="92075" bIns="46038">
              <a:spAutoFit/>
            </a:bodyPr>
            <a:lstStyle/>
            <a:p>
              <a:pPr>
                <a:defRPr/>
              </a:pPr>
              <a:r>
                <a:rPr lang="en-US" sz="2200" dirty="0">
                  <a:latin typeface="Arial" panose="020B0604020202020204" pitchFamily="34" charset="0"/>
                  <a:cs typeface="Arial" panose="020B0604020202020204" pitchFamily="34" charset="0"/>
                </a:rPr>
                <a:t>3</a:t>
              </a:r>
            </a:p>
          </p:txBody>
        </p:sp>
        <p:sp>
          <p:nvSpPr>
            <p:cNvPr id="31" name="Rectangle 35"/>
            <p:cNvSpPr>
              <a:spLocks noChangeArrowheads="1"/>
            </p:cNvSpPr>
            <p:nvPr/>
          </p:nvSpPr>
          <p:spPr bwMode="auto">
            <a:xfrm>
              <a:off x="559" y="3424"/>
              <a:ext cx="275" cy="272"/>
            </a:xfrm>
            <a:prstGeom prst="rect">
              <a:avLst/>
            </a:prstGeom>
            <a:noFill/>
            <a:ln w="9525">
              <a:noFill/>
              <a:miter lim="800000"/>
              <a:headEnd/>
              <a:tailEnd/>
            </a:ln>
          </p:spPr>
          <p:txBody>
            <a:bodyPr wrap="none" lIns="92075" tIns="46038" rIns="92075" bIns="46038">
              <a:spAutoFit/>
            </a:bodyPr>
            <a:lstStyle/>
            <a:p>
              <a:pPr>
                <a:defRPr/>
              </a:pPr>
              <a:r>
                <a:rPr lang="en-US" sz="2200" dirty="0">
                  <a:latin typeface="Arial" panose="020B0604020202020204" pitchFamily="34" charset="0"/>
                  <a:cs typeface="Arial" panose="020B0604020202020204" pitchFamily="34" charset="0"/>
                </a:rPr>
                <a:t> A</a:t>
              </a:r>
            </a:p>
          </p:txBody>
        </p:sp>
        <p:sp>
          <p:nvSpPr>
            <p:cNvPr id="32" name="Line 36"/>
            <p:cNvSpPr>
              <a:spLocks noChangeShapeType="1"/>
            </p:cNvSpPr>
            <p:nvPr/>
          </p:nvSpPr>
          <p:spPr bwMode="auto">
            <a:xfrm flipH="1">
              <a:off x="827" y="2130"/>
              <a:ext cx="1215" cy="1101"/>
            </a:xfrm>
            <a:prstGeom prst="line">
              <a:avLst/>
            </a:prstGeom>
            <a:noFill/>
            <a:ln w="31750">
              <a:solidFill>
                <a:schemeClr val="accent5">
                  <a:alpha val="75000"/>
                </a:schemeClr>
              </a:solidFill>
              <a:round/>
              <a:headEnd type="none" w="sm" len="sm"/>
              <a:tailEnd type="stealth" w="med" len="lg"/>
            </a:ln>
            <a:effectLst>
              <a:outerShdw blurRad="50800" dist="38100" dir="2700000" algn="tl" rotWithShape="0">
                <a:prstClr val="black">
                  <a:alpha val="40000"/>
                </a:prstClr>
              </a:outerShdw>
            </a:effectLst>
          </p:spPr>
          <p:txBody>
            <a:bodyPr wrap="none" anchor="ctr"/>
            <a:lstStyle/>
            <a:p>
              <a:pPr>
                <a:defRPr/>
              </a:pPr>
              <a:endParaRPr lang="en-US" sz="2600" dirty="0">
                <a:latin typeface="Arial" panose="020B0604020202020204" pitchFamily="34" charset="0"/>
                <a:cs typeface="Arial" panose="020B0604020202020204" pitchFamily="34" charset="0"/>
              </a:endParaRPr>
            </a:p>
          </p:txBody>
        </p:sp>
        <p:sp>
          <p:nvSpPr>
            <p:cNvPr id="33" name="Line 37"/>
            <p:cNvSpPr>
              <a:spLocks noChangeShapeType="1"/>
            </p:cNvSpPr>
            <p:nvPr/>
          </p:nvSpPr>
          <p:spPr bwMode="auto">
            <a:xfrm flipH="1">
              <a:off x="2246" y="2108"/>
              <a:ext cx="1004" cy="1101"/>
            </a:xfrm>
            <a:prstGeom prst="line">
              <a:avLst/>
            </a:prstGeom>
            <a:noFill/>
            <a:ln w="31750">
              <a:solidFill>
                <a:schemeClr val="accent5">
                  <a:alpha val="75000"/>
                </a:schemeClr>
              </a:solidFill>
              <a:round/>
              <a:headEnd type="none" w="sm" len="sm"/>
              <a:tailEnd type="stealth" w="med" len="lg"/>
            </a:ln>
            <a:effectLst>
              <a:outerShdw blurRad="50800" dist="38100" dir="2700000" algn="tl" rotWithShape="0">
                <a:prstClr val="black">
                  <a:alpha val="40000"/>
                </a:prstClr>
              </a:outerShdw>
            </a:effectLst>
          </p:spPr>
          <p:txBody>
            <a:bodyPr wrap="none" anchor="ctr"/>
            <a:lstStyle/>
            <a:p>
              <a:pPr>
                <a:defRPr/>
              </a:pPr>
              <a:endParaRPr lang="en-US" sz="2600" dirty="0">
                <a:latin typeface="Arial" panose="020B0604020202020204" pitchFamily="34" charset="0"/>
                <a:cs typeface="Arial" panose="020B0604020202020204" pitchFamily="34" charset="0"/>
              </a:endParaRPr>
            </a:p>
          </p:txBody>
        </p:sp>
        <p:sp>
          <p:nvSpPr>
            <p:cNvPr id="34" name="Line 38"/>
            <p:cNvSpPr>
              <a:spLocks noChangeShapeType="1"/>
            </p:cNvSpPr>
            <p:nvPr/>
          </p:nvSpPr>
          <p:spPr bwMode="auto">
            <a:xfrm flipH="1">
              <a:off x="3489" y="2058"/>
              <a:ext cx="1154" cy="1162"/>
            </a:xfrm>
            <a:prstGeom prst="line">
              <a:avLst/>
            </a:prstGeom>
            <a:noFill/>
            <a:ln w="31750">
              <a:solidFill>
                <a:schemeClr val="accent5">
                  <a:alpha val="75000"/>
                </a:schemeClr>
              </a:solidFill>
              <a:round/>
              <a:headEnd type="none" w="sm" len="sm"/>
              <a:tailEnd type="stealth" w="med" len="lg"/>
            </a:ln>
            <a:effectLst>
              <a:outerShdw blurRad="50800" dist="38100" dir="2700000" algn="tl" rotWithShape="0">
                <a:prstClr val="black">
                  <a:alpha val="40000"/>
                </a:prstClr>
              </a:outerShdw>
            </a:effectLst>
          </p:spPr>
          <p:txBody>
            <a:bodyPr wrap="none" anchor="ctr"/>
            <a:lstStyle/>
            <a:p>
              <a:pPr>
                <a:defRPr/>
              </a:pPr>
              <a:endParaRPr lang="en-US" sz="2600" dirty="0">
                <a:latin typeface="Arial" panose="020B0604020202020204" pitchFamily="34" charset="0"/>
                <a:cs typeface="Arial" panose="020B0604020202020204" pitchFamily="34" charset="0"/>
              </a:endParaRPr>
            </a:p>
          </p:txBody>
        </p:sp>
        <p:sp>
          <p:nvSpPr>
            <p:cNvPr id="35" name="Rectangle 39"/>
            <p:cNvSpPr>
              <a:spLocks noChangeArrowheads="1"/>
            </p:cNvSpPr>
            <p:nvPr/>
          </p:nvSpPr>
          <p:spPr bwMode="auto">
            <a:xfrm>
              <a:off x="-932" y="2230"/>
              <a:ext cx="2517" cy="369"/>
            </a:xfrm>
            <a:prstGeom prst="rect">
              <a:avLst/>
            </a:prstGeom>
            <a:noFill/>
            <a:ln w="9525">
              <a:noFill/>
              <a:miter lim="800000"/>
              <a:headEnd/>
              <a:tailEnd/>
            </a:ln>
          </p:spPr>
          <p:txBody>
            <a:bodyPr wrap="none" lIns="92075" tIns="46038" rIns="92075" bIns="46038">
              <a:spAutoFit/>
            </a:bodyPr>
            <a:lstStyle/>
            <a:p>
              <a:pPr>
                <a:defRPr/>
              </a:pPr>
              <a:r>
                <a:rPr lang="vi-VN" sz="3200" dirty="0" err="1">
                  <a:latin typeface="Tahoma" panose="020B0604030504040204" pitchFamily="34" charset="0"/>
                  <a:ea typeface="Tahoma" panose="020B0604030504040204" pitchFamily="34" charset="0"/>
                  <a:cs typeface="Tahoma" panose="020B0604030504040204" pitchFamily="34" charset="0"/>
                </a:rPr>
                <a:t>Dòng</a:t>
              </a:r>
              <a:r>
                <a:rPr lang="vi-VN" sz="3200" dirty="0">
                  <a:latin typeface="Tahoma" panose="020B0604030504040204" pitchFamily="34" charset="0"/>
                  <a:ea typeface="Tahoma" panose="020B0604030504040204" pitchFamily="34" charset="0"/>
                  <a:cs typeface="Tahoma" panose="020B0604030504040204" pitchFamily="34" charset="0"/>
                </a:rPr>
                <a:t> </a:t>
              </a:r>
              <a:r>
                <a:rPr lang="vi-VN" sz="3200" dirty="0" err="1">
                  <a:latin typeface="Tahoma" panose="020B0604030504040204" pitchFamily="34" charset="0"/>
                  <a:ea typeface="Tahoma" panose="020B0604030504040204" pitchFamily="34" charset="0"/>
                  <a:cs typeface="Tahoma" panose="020B0604030504040204" pitchFamily="34" charset="0"/>
                </a:rPr>
                <a:t>tiền</a:t>
              </a:r>
              <a:r>
                <a:rPr lang="vi-VN" sz="3200" dirty="0">
                  <a:latin typeface="Tahoma" panose="020B0604030504040204" pitchFamily="34" charset="0"/>
                  <a:ea typeface="Tahoma" panose="020B0604030504040204" pitchFamily="34" charset="0"/>
                  <a:cs typeface="Tahoma" panose="020B0604030504040204" pitchFamily="34" charset="0"/>
                </a:rPr>
                <a:t> </a:t>
              </a:r>
              <a:r>
                <a:rPr lang="en-US" sz="3200" dirty="0" err="1">
                  <a:latin typeface="Tahoma" panose="020B0604030504040204" pitchFamily="34" charset="0"/>
                  <a:ea typeface="Tahoma" panose="020B0604030504040204" pitchFamily="34" charset="0"/>
                  <a:cs typeface="Tahoma" panose="020B0604030504040204" pitchFamily="34" charset="0"/>
                </a:rPr>
                <a:t>đều</a:t>
              </a:r>
              <a:r>
                <a:rPr lang="en-US" sz="3200" dirty="0">
                  <a:latin typeface="Tahoma" panose="020B0604030504040204" pitchFamily="34" charset="0"/>
                  <a:ea typeface="Tahoma" panose="020B0604030504040204" pitchFamily="34" charset="0"/>
                  <a:cs typeface="Tahoma" panose="020B0604030504040204" pitchFamily="34" charset="0"/>
                </a:rPr>
                <a:t> </a:t>
              </a:r>
              <a:r>
                <a:rPr lang="vi-VN" sz="3200" dirty="0">
                  <a:latin typeface="Tahoma" panose="020B0604030504040204" pitchFamily="34" charset="0"/>
                  <a:ea typeface="Tahoma" panose="020B0604030504040204" pitchFamily="34" charset="0"/>
                  <a:cs typeface="Tahoma" panose="020B0604030504040204" pitchFamily="34" charset="0"/>
                </a:rPr>
                <a:t>đầu kì</a:t>
              </a:r>
              <a:endParaRPr lang="en-US" sz="3200" dirty="0">
                <a:latin typeface="Tahoma" panose="020B0604030504040204" pitchFamily="34" charset="0"/>
                <a:ea typeface="Tahoma" panose="020B0604030504040204" pitchFamily="34" charset="0"/>
                <a:cs typeface="Tahoma" panose="020B0604030504040204" pitchFamily="34" charset="0"/>
              </a:endParaRPr>
            </a:p>
          </p:txBody>
        </p:sp>
      </p:grpSp>
      <p:sp>
        <p:nvSpPr>
          <p:cNvPr id="2" name="Rectangle 35">
            <a:extLst>
              <a:ext uri="{FF2B5EF4-FFF2-40B4-BE49-F238E27FC236}">
                <a16:creationId xmlns:a16="http://schemas.microsoft.com/office/drawing/2014/main" id="{D6317182-6EBA-F460-38A4-F99C0246B0FF}"/>
              </a:ext>
            </a:extLst>
          </p:cNvPr>
          <p:cNvSpPr>
            <a:spLocks noChangeArrowheads="1"/>
          </p:cNvSpPr>
          <p:nvPr/>
        </p:nvSpPr>
        <p:spPr bwMode="auto">
          <a:xfrm>
            <a:off x="4115198" y="2438162"/>
            <a:ext cx="880049" cy="400752"/>
          </a:xfrm>
          <a:prstGeom prst="rect">
            <a:avLst/>
          </a:prstGeom>
          <a:noFill/>
          <a:ln w="9525">
            <a:noFill/>
            <a:miter lim="800000"/>
            <a:headEnd/>
            <a:tailEnd/>
          </a:ln>
        </p:spPr>
        <p:txBody>
          <a:bodyPr wrap="none" lIns="92075" tIns="46038" rIns="92075" bIns="46038">
            <a:spAutoFit/>
          </a:bodyPr>
          <a:lstStyle/>
          <a:p>
            <a:pPr>
              <a:defRPr/>
            </a:pPr>
            <a:r>
              <a:rPr lang="en-US" sz="2000" dirty="0">
                <a:latin typeface="Arial" panose="020B0604020202020204" pitchFamily="34" charset="0"/>
                <a:cs typeface="Arial" panose="020B0604020202020204" pitchFamily="34" charset="0"/>
              </a:rPr>
              <a:t>( r</a:t>
            </a:r>
            <a:r>
              <a:rPr lang="vi-VN" sz="2000" dirty="0">
                <a:latin typeface="Arial" panose="020B0604020202020204" pitchFamily="34" charset="0"/>
                <a:cs typeface="Arial" panose="020B0604020202020204" pitchFamily="34" charset="0"/>
              </a:rPr>
              <a:t> </a:t>
            </a:r>
            <a:r>
              <a:rPr lang="en-US" sz="2000" dirty="0">
                <a:latin typeface="Arial" panose="020B0604020202020204" pitchFamily="34" charset="0"/>
                <a:cs typeface="Arial" panose="020B0604020202020204" pitchFamily="34" charset="0"/>
              </a:rPr>
              <a:t>% )</a:t>
            </a:r>
          </a:p>
        </p:txBody>
      </p:sp>
      <p:sp>
        <p:nvSpPr>
          <p:cNvPr id="3" name="Rectangle 35">
            <a:extLst>
              <a:ext uri="{FF2B5EF4-FFF2-40B4-BE49-F238E27FC236}">
                <a16:creationId xmlns:a16="http://schemas.microsoft.com/office/drawing/2014/main" id="{329561EC-1418-9F07-862C-2CA1D63015A7}"/>
              </a:ext>
            </a:extLst>
          </p:cNvPr>
          <p:cNvSpPr>
            <a:spLocks noChangeArrowheads="1"/>
          </p:cNvSpPr>
          <p:nvPr/>
        </p:nvSpPr>
        <p:spPr bwMode="auto">
          <a:xfrm>
            <a:off x="4279501" y="5276149"/>
            <a:ext cx="880049" cy="400752"/>
          </a:xfrm>
          <a:prstGeom prst="rect">
            <a:avLst/>
          </a:prstGeom>
          <a:noFill/>
          <a:ln w="9525">
            <a:noFill/>
            <a:miter lim="800000"/>
            <a:headEnd/>
            <a:tailEnd/>
          </a:ln>
        </p:spPr>
        <p:txBody>
          <a:bodyPr wrap="none" lIns="92075" tIns="46038" rIns="92075" bIns="46038">
            <a:spAutoFit/>
          </a:bodyPr>
          <a:lstStyle/>
          <a:p>
            <a:pPr>
              <a:defRPr/>
            </a:pPr>
            <a:r>
              <a:rPr lang="en-US" sz="2000" dirty="0">
                <a:latin typeface="Arial" panose="020B0604020202020204" pitchFamily="34" charset="0"/>
                <a:cs typeface="Arial" panose="020B0604020202020204" pitchFamily="34" charset="0"/>
              </a:rPr>
              <a:t>( r</a:t>
            </a:r>
            <a:r>
              <a:rPr lang="vi-VN" sz="2000" dirty="0">
                <a:latin typeface="Arial" panose="020B0604020202020204" pitchFamily="34" charset="0"/>
                <a:cs typeface="Arial" panose="020B0604020202020204" pitchFamily="34" charset="0"/>
              </a:rPr>
              <a:t> </a:t>
            </a:r>
            <a:r>
              <a:rPr lang="en-US" sz="2000" dirty="0">
                <a:latin typeface="Arial" panose="020B0604020202020204" pitchFamily="34" charset="0"/>
                <a:cs typeface="Arial" panose="020B0604020202020204" pitchFamily="34" charset="0"/>
              </a:rPr>
              <a:t>% )</a:t>
            </a:r>
          </a:p>
        </p:txBody>
      </p:sp>
    </p:spTree>
    <p:extLst>
      <p:ext uri="{BB962C8B-B14F-4D97-AF65-F5344CB8AC3E}">
        <p14:creationId xmlns:p14="http://schemas.microsoft.com/office/powerpoint/2010/main" val="34383736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êu đề 1">
            <a:extLst>
              <a:ext uri="{FF2B5EF4-FFF2-40B4-BE49-F238E27FC236}">
                <a16:creationId xmlns:a16="http://schemas.microsoft.com/office/drawing/2014/main" id="{279C6C96-7851-490B-A801-8EA835207E90}"/>
              </a:ext>
            </a:extLst>
          </p:cNvPr>
          <p:cNvSpPr>
            <a:spLocks noGrp="1"/>
          </p:cNvSpPr>
          <p:nvPr>
            <p:ph type="title"/>
          </p:nvPr>
        </p:nvSpPr>
        <p:spPr/>
        <p:txBody>
          <a:bodyPr>
            <a:noAutofit/>
          </a:bodyPr>
          <a:lstStyle/>
          <a:p>
            <a:r>
              <a:rPr lang="en-US" sz="3200" dirty="0" err="1">
                <a:latin typeface="Tahoma" panose="020B0604030504040204" pitchFamily="34" charset="0"/>
                <a:ea typeface="Tahoma" panose="020B0604030504040204" pitchFamily="34" charset="0"/>
                <a:cs typeface="Tahoma" panose="020B0604030504040204" pitchFamily="34" charset="0"/>
              </a:rPr>
              <a:t>Giá</a:t>
            </a:r>
            <a:r>
              <a:rPr lang="en-US" sz="3200" dirty="0">
                <a:latin typeface="Tahoma" panose="020B0604030504040204" pitchFamily="34" charset="0"/>
                <a:ea typeface="Tahoma" panose="020B0604030504040204" pitchFamily="34" charset="0"/>
                <a:cs typeface="Tahoma" panose="020B0604030504040204" pitchFamily="34" charset="0"/>
              </a:rPr>
              <a:t> tri </a:t>
            </a:r>
            <a:r>
              <a:rPr lang="en-US" sz="3200" dirty="0" err="1">
                <a:latin typeface="Tahoma" panose="020B0604030504040204" pitchFamily="34" charset="0"/>
                <a:ea typeface="Tahoma" panose="020B0604030504040204" pitchFamily="34" charset="0"/>
                <a:cs typeface="Tahoma" panose="020B0604030504040204" pitchFamily="34" charset="0"/>
              </a:rPr>
              <a:t>hiện</a:t>
            </a:r>
            <a:r>
              <a:rPr lang="en-US" sz="3200" dirty="0">
                <a:latin typeface="Tahoma" panose="020B0604030504040204" pitchFamily="34" charset="0"/>
                <a:ea typeface="Tahoma" panose="020B0604030504040204" pitchFamily="34" charset="0"/>
                <a:cs typeface="Tahoma" panose="020B0604030504040204" pitchFamily="34" charset="0"/>
              </a:rPr>
              <a:t> </a:t>
            </a:r>
            <a:r>
              <a:rPr lang="en-US" sz="3200" dirty="0" err="1">
                <a:latin typeface="Tahoma" panose="020B0604030504040204" pitchFamily="34" charset="0"/>
                <a:ea typeface="Tahoma" panose="020B0604030504040204" pitchFamily="34" charset="0"/>
                <a:cs typeface="Tahoma" panose="020B0604030504040204" pitchFamily="34" charset="0"/>
              </a:rPr>
              <a:t>tại</a:t>
            </a:r>
            <a:r>
              <a:rPr lang="en-US" sz="3200" dirty="0">
                <a:latin typeface="Tahoma" panose="020B0604030504040204" pitchFamily="34" charset="0"/>
                <a:ea typeface="Tahoma" panose="020B0604030504040204" pitchFamily="34" charset="0"/>
                <a:cs typeface="Tahoma" panose="020B0604030504040204" pitchFamily="34" charset="0"/>
              </a:rPr>
              <a:t> </a:t>
            </a:r>
            <a:r>
              <a:rPr lang="en-US" sz="3200" dirty="0" err="1">
                <a:latin typeface="Tahoma" panose="020B0604030504040204" pitchFamily="34" charset="0"/>
                <a:ea typeface="Tahoma" panose="020B0604030504040204" pitchFamily="34" charset="0"/>
                <a:cs typeface="Tahoma" panose="020B0604030504040204" pitchFamily="34" charset="0"/>
              </a:rPr>
              <a:t>và</a:t>
            </a:r>
            <a:r>
              <a:rPr lang="en-US" sz="3200" dirty="0">
                <a:latin typeface="Tahoma" panose="020B0604030504040204" pitchFamily="34" charset="0"/>
                <a:ea typeface="Tahoma" panose="020B0604030504040204" pitchFamily="34" charset="0"/>
                <a:cs typeface="Tahoma" panose="020B0604030504040204" pitchFamily="34" charset="0"/>
              </a:rPr>
              <a:t> </a:t>
            </a:r>
            <a:r>
              <a:rPr lang="en-US" sz="3200" dirty="0" err="1">
                <a:latin typeface="Tahoma" panose="020B0604030504040204" pitchFamily="34" charset="0"/>
                <a:ea typeface="Tahoma" panose="020B0604030504040204" pitchFamily="34" charset="0"/>
                <a:cs typeface="Tahoma" panose="020B0604030504040204" pitchFamily="34" charset="0"/>
              </a:rPr>
              <a:t>giá</a:t>
            </a:r>
            <a:r>
              <a:rPr lang="en-US" sz="3200" dirty="0">
                <a:latin typeface="Tahoma" panose="020B0604030504040204" pitchFamily="34" charset="0"/>
                <a:ea typeface="Tahoma" panose="020B0604030504040204" pitchFamily="34" charset="0"/>
                <a:cs typeface="Tahoma" panose="020B0604030504040204" pitchFamily="34" charset="0"/>
              </a:rPr>
              <a:t> </a:t>
            </a:r>
            <a:r>
              <a:rPr lang="en-US" sz="3200" dirty="0" err="1">
                <a:latin typeface="Tahoma" panose="020B0604030504040204" pitchFamily="34" charset="0"/>
                <a:ea typeface="Tahoma" panose="020B0604030504040204" pitchFamily="34" charset="0"/>
                <a:cs typeface="Tahoma" panose="020B0604030504040204" pitchFamily="34" charset="0"/>
              </a:rPr>
              <a:t>trị</a:t>
            </a:r>
            <a:r>
              <a:rPr lang="en-US" sz="3200" dirty="0">
                <a:latin typeface="Tahoma" panose="020B0604030504040204" pitchFamily="34" charset="0"/>
                <a:ea typeface="Tahoma" panose="020B0604030504040204" pitchFamily="34" charset="0"/>
                <a:cs typeface="Tahoma" panose="020B0604030504040204" pitchFamily="34" charset="0"/>
              </a:rPr>
              <a:t> </a:t>
            </a:r>
            <a:r>
              <a:rPr lang="en-US" sz="3200" dirty="0" err="1">
                <a:latin typeface="Tahoma" panose="020B0604030504040204" pitchFamily="34" charset="0"/>
                <a:ea typeface="Tahoma" panose="020B0604030504040204" pitchFamily="34" charset="0"/>
                <a:cs typeface="Tahoma" panose="020B0604030504040204" pitchFamily="34" charset="0"/>
              </a:rPr>
              <a:t>tương</a:t>
            </a:r>
            <a:r>
              <a:rPr lang="en-US" sz="3200" dirty="0">
                <a:latin typeface="Tahoma" panose="020B0604030504040204" pitchFamily="34" charset="0"/>
                <a:ea typeface="Tahoma" panose="020B0604030504040204" pitchFamily="34" charset="0"/>
                <a:cs typeface="Tahoma" panose="020B0604030504040204" pitchFamily="34" charset="0"/>
              </a:rPr>
              <a:t> </a:t>
            </a:r>
            <a:r>
              <a:rPr lang="en-US" sz="3200" dirty="0" err="1">
                <a:latin typeface="Tahoma" panose="020B0604030504040204" pitchFamily="34" charset="0"/>
                <a:ea typeface="Tahoma" panose="020B0604030504040204" pitchFamily="34" charset="0"/>
                <a:cs typeface="Tahoma" panose="020B0604030504040204" pitchFamily="34" charset="0"/>
              </a:rPr>
              <a:t>lai</a:t>
            </a:r>
            <a:r>
              <a:rPr lang="en-US" sz="3200" dirty="0">
                <a:latin typeface="Tahoma" panose="020B0604030504040204" pitchFamily="34" charset="0"/>
                <a:ea typeface="Tahoma" panose="020B0604030504040204" pitchFamily="34" charset="0"/>
                <a:cs typeface="Tahoma" panose="020B0604030504040204" pitchFamily="34" charset="0"/>
              </a:rPr>
              <a:t> </a:t>
            </a:r>
            <a:r>
              <a:rPr lang="en-US" sz="3200" dirty="0" err="1">
                <a:latin typeface="Tahoma" panose="020B0604030504040204" pitchFamily="34" charset="0"/>
                <a:ea typeface="Tahoma" panose="020B0604030504040204" pitchFamily="34" charset="0"/>
                <a:cs typeface="Tahoma" panose="020B0604030504040204" pitchFamily="34" charset="0"/>
              </a:rPr>
              <a:t>của</a:t>
            </a:r>
            <a:r>
              <a:rPr lang="en-US" sz="3200" dirty="0">
                <a:latin typeface="Tahoma" panose="020B0604030504040204" pitchFamily="34" charset="0"/>
                <a:ea typeface="Tahoma" panose="020B0604030504040204" pitchFamily="34" charset="0"/>
                <a:cs typeface="Tahoma" panose="020B0604030504040204" pitchFamily="34" charset="0"/>
              </a:rPr>
              <a:t> </a:t>
            </a:r>
            <a:r>
              <a:rPr lang="en-US" sz="3200" dirty="0" err="1">
                <a:latin typeface="Tahoma" panose="020B0604030504040204" pitchFamily="34" charset="0"/>
                <a:ea typeface="Tahoma" panose="020B0604030504040204" pitchFamily="34" charset="0"/>
                <a:cs typeface="Tahoma" panose="020B0604030504040204" pitchFamily="34" charset="0"/>
              </a:rPr>
              <a:t>dòng</a:t>
            </a:r>
            <a:r>
              <a:rPr lang="en-US" sz="3200" dirty="0">
                <a:latin typeface="Tahoma" panose="020B0604030504040204" pitchFamily="34" charset="0"/>
                <a:ea typeface="Tahoma" panose="020B0604030504040204" pitchFamily="34" charset="0"/>
                <a:cs typeface="Tahoma" panose="020B0604030504040204" pitchFamily="34" charset="0"/>
              </a:rPr>
              <a:t> </a:t>
            </a:r>
            <a:r>
              <a:rPr lang="en-US" sz="3200" dirty="0" err="1">
                <a:latin typeface="Tahoma" panose="020B0604030504040204" pitchFamily="34" charset="0"/>
                <a:ea typeface="Tahoma" panose="020B0604030504040204" pitchFamily="34" charset="0"/>
                <a:cs typeface="Tahoma" panose="020B0604030504040204" pitchFamily="34" charset="0"/>
              </a:rPr>
              <a:t>tiền</a:t>
            </a:r>
            <a:r>
              <a:rPr lang="en-US" sz="3200" dirty="0">
                <a:latin typeface="Tahoma" panose="020B0604030504040204" pitchFamily="34" charset="0"/>
                <a:ea typeface="Tahoma" panose="020B0604030504040204" pitchFamily="34" charset="0"/>
                <a:cs typeface="Tahoma" panose="020B0604030504040204" pitchFamily="34" charset="0"/>
              </a:rPr>
              <a:t> </a:t>
            </a:r>
            <a:r>
              <a:rPr lang="en-US" sz="3200" dirty="0" err="1">
                <a:latin typeface="Tahoma" panose="020B0604030504040204" pitchFamily="34" charset="0"/>
                <a:ea typeface="Tahoma" panose="020B0604030504040204" pitchFamily="34" charset="0"/>
                <a:cs typeface="Tahoma" panose="020B0604030504040204" pitchFamily="34" charset="0"/>
              </a:rPr>
              <a:t>đều</a:t>
            </a:r>
            <a:r>
              <a:rPr lang="en-US" sz="3200" dirty="0">
                <a:latin typeface="Tahoma" panose="020B0604030504040204" pitchFamily="34" charset="0"/>
                <a:ea typeface="Tahoma" panose="020B0604030504040204" pitchFamily="34" charset="0"/>
                <a:cs typeface="Tahoma" panose="020B0604030504040204" pitchFamily="34" charset="0"/>
              </a:rPr>
              <a:t> </a:t>
            </a:r>
            <a:r>
              <a:rPr lang="en-US" sz="3200" dirty="0" err="1">
                <a:latin typeface="Tahoma" panose="020B0604030504040204" pitchFamily="34" charset="0"/>
                <a:ea typeface="Tahoma" panose="020B0604030504040204" pitchFamily="34" charset="0"/>
                <a:cs typeface="Tahoma" panose="020B0604030504040204" pitchFamily="34" charset="0"/>
              </a:rPr>
              <a:t>cuối</a:t>
            </a:r>
            <a:r>
              <a:rPr lang="en-US" sz="3200" dirty="0">
                <a:latin typeface="Tahoma" panose="020B0604030504040204" pitchFamily="34" charset="0"/>
                <a:ea typeface="Tahoma" panose="020B0604030504040204" pitchFamily="34" charset="0"/>
                <a:cs typeface="Tahoma" panose="020B0604030504040204" pitchFamily="34" charset="0"/>
              </a:rPr>
              <a:t> </a:t>
            </a:r>
            <a:r>
              <a:rPr lang="en-US" sz="3200" dirty="0" err="1">
                <a:latin typeface="Tahoma" panose="020B0604030504040204" pitchFamily="34" charset="0"/>
                <a:ea typeface="Tahoma" panose="020B0604030504040204" pitchFamily="34" charset="0"/>
                <a:cs typeface="Tahoma" panose="020B0604030504040204" pitchFamily="34" charset="0"/>
              </a:rPr>
              <a:t>kì</a:t>
            </a:r>
            <a:endParaRPr lang="en-US" sz="3200" dirty="0">
              <a:latin typeface="Tahoma" panose="020B0604030504040204" pitchFamily="34" charset="0"/>
              <a:ea typeface="Tahoma" panose="020B0604030504040204" pitchFamily="34" charset="0"/>
              <a:cs typeface="Tahoma" panose="020B0604030504040204" pitchFamily="34" charset="0"/>
            </a:endParaRPr>
          </a:p>
        </p:txBody>
      </p:sp>
      <p:graphicFrame>
        <p:nvGraphicFramePr>
          <p:cNvPr id="8" name="Bảng 7">
            <a:extLst>
              <a:ext uri="{FF2B5EF4-FFF2-40B4-BE49-F238E27FC236}">
                <a16:creationId xmlns:a16="http://schemas.microsoft.com/office/drawing/2014/main" id="{A304759C-0B92-4936-A167-93FC2E63725E}"/>
              </a:ext>
            </a:extLst>
          </p:cNvPr>
          <p:cNvGraphicFramePr>
            <a:graphicFrameLocks noGrp="1"/>
          </p:cNvGraphicFramePr>
          <p:nvPr/>
        </p:nvGraphicFramePr>
        <p:xfrm>
          <a:off x="475131" y="2931659"/>
          <a:ext cx="5294594" cy="1283928"/>
        </p:xfrm>
        <a:graphic>
          <a:graphicData uri="http://schemas.openxmlformats.org/drawingml/2006/table">
            <a:tbl>
              <a:tblPr firstRow="1" firstCol="1" bandRow="1"/>
              <a:tblGrid>
                <a:gridCol w="2647297">
                  <a:extLst>
                    <a:ext uri="{9D8B030D-6E8A-4147-A177-3AD203B41FA5}">
                      <a16:colId xmlns:a16="http://schemas.microsoft.com/office/drawing/2014/main" val="2663952650"/>
                    </a:ext>
                  </a:extLst>
                </a:gridCol>
                <a:gridCol w="2647297">
                  <a:extLst>
                    <a:ext uri="{9D8B030D-6E8A-4147-A177-3AD203B41FA5}">
                      <a16:colId xmlns:a16="http://schemas.microsoft.com/office/drawing/2014/main" val="1102140846"/>
                    </a:ext>
                  </a:extLst>
                </a:gridCol>
              </a:tblGrid>
              <a:tr h="641964">
                <a:tc rowSpan="2">
                  <a:txBody>
                    <a:bodyPr/>
                    <a:lstStyle/>
                    <a:p>
                      <a:pPr algn="ctr">
                        <a:spcAft>
                          <a:spcPts val="0"/>
                        </a:spcAft>
                      </a:pPr>
                      <a:r>
                        <a:rPr lang="en-US" sz="2000" b="1" dirty="0" err="1">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GTTH</a:t>
                      </a:r>
                      <a:r>
                        <a:rPr lang="en-US" sz="2000" b="1">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   </a:t>
                      </a:r>
                      <a:r>
                        <a:rPr lang="en-US" sz="2000" b="1"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A   ×</a:t>
                      </a:r>
                    </a:p>
                  </a:txBody>
                  <a:tcPr marL="68580" marR="68580" marT="0" marB="0" anchor="ctr">
                    <a:lnL>
                      <a:noFill/>
                    </a:lnL>
                    <a:lnR>
                      <a:noFill/>
                    </a:lnR>
                    <a:lnT>
                      <a:noFill/>
                    </a:lnT>
                    <a:lnB>
                      <a:noFill/>
                    </a:lnB>
                    <a:blipFill>
                      <a:blip r:embed="rId2"/>
                      <a:tile tx="0" ty="0" sx="100000" sy="100000" flip="none" algn="tl"/>
                    </a:blipFill>
                  </a:tcPr>
                </a:tc>
                <a:tc>
                  <a:txBody>
                    <a:bodyPr/>
                    <a:lstStyle/>
                    <a:p>
                      <a:pPr algn="ctr">
                        <a:spcAft>
                          <a:spcPts val="0"/>
                        </a:spcAft>
                      </a:pPr>
                      <a:r>
                        <a:rPr lang="en-US" sz="2000" b="1"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(1 + r)</a:t>
                      </a:r>
                      <a:r>
                        <a:rPr lang="en-US" sz="2000" b="1" baseline="30000"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n</a:t>
                      </a:r>
                      <a:r>
                        <a:rPr lang="en-US" sz="2000" b="1"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 1</a:t>
                      </a: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blipFill>
                      <a:blip r:embed="rId2"/>
                      <a:tile tx="0" ty="0" sx="100000" sy="100000" flip="none" algn="tl"/>
                    </a:blipFill>
                  </a:tcPr>
                </a:tc>
                <a:extLst>
                  <a:ext uri="{0D108BD9-81ED-4DB2-BD59-A6C34878D82A}">
                    <a16:rowId xmlns:a16="http://schemas.microsoft.com/office/drawing/2014/main" val="45938136"/>
                  </a:ext>
                </a:extLst>
              </a:tr>
              <a:tr h="641964">
                <a:tc vMerge="1">
                  <a:txBody>
                    <a:bodyPr/>
                    <a:lstStyle/>
                    <a:p>
                      <a:endParaRPr lang="en-US"/>
                    </a:p>
                  </a:txBody>
                  <a:tcPr/>
                </a:tc>
                <a:tc>
                  <a:txBody>
                    <a:bodyPr/>
                    <a:lstStyle/>
                    <a:p>
                      <a:pPr algn="ctr">
                        <a:spcAft>
                          <a:spcPts val="0"/>
                        </a:spcAft>
                      </a:pPr>
                      <a:r>
                        <a:rPr lang="en-US" sz="2000" b="1"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r × (1 + r)</a:t>
                      </a:r>
                      <a:r>
                        <a:rPr lang="en-US" sz="2000" b="1" baseline="30000"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n</a:t>
                      </a:r>
                      <a:endParaRPr lang="en-US" sz="2000" b="1"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blipFill>
                      <a:blip r:embed="rId2"/>
                      <a:tile tx="0" ty="0" sx="100000" sy="100000" flip="none" algn="tl"/>
                    </a:blipFill>
                  </a:tcPr>
                </a:tc>
                <a:extLst>
                  <a:ext uri="{0D108BD9-81ED-4DB2-BD59-A6C34878D82A}">
                    <a16:rowId xmlns:a16="http://schemas.microsoft.com/office/drawing/2014/main" val="2674040146"/>
                  </a:ext>
                </a:extLst>
              </a:tr>
            </a:tbl>
          </a:graphicData>
        </a:graphic>
      </p:graphicFrame>
      <p:graphicFrame>
        <p:nvGraphicFramePr>
          <p:cNvPr id="12" name="Bảng 11">
            <a:extLst>
              <a:ext uri="{FF2B5EF4-FFF2-40B4-BE49-F238E27FC236}">
                <a16:creationId xmlns:a16="http://schemas.microsoft.com/office/drawing/2014/main" id="{2F10BDAF-525A-457D-9956-B238184D6210}"/>
              </a:ext>
            </a:extLst>
          </p:cNvPr>
          <p:cNvGraphicFramePr>
            <a:graphicFrameLocks noGrp="1"/>
          </p:cNvGraphicFramePr>
          <p:nvPr/>
        </p:nvGraphicFramePr>
        <p:xfrm>
          <a:off x="6213181" y="2896615"/>
          <a:ext cx="5227062" cy="1283930"/>
        </p:xfrm>
        <a:graphic>
          <a:graphicData uri="http://schemas.openxmlformats.org/drawingml/2006/table">
            <a:tbl>
              <a:tblPr firstRow="1" firstCol="1" bandRow="1"/>
              <a:tblGrid>
                <a:gridCol w="2613531">
                  <a:extLst>
                    <a:ext uri="{9D8B030D-6E8A-4147-A177-3AD203B41FA5}">
                      <a16:colId xmlns:a16="http://schemas.microsoft.com/office/drawing/2014/main" val="1875284168"/>
                    </a:ext>
                  </a:extLst>
                </a:gridCol>
                <a:gridCol w="2613531">
                  <a:extLst>
                    <a:ext uri="{9D8B030D-6E8A-4147-A177-3AD203B41FA5}">
                      <a16:colId xmlns:a16="http://schemas.microsoft.com/office/drawing/2014/main" val="2441662016"/>
                    </a:ext>
                  </a:extLst>
                </a:gridCol>
              </a:tblGrid>
              <a:tr h="641965">
                <a:tc rowSpan="2">
                  <a:txBody>
                    <a:bodyPr/>
                    <a:lstStyle/>
                    <a:p>
                      <a:pPr algn="ctr">
                        <a:spcAft>
                          <a:spcPts val="0"/>
                        </a:spcAft>
                      </a:pPr>
                      <a:r>
                        <a:rPr lang="en-US" sz="2000" b="1" dirty="0" err="1">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GTTL</a:t>
                      </a:r>
                      <a:r>
                        <a:rPr lang="en-US" sz="2000" b="1"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  A   ×</a:t>
                      </a:r>
                    </a:p>
                  </a:txBody>
                  <a:tcPr marL="68580" marR="68580" marT="0" marB="0" anchor="ctr">
                    <a:lnL>
                      <a:noFill/>
                    </a:lnL>
                    <a:lnR>
                      <a:noFill/>
                    </a:lnR>
                    <a:lnT>
                      <a:noFill/>
                    </a:lnT>
                    <a:lnB>
                      <a:noFill/>
                    </a:lnB>
                    <a:blipFill>
                      <a:blip r:embed="rId2"/>
                      <a:tile tx="0" ty="0" sx="100000" sy="100000" flip="none" algn="tl"/>
                    </a:blipFill>
                  </a:tcPr>
                </a:tc>
                <a:tc>
                  <a:txBody>
                    <a:bodyPr/>
                    <a:lstStyle/>
                    <a:p>
                      <a:pPr algn="ctr">
                        <a:spcAft>
                          <a:spcPts val="0"/>
                        </a:spcAft>
                      </a:pPr>
                      <a:r>
                        <a:rPr lang="en-US" sz="2000" b="1"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(1 + r) </a:t>
                      </a:r>
                      <a:r>
                        <a:rPr lang="en-US" sz="2000" b="1" baseline="30000"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n</a:t>
                      </a:r>
                      <a:r>
                        <a:rPr lang="en-US" sz="2000" b="1"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  1</a:t>
                      </a: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blipFill>
                      <a:blip r:embed="rId2"/>
                      <a:tile tx="0" ty="0" sx="100000" sy="100000" flip="none" algn="tl"/>
                    </a:blipFill>
                  </a:tcPr>
                </a:tc>
                <a:extLst>
                  <a:ext uri="{0D108BD9-81ED-4DB2-BD59-A6C34878D82A}">
                    <a16:rowId xmlns:a16="http://schemas.microsoft.com/office/drawing/2014/main" val="3313077457"/>
                  </a:ext>
                </a:extLst>
              </a:tr>
              <a:tr h="641965">
                <a:tc vMerge="1">
                  <a:txBody>
                    <a:bodyPr/>
                    <a:lstStyle/>
                    <a:p>
                      <a:endParaRPr lang="en-US"/>
                    </a:p>
                  </a:txBody>
                  <a:tcPr/>
                </a:tc>
                <a:tc>
                  <a:txBody>
                    <a:bodyPr/>
                    <a:lstStyle/>
                    <a:p>
                      <a:pPr algn="ctr">
                        <a:spcAft>
                          <a:spcPts val="0"/>
                        </a:spcAft>
                      </a:pPr>
                      <a:r>
                        <a:rPr lang="en-US" sz="2000" b="1"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r</a:t>
                      </a: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blipFill>
                      <a:blip r:embed="rId2"/>
                      <a:tile tx="0" ty="0" sx="100000" sy="100000" flip="none" algn="tl"/>
                    </a:blipFill>
                  </a:tcPr>
                </a:tc>
                <a:extLst>
                  <a:ext uri="{0D108BD9-81ED-4DB2-BD59-A6C34878D82A}">
                    <a16:rowId xmlns:a16="http://schemas.microsoft.com/office/drawing/2014/main" val="3335813759"/>
                  </a:ext>
                </a:extLst>
              </a:tr>
            </a:tbl>
          </a:graphicData>
        </a:graphic>
      </p:graphicFrame>
      <p:sp>
        <p:nvSpPr>
          <p:cNvPr id="13" name="Tiêu đề 1">
            <a:extLst>
              <a:ext uri="{FF2B5EF4-FFF2-40B4-BE49-F238E27FC236}">
                <a16:creationId xmlns:a16="http://schemas.microsoft.com/office/drawing/2014/main" id="{9591E7ED-3081-4A44-9526-0F7595BFE69A}"/>
              </a:ext>
            </a:extLst>
          </p:cNvPr>
          <p:cNvSpPr txBox="1">
            <a:spLocks/>
          </p:cNvSpPr>
          <p:nvPr/>
        </p:nvSpPr>
        <p:spPr>
          <a:xfrm rot="10800000" flipV="1">
            <a:off x="926230" y="4305970"/>
            <a:ext cx="10514013" cy="2178303"/>
          </a:xfrm>
          <a:prstGeom prst="rect">
            <a:avLst/>
          </a:prstGeom>
        </p:spPr>
        <p:txBody>
          <a:bodyPr anchor="ctr" anchorCtr="0">
            <a:noAutofit/>
          </a:bodyPr>
          <a:lstStyle>
            <a:lvl1pPr algn="ctr" defTabSz="914400" rtl="0" eaLnBrk="1" latinLnBrk="0" hangingPunct="1">
              <a:lnSpc>
                <a:spcPct val="90000"/>
              </a:lnSpc>
              <a:spcBef>
                <a:spcPct val="0"/>
              </a:spcBef>
              <a:buNone/>
              <a:defRPr sz="2800" kern="1200">
                <a:solidFill>
                  <a:srgbClr val="4D5667"/>
                </a:solidFill>
                <a:effectLst>
                  <a:outerShdw blurRad="38100" dist="38100" dir="2700000" algn="ctr" rotWithShape="0">
                    <a:srgbClr val="000000">
                      <a:alpha val="43000"/>
                    </a:srgbClr>
                  </a:outerShdw>
                </a:effectLst>
                <a:latin typeface="Verdana" panose="020B0604030504040204" pitchFamily="34" charset="0"/>
                <a:ea typeface="Verdana" panose="020B0604030504040204" pitchFamily="34" charset="0"/>
                <a:cs typeface="Verdana" panose="020B0604030504040204" pitchFamily="34" charset="0"/>
              </a:defRPr>
            </a:lvl1pPr>
          </a:lstStyle>
          <a:p>
            <a:pPr algn="l">
              <a:lnSpc>
                <a:spcPct val="170000"/>
              </a:lnSpc>
              <a:defRPr/>
            </a:pPr>
            <a:r>
              <a:rPr lang="en-US" sz="1800" dirty="0">
                <a:solidFill>
                  <a:schemeClr val="tx1"/>
                </a:solidFill>
                <a:effectLst/>
                <a:latin typeface="Tahoma" panose="020B0604030504040204" pitchFamily="34" charset="0"/>
                <a:ea typeface="Tahoma" panose="020B0604030504040204" pitchFamily="34" charset="0"/>
                <a:cs typeface="Tahoma" panose="020B0604030504040204" pitchFamily="34" charset="0"/>
              </a:rPr>
              <a:t>	</a:t>
            </a:r>
            <a:r>
              <a:rPr lang="en-US" sz="2000" i="1" dirty="0" err="1">
                <a:solidFill>
                  <a:schemeClr val="tx1"/>
                </a:solidFill>
                <a:effectLst/>
                <a:latin typeface="Tahoma" panose="020B0604030504040204" pitchFamily="34" charset="0"/>
                <a:ea typeface="Tahoma" panose="020B0604030504040204" pitchFamily="34" charset="0"/>
                <a:cs typeface="Tahoma" panose="020B0604030504040204" pitchFamily="34" charset="0"/>
              </a:rPr>
              <a:t>Bạn</a:t>
            </a:r>
            <a:r>
              <a:rPr lang="en-US" sz="2000" i="1" dirty="0">
                <a:solidFill>
                  <a:schemeClr val="tx1"/>
                </a:solidFill>
                <a:effectLst/>
                <a:latin typeface="Tahoma" panose="020B0604030504040204" pitchFamily="34" charset="0"/>
                <a:ea typeface="Tahoma" panose="020B0604030504040204" pitchFamily="34" charset="0"/>
                <a:cs typeface="Tahoma" panose="020B0604030504040204" pitchFamily="34" charset="0"/>
              </a:rPr>
              <a:t> </a:t>
            </a:r>
            <a:r>
              <a:rPr lang="en-US" sz="2000" i="1" dirty="0" err="1">
                <a:solidFill>
                  <a:schemeClr val="tx1"/>
                </a:solidFill>
                <a:effectLst/>
                <a:latin typeface="Tahoma" panose="020B0604030504040204" pitchFamily="34" charset="0"/>
                <a:ea typeface="Tahoma" panose="020B0604030504040204" pitchFamily="34" charset="0"/>
                <a:cs typeface="Tahoma" panose="020B0604030504040204" pitchFamily="34" charset="0"/>
              </a:rPr>
              <a:t>dự</a:t>
            </a:r>
            <a:r>
              <a:rPr lang="en-US" sz="2000" i="1" dirty="0">
                <a:solidFill>
                  <a:schemeClr val="tx1"/>
                </a:solidFill>
                <a:effectLst/>
                <a:latin typeface="Tahoma" panose="020B0604030504040204" pitchFamily="34" charset="0"/>
                <a:ea typeface="Tahoma" panose="020B0604030504040204" pitchFamily="34" charset="0"/>
                <a:cs typeface="Tahoma" panose="020B0604030504040204" pitchFamily="34" charset="0"/>
              </a:rPr>
              <a:t> </a:t>
            </a:r>
            <a:r>
              <a:rPr lang="en-US" sz="2000" i="1" dirty="0" err="1">
                <a:solidFill>
                  <a:schemeClr val="tx1"/>
                </a:solidFill>
                <a:effectLst/>
                <a:latin typeface="Tahoma" panose="020B0604030504040204" pitchFamily="34" charset="0"/>
                <a:ea typeface="Tahoma" panose="020B0604030504040204" pitchFamily="34" charset="0"/>
                <a:cs typeface="Tahoma" panose="020B0604030504040204" pitchFamily="34" charset="0"/>
              </a:rPr>
              <a:t>định</a:t>
            </a:r>
            <a:r>
              <a:rPr lang="en-US" sz="2000" i="1" dirty="0">
                <a:solidFill>
                  <a:schemeClr val="tx1"/>
                </a:solidFill>
                <a:effectLst/>
                <a:latin typeface="Tahoma" panose="020B0604030504040204" pitchFamily="34" charset="0"/>
                <a:ea typeface="Tahoma" panose="020B0604030504040204" pitchFamily="34" charset="0"/>
                <a:cs typeface="Tahoma" panose="020B0604030504040204" pitchFamily="34" charset="0"/>
              </a:rPr>
              <a:t> </a:t>
            </a:r>
            <a:r>
              <a:rPr lang="en-US" sz="2000" i="1" dirty="0" err="1">
                <a:solidFill>
                  <a:schemeClr val="tx1"/>
                </a:solidFill>
                <a:effectLst/>
                <a:latin typeface="Tahoma" panose="020B0604030504040204" pitchFamily="34" charset="0"/>
                <a:ea typeface="Tahoma" panose="020B0604030504040204" pitchFamily="34" charset="0"/>
                <a:cs typeface="Tahoma" panose="020B0604030504040204" pitchFamily="34" charset="0"/>
              </a:rPr>
              <a:t>mua</a:t>
            </a:r>
            <a:r>
              <a:rPr lang="en-US" sz="2000" i="1" dirty="0">
                <a:solidFill>
                  <a:schemeClr val="tx1"/>
                </a:solidFill>
                <a:effectLst/>
                <a:latin typeface="Tahoma" panose="020B0604030504040204" pitchFamily="34" charset="0"/>
                <a:ea typeface="Tahoma" panose="020B0604030504040204" pitchFamily="34" charset="0"/>
                <a:cs typeface="Tahoma" panose="020B0604030504040204" pitchFamily="34" charset="0"/>
              </a:rPr>
              <a:t> 1 </a:t>
            </a:r>
            <a:r>
              <a:rPr lang="en-US" sz="2000" i="1" dirty="0" err="1">
                <a:solidFill>
                  <a:schemeClr val="tx1"/>
                </a:solidFill>
                <a:effectLst/>
                <a:latin typeface="Tahoma" panose="020B0604030504040204" pitchFamily="34" charset="0"/>
                <a:ea typeface="Tahoma" panose="020B0604030504040204" pitchFamily="34" charset="0"/>
                <a:cs typeface="Tahoma" panose="020B0604030504040204" pitchFamily="34" charset="0"/>
              </a:rPr>
              <a:t>căn</a:t>
            </a:r>
            <a:r>
              <a:rPr lang="en-US" sz="2000" i="1" dirty="0">
                <a:solidFill>
                  <a:schemeClr val="tx1"/>
                </a:solidFill>
                <a:effectLst/>
                <a:latin typeface="Tahoma" panose="020B0604030504040204" pitchFamily="34" charset="0"/>
                <a:ea typeface="Tahoma" panose="020B0604030504040204" pitchFamily="34" charset="0"/>
                <a:cs typeface="Tahoma" panose="020B0604030504040204" pitchFamily="34" charset="0"/>
              </a:rPr>
              <a:t> </a:t>
            </a:r>
            <a:r>
              <a:rPr lang="en-US" sz="2000" i="1" dirty="0" err="1">
                <a:solidFill>
                  <a:schemeClr val="tx1"/>
                </a:solidFill>
                <a:effectLst/>
                <a:latin typeface="Tahoma" panose="020B0604030504040204" pitchFamily="34" charset="0"/>
                <a:ea typeface="Tahoma" panose="020B0604030504040204" pitchFamily="34" charset="0"/>
                <a:cs typeface="Tahoma" panose="020B0604030504040204" pitchFamily="34" charset="0"/>
              </a:rPr>
              <a:t>hộ</a:t>
            </a:r>
            <a:r>
              <a:rPr lang="en-US" sz="2000" i="1" dirty="0">
                <a:solidFill>
                  <a:schemeClr val="tx1"/>
                </a:solidFill>
                <a:effectLst/>
                <a:latin typeface="Tahoma" panose="020B0604030504040204" pitchFamily="34" charset="0"/>
                <a:ea typeface="Tahoma" panose="020B0604030504040204" pitchFamily="34" charset="0"/>
                <a:cs typeface="Tahoma" panose="020B0604030504040204" pitchFamily="34" charset="0"/>
              </a:rPr>
              <a:t> </a:t>
            </a:r>
            <a:r>
              <a:rPr lang="en-US" sz="2000" i="1" dirty="0" err="1">
                <a:solidFill>
                  <a:schemeClr val="tx1"/>
                </a:solidFill>
                <a:effectLst/>
                <a:latin typeface="Tahoma" panose="020B0604030504040204" pitchFamily="34" charset="0"/>
                <a:ea typeface="Tahoma" panose="020B0604030504040204" pitchFamily="34" charset="0"/>
                <a:cs typeface="Tahoma" panose="020B0604030504040204" pitchFamily="34" charset="0"/>
              </a:rPr>
              <a:t>sau</a:t>
            </a:r>
            <a:r>
              <a:rPr lang="en-US" sz="2000" i="1" dirty="0">
                <a:solidFill>
                  <a:schemeClr val="tx1"/>
                </a:solidFill>
                <a:effectLst/>
                <a:latin typeface="Tahoma" panose="020B0604030504040204" pitchFamily="34" charset="0"/>
                <a:ea typeface="Tahoma" panose="020B0604030504040204" pitchFamily="34" charset="0"/>
                <a:cs typeface="Tahoma" panose="020B0604030504040204" pitchFamily="34" charset="0"/>
              </a:rPr>
              <a:t> 5 </a:t>
            </a:r>
            <a:r>
              <a:rPr lang="en-US" sz="2000" i="1" dirty="0" err="1">
                <a:solidFill>
                  <a:schemeClr val="tx1"/>
                </a:solidFill>
                <a:effectLst/>
                <a:latin typeface="Tahoma" panose="020B0604030504040204" pitchFamily="34" charset="0"/>
                <a:ea typeface="Tahoma" panose="020B0604030504040204" pitchFamily="34" charset="0"/>
                <a:cs typeface="Tahoma" panose="020B0604030504040204" pitchFamily="34" charset="0"/>
              </a:rPr>
              <a:t>năm</a:t>
            </a:r>
            <a:r>
              <a:rPr lang="en-US" sz="2000" i="1" dirty="0">
                <a:solidFill>
                  <a:schemeClr val="tx1"/>
                </a:solidFill>
                <a:effectLst/>
                <a:latin typeface="Tahoma" panose="020B0604030504040204" pitchFamily="34" charset="0"/>
                <a:ea typeface="Tahoma" panose="020B0604030504040204" pitchFamily="34" charset="0"/>
                <a:cs typeface="Tahoma" panose="020B0604030504040204" pitchFamily="34" charset="0"/>
              </a:rPr>
              <a:t> </a:t>
            </a:r>
            <a:r>
              <a:rPr lang="en-US" sz="2000" i="1" dirty="0" err="1">
                <a:solidFill>
                  <a:schemeClr val="tx1"/>
                </a:solidFill>
                <a:effectLst/>
                <a:latin typeface="Tahoma" panose="020B0604030504040204" pitchFamily="34" charset="0"/>
                <a:ea typeface="Tahoma" panose="020B0604030504040204" pitchFamily="34" charset="0"/>
                <a:cs typeface="Tahoma" panose="020B0604030504040204" pitchFamily="34" charset="0"/>
              </a:rPr>
              <a:t>tính</a:t>
            </a:r>
            <a:r>
              <a:rPr lang="en-US" sz="2000" i="1" dirty="0">
                <a:solidFill>
                  <a:schemeClr val="tx1"/>
                </a:solidFill>
                <a:effectLst/>
                <a:latin typeface="Tahoma" panose="020B0604030504040204" pitchFamily="34" charset="0"/>
                <a:ea typeface="Tahoma" panose="020B0604030504040204" pitchFamily="34" charset="0"/>
                <a:cs typeface="Tahoma" panose="020B0604030504040204" pitchFamily="34" charset="0"/>
              </a:rPr>
              <a:t> </a:t>
            </a:r>
            <a:r>
              <a:rPr lang="en-US" sz="2000" i="1" dirty="0" err="1">
                <a:solidFill>
                  <a:schemeClr val="tx1"/>
                </a:solidFill>
                <a:effectLst/>
                <a:latin typeface="Tahoma" panose="020B0604030504040204" pitchFamily="34" charset="0"/>
                <a:ea typeface="Tahoma" panose="020B0604030504040204" pitchFamily="34" charset="0"/>
                <a:cs typeface="Tahoma" panose="020B0604030504040204" pitchFamily="34" charset="0"/>
              </a:rPr>
              <a:t>từ</a:t>
            </a:r>
            <a:r>
              <a:rPr lang="en-US" sz="2000" i="1" dirty="0">
                <a:solidFill>
                  <a:schemeClr val="tx1"/>
                </a:solidFill>
                <a:effectLst/>
                <a:latin typeface="Tahoma" panose="020B0604030504040204" pitchFamily="34" charset="0"/>
                <a:ea typeface="Tahoma" panose="020B0604030504040204" pitchFamily="34" charset="0"/>
                <a:cs typeface="Tahoma" panose="020B0604030504040204" pitchFamily="34" charset="0"/>
              </a:rPr>
              <a:t> </a:t>
            </a:r>
            <a:r>
              <a:rPr lang="en-US" sz="2000" i="1" dirty="0" err="1">
                <a:solidFill>
                  <a:schemeClr val="tx1"/>
                </a:solidFill>
                <a:effectLst/>
                <a:latin typeface="Tahoma" panose="020B0604030504040204" pitchFamily="34" charset="0"/>
                <a:ea typeface="Tahoma" panose="020B0604030504040204" pitchFamily="34" charset="0"/>
                <a:cs typeface="Tahoma" panose="020B0604030504040204" pitchFamily="34" charset="0"/>
              </a:rPr>
              <a:t>thời</a:t>
            </a:r>
            <a:r>
              <a:rPr lang="en-US" sz="2000" i="1" dirty="0">
                <a:solidFill>
                  <a:schemeClr val="tx1"/>
                </a:solidFill>
                <a:effectLst/>
                <a:latin typeface="Tahoma" panose="020B0604030504040204" pitchFamily="34" charset="0"/>
                <a:ea typeface="Tahoma" panose="020B0604030504040204" pitchFamily="34" charset="0"/>
                <a:cs typeface="Tahoma" panose="020B0604030504040204" pitchFamily="34" charset="0"/>
              </a:rPr>
              <a:t> </a:t>
            </a:r>
            <a:r>
              <a:rPr lang="en-US" sz="2000" i="1" dirty="0" err="1">
                <a:solidFill>
                  <a:schemeClr val="tx1"/>
                </a:solidFill>
                <a:effectLst/>
                <a:latin typeface="Tahoma" panose="020B0604030504040204" pitchFamily="34" charset="0"/>
                <a:ea typeface="Tahoma" panose="020B0604030504040204" pitchFamily="34" charset="0"/>
                <a:cs typeface="Tahoma" panose="020B0604030504040204" pitchFamily="34" charset="0"/>
              </a:rPr>
              <a:t>điểm</a:t>
            </a:r>
            <a:r>
              <a:rPr lang="en-US" sz="2000" i="1" dirty="0">
                <a:solidFill>
                  <a:schemeClr val="tx1"/>
                </a:solidFill>
                <a:effectLst/>
                <a:latin typeface="Tahoma" panose="020B0604030504040204" pitchFamily="34" charset="0"/>
                <a:ea typeface="Tahoma" panose="020B0604030504040204" pitchFamily="34" charset="0"/>
                <a:cs typeface="Tahoma" panose="020B0604030504040204" pitchFamily="34" charset="0"/>
              </a:rPr>
              <a:t> </a:t>
            </a:r>
            <a:r>
              <a:rPr lang="en-US" sz="2000" i="1" dirty="0" err="1">
                <a:solidFill>
                  <a:schemeClr val="tx1"/>
                </a:solidFill>
                <a:effectLst/>
                <a:latin typeface="Tahoma" panose="020B0604030504040204" pitchFamily="34" charset="0"/>
                <a:ea typeface="Tahoma" panose="020B0604030504040204" pitchFamily="34" charset="0"/>
                <a:cs typeface="Tahoma" panose="020B0604030504040204" pitchFamily="34" charset="0"/>
              </a:rPr>
              <a:t>hiện</a:t>
            </a:r>
            <a:r>
              <a:rPr lang="en-US" sz="2000" i="1" dirty="0">
                <a:solidFill>
                  <a:schemeClr val="tx1"/>
                </a:solidFill>
                <a:effectLst/>
                <a:latin typeface="Tahoma" panose="020B0604030504040204" pitchFamily="34" charset="0"/>
                <a:ea typeface="Tahoma" panose="020B0604030504040204" pitchFamily="34" charset="0"/>
                <a:cs typeface="Tahoma" panose="020B0604030504040204" pitchFamily="34" charset="0"/>
              </a:rPr>
              <a:t> </a:t>
            </a:r>
            <a:r>
              <a:rPr lang="en-US" sz="2000" i="1" dirty="0" err="1">
                <a:solidFill>
                  <a:schemeClr val="tx1"/>
                </a:solidFill>
                <a:effectLst/>
                <a:latin typeface="Tahoma" panose="020B0604030504040204" pitchFamily="34" charset="0"/>
                <a:ea typeface="Tahoma" panose="020B0604030504040204" pitchFamily="34" charset="0"/>
                <a:cs typeface="Tahoma" panose="020B0604030504040204" pitchFamily="34" charset="0"/>
              </a:rPr>
              <a:t>tại</a:t>
            </a:r>
            <a:r>
              <a:rPr lang="en-US" sz="2000" i="1" dirty="0">
                <a:solidFill>
                  <a:schemeClr val="tx1"/>
                </a:solidFill>
                <a:effectLst/>
                <a:latin typeface="Tahoma" panose="020B0604030504040204" pitchFamily="34" charset="0"/>
                <a:ea typeface="Tahoma" panose="020B0604030504040204" pitchFamily="34" charset="0"/>
                <a:cs typeface="Tahoma" panose="020B0604030504040204" pitchFamily="34" charset="0"/>
              </a:rPr>
              <a:t>, </a:t>
            </a:r>
            <a:r>
              <a:rPr lang="en-US" sz="2000" i="1" dirty="0" err="1">
                <a:solidFill>
                  <a:schemeClr val="tx1"/>
                </a:solidFill>
                <a:effectLst/>
                <a:latin typeface="Tahoma" panose="020B0604030504040204" pitchFamily="34" charset="0"/>
                <a:ea typeface="Tahoma" panose="020B0604030504040204" pitchFamily="34" charset="0"/>
                <a:cs typeface="Tahoma" panose="020B0604030504040204" pitchFamily="34" charset="0"/>
              </a:rPr>
              <a:t>dự</a:t>
            </a:r>
            <a:r>
              <a:rPr lang="en-US" sz="2000" i="1" dirty="0">
                <a:solidFill>
                  <a:schemeClr val="tx1"/>
                </a:solidFill>
                <a:effectLst/>
                <a:latin typeface="Tahoma" panose="020B0604030504040204" pitchFamily="34" charset="0"/>
                <a:ea typeface="Tahoma" panose="020B0604030504040204" pitchFamily="34" charset="0"/>
                <a:cs typeface="Tahoma" panose="020B0604030504040204" pitchFamily="34" charset="0"/>
              </a:rPr>
              <a:t> </a:t>
            </a:r>
            <a:r>
              <a:rPr lang="en-US" sz="2000" i="1" dirty="0" err="1">
                <a:solidFill>
                  <a:schemeClr val="tx1"/>
                </a:solidFill>
                <a:effectLst/>
                <a:latin typeface="Tahoma" panose="020B0604030504040204" pitchFamily="34" charset="0"/>
                <a:ea typeface="Tahoma" panose="020B0604030504040204" pitchFamily="34" charset="0"/>
                <a:cs typeface="Tahoma" panose="020B0604030504040204" pitchFamily="34" charset="0"/>
              </a:rPr>
              <a:t>tính</a:t>
            </a:r>
            <a:r>
              <a:rPr lang="en-US" sz="2000" i="1" dirty="0">
                <a:solidFill>
                  <a:schemeClr val="tx1"/>
                </a:solidFill>
                <a:effectLst/>
                <a:latin typeface="Tahoma" panose="020B0604030504040204" pitchFamily="34" charset="0"/>
                <a:ea typeface="Tahoma" panose="020B0604030504040204" pitchFamily="34" charset="0"/>
                <a:cs typeface="Tahoma" panose="020B0604030504040204" pitchFamily="34" charset="0"/>
              </a:rPr>
              <a:t> </a:t>
            </a:r>
            <a:r>
              <a:rPr lang="en-US" sz="2000" i="1" dirty="0" err="1">
                <a:solidFill>
                  <a:schemeClr val="tx1"/>
                </a:solidFill>
                <a:effectLst/>
                <a:latin typeface="Tahoma" panose="020B0604030504040204" pitchFamily="34" charset="0"/>
                <a:ea typeface="Tahoma" panose="020B0604030504040204" pitchFamily="34" charset="0"/>
                <a:cs typeface="Tahoma" panose="020B0604030504040204" pitchFamily="34" charset="0"/>
              </a:rPr>
              <a:t>mỗi</a:t>
            </a:r>
            <a:r>
              <a:rPr lang="en-US" sz="2000" i="1" dirty="0">
                <a:solidFill>
                  <a:schemeClr val="tx1"/>
                </a:solidFill>
                <a:effectLst/>
                <a:latin typeface="Tahoma" panose="020B0604030504040204" pitchFamily="34" charset="0"/>
                <a:ea typeface="Tahoma" panose="020B0604030504040204" pitchFamily="34" charset="0"/>
                <a:cs typeface="Tahoma" panose="020B0604030504040204" pitchFamily="34" charset="0"/>
              </a:rPr>
              <a:t> </a:t>
            </a:r>
            <a:r>
              <a:rPr lang="en-US" sz="2000" i="1" dirty="0" err="1">
                <a:solidFill>
                  <a:schemeClr val="tx1"/>
                </a:solidFill>
                <a:effectLst/>
                <a:latin typeface="Tahoma" panose="020B0604030504040204" pitchFamily="34" charset="0"/>
                <a:ea typeface="Tahoma" panose="020B0604030504040204" pitchFamily="34" charset="0"/>
                <a:cs typeface="Tahoma" panose="020B0604030504040204" pitchFamily="34" charset="0"/>
              </a:rPr>
              <a:t>năm</a:t>
            </a:r>
            <a:r>
              <a:rPr lang="en-US" sz="2000" i="1" dirty="0">
                <a:solidFill>
                  <a:schemeClr val="tx1"/>
                </a:solidFill>
                <a:effectLst/>
                <a:latin typeface="Tahoma" panose="020B0604030504040204" pitchFamily="34" charset="0"/>
                <a:ea typeface="Tahoma" panose="020B0604030504040204" pitchFamily="34" charset="0"/>
                <a:cs typeface="Tahoma" panose="020B0604030504040204" pitchFamily="34" charset="0"/>
              </a:rPr>
              <a:t> </a:t>
            </a:r>
            <a:r>
              <a:rPr lang="en-US" sz="2000" i="1" dirty="0" err="1">
                <a:solidFill>
                  <a:schemeClr val="tx1"/>
                </a:solidFill>
                <a:effectLst/>
                <a:latin typeface="Tahoma" panose="020B0604030504040204" pitchFamily="34" charset="0"/>
                <a:ea typeface="Tahoma" panose="020B0604030504040204" pitchFamily="34" charset="0"/>
                <a:cs typeface="Tahoma" panose="020B0604030504040204" pitchFamily="34" charset="0"/>
              </a:rPr>
              <a:t>bạn</a:t>
            </a:r>
            <a:r>
              <a:rPr lang="en-US" sz="2000" i="1" dirty="0">
                <a:solidFill>
                  <a:schemeClr val="tx1"/>
                </a:solidFill>
                <a:effectLst/>
                <a:latin typeface="Tahoma" panose="020B0604030504040204" pitchFamily="34" charset="0"/>
                <a:ea typeface="Tahoma" panose="020B0604030504040204" pitchFamily="34" charset="0"/>
                <a:cs typeface="Tahoma" panose="020B0604030504040204" pitchFamily="34" charset="0"/>
              </a:rPr>
              <a:t> </a:t>
            </a:r>
            <a:r>
              <a:rPr lang="en-US" sz="2000" i="1" dirty="0" err="1">
                <a:solidFill>
                  <a:schemeClr val="tx1"/>
                </a:solidFill>
                <a:effectLst/>
                <a:latin typeface="Tahoma" panose="020B0604030504040204" pitchFamily="34" charset="0"/>
                <a:ea typeface="Tahoma" panose="020B0604030504040204" pitchFamily="34" charset="0"/>
                <a:cs typeface="Tahoma" panose="020B0604030504040204" pitchFamily="34" charset="0"/>
              </a:rPr>
              <a:t>tiết</a:t>
            </a:r>
            <a:r>
              <a:rPr lang="en-US" sz="2000" i="1" dirty="0">
                <a:solidFill>
                  <a:schemeClr val="tx1"/>
                </a:solidFill>
                <a:effectLst/>
                <a:latin typeface="Tahoma" panose="020B0604030504040204" pitchFamily="34" charset="0"/>
                <a:ea typeface="Tahoma" panose="020B0604030504040204" pitchFamily="34" charset="0"/>
                <a:cs typeface="Tahoma" panose="020B0604030504040204" pitchFamily="34" charset="0"/>
              </a:rPr>
              <a:t> </a:t>
            </a:r>
            <a:r>
              <a:rPr lang="en-US" sz="2000" i="1" dirty="0" err="1">
                <a:solidFill>
                  <a:schemeClr val="tx1"/>
                </a:solidFill>
                <a:effectLst/>
                <a:latin typeface="Tahoma" panose="020B0604030504040204" pitchFamily="34" charset="0"/>
                <a:ea typeface="Tahoma" panose="020B0604030504040204" pitchFamily="34" charset="0"/>
                <a:cs typeface="Tahoma" panose="020B0604030504040204" pitchFamily="34" charset="0"/>
              </a:rPr>
              <a:t>kiệm</a:t>
            </a:r>
            <a:r>
              <a:rPr lang="en-US" sz="2000" i="1" dirty="0">
                <a:solidFill>
                  <a:schemeClr val="tx1"/>
                </a:solidFill>
                <a:effectLst/>
                <a:latin typeface="Tahoma" panose="020B0604030504040204" pitchFamily="34" charset="0"/>
                <a:ea typeface="Tahoma" panose="020B0604030504040204" pitchFamily="34" charset="0"/>
                <a:cs typeface="Tahoma" panose="020B0604030504040204" pitchFamily="34" charset="0"/>
              </a:rPr>
              <a:t> đ</a:t>
            </a:r>
            <a:r>
              <a:rPr lang="vi-VN" sz="2000" i="1" dirty="0">
                <a:solidFill>
                  <a:schemeClr val="tx1"/>
                </a:solidFill>
                <a:effectLst/>
                <a:latin typeface="Tahoma" panose="020B0604030504040204" pitchFamily="34" charset="0"/>
                <a:ea typeface="Tahoma" panose="020B0604030504040204" pitchFamily="34" charset="0"/>
                <a:cs typeface="Tahoma" panose="020B0604030504040204" pitchFamily="34" charset="0"/>
              </a:rPr>
              <a:t>ư</a:t>
            </a:r>
            <a:r>
              <a:rPr lang="en-US" sz="2000" i="1" dirty="0" err="1">
                <a:solidFill>
                  <a:schemeClr val="tx1"/>
                </a:solidFill>
                <a:effectLst/>
                <a:latin typeface="Tahoma" panose="020B0604030504040204" pitchFamily="34" charset="0"/>
                <a:ea typeface="Tahoma" panose="020B0604030504040204" pitchFamily="34" charset="0"/>
                <a:cs typeface="Tahoma" panose="020B0604030504040204" pitchFamily="34" charset="0"/>
              </a:rPr>
              <a:t>ợc</a:t>
            </a:r>
            <a:r>
              <a:rPr lang="en-US" sz="2000" i="1" dirty="0">
                <a:solidFill>
                  <a:schemeClr val="tx1"/>
                </a:solidFill>
                <a:effectLst/>
                <a:latin typeface="Tahoma" panose="020B0604030504040204" pitchFamily="34" charset="0"/>
                <a:ea typeface="Tahoma" panose="020B0604030504040204" pitchFamily="34" charset="0"/>
                <a:cs typeface="Tahoma" panose="020B0604030504040204" pitchFamily="34" charset="0"/>
              </a:rPr>
              <a:t> 25 tr. </a:t>
            </a:r>
            <a:r>
              <a:rPr lang="en-US" sz="2000" i="1" dirty="0" err="1">
                <a:solidFill>
                  <a:schemeClr val="tx1"/>
                </a:solidFill>
                <a:effectLst/>
                <a:latin typeface="Tahoma" panose="020B0604030504040204" pitchFamily="34" charset="0"/>
                <a:ea typeface="Tahoma" panose="020B0604030504040204" pitchFamily="34" charset="0"/>
                <a:cs typeface="Tahoma" panose="020B0604030504040204" pitchFamily="34" charset="0"/>
              </a:rPr>
              <a:t>Bạn</a:t>
            </a:r>
            <a:r>
              <a:rPr lang="en-US" sz="2000" i="1" dirty="0">
                <a:solidFill>
                  <a:schemeClr val="tx1"/>
                </a:solidFill>
                <a:effectLst/>
                <a:latin typeface="Tahoma" panose="020B0604030504040204" pitchFamily="34" charset="0"/>
                <a:ea typeface="Tahoma" panose="020B0604030504040204" pitchFamily="34" charset="0"/>
                <a:cs typeface="Tahoma" panose="020B0604030504040204" pitchFamily="34" charset="0"/>
              </a:rPr>
              <a:t> </a:t>
            </a:r>
            <a:r>
              <a:rPr lang="en-US" sz="2000" i="1" dirty="0" err="1">
                <a:solidFill>
                  <a:schemeClr val="tx1"/>
                </a:solidFill>
                <a:effectLst/>
                <a:latin typeface="Tahoma" panose="020B0604030504040204" pitchFamily="34" charset="0"/>
                <a:ea typeface="Tahoma" panose="020B0604030504040204" pitchFamily="34" charset="0"/>
                <a:cs typeface="Tahoma" panose="020B0604030504040204" pitchFamily="34" charset="0"/>
              </a:rPr>
              <a:t>kế</a:t>
            </a:r>
            <a:r>
              <a:rPr lang="en-US" sz="2000" i="1" dirty="0">
                <a:solidFill>
                  <a:schemeClr val="tx1"/>
                </a:solidFill>
                <a:effectLst/>
                <a:latin typeface="Tahoma" panose="020B0604030504040204" pitchFamily="34" charset="0"/>
                <a:ea typeface="Tahoma" panose="020B0604030504040204" pitchFamily="34" charset="0"/>
                <a:cs typeface="Tahoma" panose="020B0604030504040204" pitchFamily="34" charset="0"/>
              </a:rPr>
              <a:t> </a:t>
            </a:r>
            <a:r>
              <a:rPr lang="en-US" sz="2000" i="1" dirty="0" err="1">
                <a:solidFill>
                  <a:schemeClr val="tx1"/>
                </a:solidFill>
                <a:effectLst/>
                <a:latin typeface="Tahoma" panose="020B0604030504040204" pitchFamily="34" charset="0"/>
                <a:ea typeface="Tahoma" panose="020B0604030504040204" pitchFamily="34" charset="0"/>
                <a:cs typeface="Tahoma" panose="020B0604030504040204" pitchFamily="34" charset="0"/>
              </a:rPr>
              <a:t>hoạch</a:t>
            </a:r>
            <a:r>
              <a:rPr lang="en-US" sz="2000" i="1" dirty="0">
                <a:solidFill>
                  <a:schemeClr val="tx1"/>
                </a:solidFill>
                <a:effectLst/>
                <a:latin typeface="Tahoma" panose="020B0604030504040204" pitchFamily="34" charset="0"/>
                <a:ea typeface="Tahoma" panose="020B0604030504040204" pitchFamily="34" charset="0"/>
                <a:cs typeface="Tahoma" panose="020B0604030504040204" pitchFamily="34" charset="0"/>
              </a:rPr>
              <a:t> </a:t>
            </a:r>
            <a:r>
              <a:rPr lang="en-US" sz="2000" i="1" dirty="0" err="1">
                <a:solidFill>
                  <a:schemeClr val="tx1"/>
                </a:solidFill>
                <a:effectLst/>
                <a:latin typeface="Tahoma" panose="020B0604030504040204" pitchFamily="34" charset="0"/>
                <a:ea typeface="Tahoma" panose="020B0604030504040204" pitchFamily="34" charset="0"/>
                <a:cs typeface="Tahoma" panose="020B0604030504040204" pitchFamily="34" charset="0"/>
              </a:rPr>
              <a:t>gửi</a:t>
            </a:r>
            <a:r>
              <a:rPr lang="en-US" sz="2000" i="1" dirty="0">
                <a:solidFill>
                  <a:schemeClr val="tx1"/>
                </a:solidFill>
                <a:effectLst/>
                <a:latin typeface="Tahoma" panose="020B0604030504040204" pitchFamily="34" charset="0"/>
                <a:ea typeface="Tahoma" panose="020B0604030504040204" pitchFamily="34" charset="0"/>
                <a:cs typeface="Tahoma" panose="020B0604030504040204" pitchFamily="34" charset="0"/>
              </a:rPr>
              <a:t> </a:t>
            </a:r>
            <a:r>
              <a:rPr lang="en-US" sz="2000" i="1" dirty="0" err="1">
                <a:solidFill>
                  <a:schemeClr val="tx1"/>
                </a:solidFill>
                <a:effectLst/>
                <a:latin typeface="Tahoma" panose="020B0604030504040204" pitchFamily="34" charset="0"/>
                <a:ea typeface="Tahoma" panose="020B0604030504040204" pitchFamily="34" charset="0"/>
                <a:cs typeface="Tahoma" panose="020B0604030504040204" pitchFamily="34" charset="0"/>
              </a:rPr>
              <a:t>tiền</a:t>
            </a:r>
            <a:r>
              <a:rPr lang="en-US" sz="2000" i="1" dirty="0">
                <a:solidFill>
                  <a:schemeClr val="tx1"/>
                </a:solidFill>
                <a:effectLst/>
                <a:latin typeface="Tahoma" panose="020B0604030504040204" pitchFamily="34" charset="0"/>
                <a:ea typeface="Tahoma" panose="020B0604030504040204" pitchFamily="34" charset="0"/>
                <a:cs typeface="Tahoma" panose="020B0604030504040204" pitchFamily="34" charset="0"/>
              </a:rPr>
              <a:t> </a:t>
            </a:r>
            <a:r>
              <a:rPr lang="en-US" sz="2000" i="1" dirty="0" err="1">
                <a:solidFill>
                  <a:schemeClr val="tx1"/>
                </a:solidFill>
                <a:effectLst/>
                <a:latin typeface="Tahoma" panose="020B0604030504040204" pitchFamily="34" charset="0"/>
                <a:ea typeface="Tahoma" panose="020B0604030504040204" pitchFamily="34" charset="0"/>
                <a:cs typeface="Tahoma" panose="020B0604030504040204" pitchFamily="34" charset="0"/>
              </a:rPr>
              <a:t>ngân</a:t>
            </a:r>
            <a:r>
              <a:rPr lang="en-US" sz="2000" i="1" dirty="0">
                <a:solidFill>
                  <a:schemeClr val="tx1"/>
                </a:solidFill>
                <a:effectLst/>
                <a:latin typeface="Tahoma" panose="020B0604030504040204" pitchFamily="34" charset="0"/>
                <a:ea typeface="Tahoma" panose="020B0604030504040204" pitchFamily="34" charset="0"/>
                <a:cs typeface="Tahoma" panose="020B0604030504040204" pitchFamily="34" charset="0"/>
              </a:rPr>
              <a:t> </a:t>
            </a:r>
            <a:r>
              <a:rPr lang="en-US" sz="2000" i="1" dirty="0" err="1">
                <a:solidFill>
                  <a:schemeClr val="tx1"/>
                </a:solidFill>
                <a:effectLst/>
                <a:latin typeface="Tahoma" panose="020B0604030504040204" pitchFamily="34" charset="0"/>
                <a:ea typeface="Tahoma" panose="020B0604030504040204" pitchFamily="34" charset="0"/>
                <a:cs typeface="Tahoma" panose="020B0604030504040204" pitchFamily="34" charset="0"/>
              </a:rPr>
              <a:t>hàng</a:t>
            </a:r>
            <a:r>
              <a:rPr lang="en-US" sz="2000" i="1" dirty="0">
                <a:solidFill>
                  <a:schemeClr val="tx1"/>
                </a:solidFill>
                <a:effectLst/>
                <a:latin typeface="Tahoma" panose="020B0604030504040204" pitchFamily="34" charset="0"/>
                <a:ea typeface="Tahoma" panose="020B0604030504040204" pitchFamily="34" charset="0"/>
                <a:cs typeface="Tahoma" panose="020B0604030504040204" pitchFamily="34" charset="0"/>
              </a:rPr>
              <a:t> </a:t>
            </a:r>
            <a:r>
              <a:rPr lang="en-US" sz="2000" i="1" dirty="0" err="1">
                <a:solidFill>
                  <a:schemeClr val="tx1"/>
                </a:solidFill>
                <a:effectLst/>
                <a:latin typeface="Tahoma" panose="020B0604030504040204" pitchFamily="34" charset="0"/>
                <a:ea typeface="Tahoma" panose="020B0604030504040204" pitchFamily="34" charset="0"/>
                <a:cs typeface="Tahoma" panose="020B0604030504040204" pitchFamily="34" charset="0"/>
              </a:rPr>
              <a:t>hàng</a:t>
            </a:r>
            <a:r>
              <a:rPr lang="en-US" sz="2000" i="1" dirty="0">
                <a:solidFill>
                  <a:schemeClr val="tx1"/>
                </a:solidFill>
                <a:effectLst/>
                <a:latin typeface="Tahoma" panose="020B0604030504040204" pitchFamily="34" charset="0"/>
                <a:ea typeface="Tahoma" panose="020B0604030504040204" pitchFamily="34" charset="0"/>
                <a:cs typeface="Tahoma" panose="020B0604030504040204" pitchFamily="34" charset="0"/>
              </a:rPr>
              <a:t> </a:t>
            </a:r>
            <a:r>
              <a:rPr lang="en-US" sz="2000" i="1" dirty="0" err="1">
                <a:solidFill>
                  <a:schemeClr val="tx1"/>
                </a:solidFill>
                <a:effectLst/>
                <a:latin typeface="Tahoma" panose="020B0604030504040204" pitchFamily="34" charset="0"/>
                <a:ea typeface="Tahoma" panose="020B0604030504040204" pitchFamily="34" charset="0"/>
                <a:cs typeface="Tahoma" panose="020B0604030504040204" pitchFamily="34" charset="0"/>
              </a:rPr>
              <a:t>năm</a:t>
            </a:r>
            <a:r>
              <a:rPr lang="en-US" sz="2000" i="1" dirty="0">
                <a:solidFill>
                  <a:schemeClr val="tx1"/>
                </a:solidFill>
                <a:effectLst/>
                <a:latin typeface="Tahoma" panose="020B0604030504040204" pitchFamily="34" charset="0"/>
                <a:ea typeface="Tahoma" panose="020B0604030504040204" pitchFamily="34" charset="0"/>
                <a:cs typeface="Tahoma" panose="020B0604030504040204" pitchFamily="34" charset="0"/>
              </a:rPr>
              <a:t> </a:t>
            </a:r>
            <a:r>
              <a:rPr lang="en-US" sz="2000" i="1" dirty="0" err="1">
                <a:solidFill>
                  <a:schemeClr val="tx1"/>
                </a:solidFill>
                <a:effectLst/>
                <a:latin typeface="Tahoma" panose="020B0604030504040204" pitchFamily="34" charset="0"/>
                <a:ea typeface="Tahoma" panose="020B0604030504040204" pitchFamily="34" charset="0"/>
                <a:cs typeface="Tahoma" panose="020B0604030504040204" pitchFamily="34" charset="0"/>
              </a:rPr>
              <a:t>với</a:t>
            </a:r>
            <a:r>
              <a:rPr lang="en-US" sz="2000" i="1" dirty="0">
                <a:solidFill>
                  <a:schemeClr val="tx1"/>
                </a:solidFill>
                <a:effectLst/>
                <a:latin typeface="Tahoma" panose="020B0604030504040204" pitchFamily="34" charset="0"/>
                <a:ea typeface="Tahoma" panose="020B0604030504040204" pitchFamily="34" charset="0"/>
                <a:cs typeface="Tahoma" panose="020B0604030504040204" pitchFamily="34" charset="0"/>
              </a:rPr>
              <a:t> </a:t>
            </a:r>
            <a:r>
              <a:rPr lang="en-US" sz="2000" i="1" dirty="0" err="1">
                <a:solidFill>
                  <a:schemeClr val="tx1"/>
                </a:solidFill>
                <a:effectLst/>
                <a:latin typeface="Tahoma" panose="020B0604030504040204" pitchFamily="34" charset="0"/>
                <a:ea typeface="Tahoma" panose="020B0604030504040204" pitchFamily="34" charset="0"/>
                <a:cs typeface="Tahoma" panose="020B0604030504040204" pitchFamily="34" charset="0"/>
              </a:rPr>
              <a:t>lãi</a:t>
            </a:r>
            <a:r>
              <a:rPr lang="en-US" sz="2000" i="1" dirty="0">
                <a:solidFill>
                  <a:schemeClr val="tx1"/>
                </a:solidFill>
                <a:effectLst/>
                <a:latin typeface="Tahoma" panose="020B0604030504040204" pitchFamily="34" charset="0"/>
                <a:ea typeface="Tahoma" panose="020B0604030504040204" pitchFamily="34" charset="0"/>
                <a:cs typeface="Tahoma" panose="020B0604030504040204" pitchFamily="34" charset="0"/>
              </a:rPr>
              <a:t> </a:t>
            </a:r>
            <a:r>
              <a:rPr lang="en-US" sz="2000" i="1" dirty="0" err="1">
                <a:solidFill>
                  <a:schemeClr val="tx1"/>
                </a:solidFill>
                <a:effectLst/>
                <a:latin typeface="Tahoma" panose="020B0604030504040204" pitchFamily="34" charset="0"/>
                <a:ea typeface="Tahoma" panose="020B0604030504040204" pitchFamily="34" charset="0"/>
                <a:cs typeface="Tahoma" panose="020B0604030504040204" pitchFamily="34" charset="0"/>
              </a:rPr>
              <a:t>suất</a:t>
            </a:r>
            <a:r>
              <a:rPr lang="en-US" sz="2000" i="1" dirty="0">
                <a:solidFill>
                  <a:schemeClr val="tx1"/>
                </a:solidFill>
                <a:effectLst/>
                <a:latin typeface="Tahoma" panose="020B0604030504040204" pitchFamily="34" charset="0"/>
                <a:ea typeface="Tahoma" panose="020B0604030504040204" pitchFamily="34" charset="0"/>
                <a:cs typeface="Tahoma" panose="020B0604030504040204" pitchFamily="34" charset="0"/>
              </a:rPr>
              <a:t> 4%/</a:t>
            </a:r>
            <a:r>
              <a:rPr lang="en-US" sz="2000" i="1" dirty="0" err="1">
                <a:solidFill>
                  <a:schemeClr val="tx1"/>
                </a:solidFill>
                <a:effectLst/>
                <a:latin typeface="Tahoma" panose="020B0604030504040204" pitchFamily="34" charset="0"/>
                <a:ea typeface="Tahoma" panose="020B0604030504040204" pitchFamily="34" charset="0"/>
                <a:cs typeface="Tahoma" panose="020B0604030504040204" pitchFamily="34" charset="0"/>
              </a:rPr>
              <a:t>năm</a:t>
            </a:r>
            <a:r>
              <a:rPr lang="en-US" sz="2000" i="1" dirty="0">
                <a:solidFill>
                  <a:schemeClr val="tx1"/>
                </a:solidFill>
                <a:effectLst/>
                <a:latin typeface="Tahoma" panose="020B0604030504040204" pitchFamily="34" charset="0"/>
                <a:ea typeface="Tahoma" panose="020B0604030504040204" pitchFamily="34" charset="0"/>
                <a:cs typeface="Tahoma" panose="020B0604030504040204" pitchFamily="34" charset="0"/>
              </a:rPr>
              <a:t> </a:t>
            </a:r>
            <a:r>
              <a:rPr lang="en-US" sz="2000" i="1" dirty="0" err="1">
                <a:solidFill>
                  <a:schemeClr val="tx1"/>
                </a:solidFill>
                <a:effectLst/>
                <a:latin typeface="Tahoma" panose="020B0604030504040204" pitchFamily="34" charset="0"/>
                <a:ea typeface="Tahoma" panose="020B0604030504040204" pitchFamily="34" charset="0"/>
                <a:cs typeface="Tahoma" panose="020B0604030504040204" pitchFamily="34" charset="0"/>
              </a:rPr>
              <a:t>vào</a:t>
            </a:r>
            <a:r>
              <a:rPr lang="en-US" sz="2000" i="1" dirty="0">
                <a:solidFill>
                  <a:schemeClr val="tx1"/>
                </a:solidFill>
                <a:effectLst/>
                <a:latin typeface="Tahoma" panose="020B0604030504040204" pitchFamily="34" charset="0"/>
                <a:ea typeface="Tahoma" panose="020B0604030504040204" pitchFamily="34" charset="0"/>
                <a:cs typeface="Tahoma" panose="020B0604030504040204" pitchFamily="34" charset="0"/>
              </a:rPr>
              <a:t> </a:t>
            </a:r>
            <a:r>
              <a:rPr lang="en-US" sz="2000" i="1" dirty="0" err="1">
                <a:solidFill>
                  <a:schemeClr val="tx1"/>
                </a:solidFill>
                <a:effectLst/>
                <a:latin typeface="Tahoma" panose="020B0604030504040204" pitchFamily="34" charset="0"/>
                <a:ea typeface="Tahoma" panose="020B0604030504040204" pitchFamily="34" charset="0"/>
                <a:cs typeface="Tahoma" panose="020B0604030504040204" pitchFamily="34" charset="0"/>
              </a:rPr>
              <a:t>cuối</a:t>
            </a:r>
            <a:r>
              <a:rPr lang="en-US" sz="2000" i="1" dirty="0">
                <a:solidFill>
                  <a:schemeClr val="tx1"/>
                </a:solidFill>
                <a:effectLst/>
                <a:latin typeface="Tahoma" panose="020B0604030504040204" pitchFamily="34" charset="0"/>
                <a:ea typeface="Tahoma" panose="020B0604030504040204" pitchFamily="34" charset="0"/>
                <a:cs typeface="Tahoma" panose="020B0604030504040204" pitchFamily="34" charset="0"/>
              </a:rPr>
              <a:t> </a:t>
            </a:r>
            <a:r>
              <a:rPr lang="en-US" sz="2000" i="1" dirty="0" err="1">
                <a:solidFill>
                  <a:schemeClr val="tx1"/>
                </a:solidFill>
                <a:effectLst/>
                <a:latin typeface="Tahoma" panose="020B0604030504040204" pitchFamily="34" charset="0"/>
                <a:ea typeface="Tahoma" panose="020B0604030504040204" pitchFamily="34" charset="0"/>
                <a:cs typeface="Tahoma" panose="020B0604030504040204" pitchFamily="34" charset="0"/>
              </a:rPr>
              <a:t>mỗi</a:t>
            </a:r>
            <a:r>
              <a:rPr lang="en-US" sz="2000" i="1" dirty="0">
                <a:solidFill>
                  <a:schemeClr val="tx1"/>
                </a:solidFill>
                <a:effectLst/>
                <a:latin typeface="Tahoma" panose="020B0604030504040204" pitchFamily="34" charset="0"/>
                <a:ea typeface="Tahoma" panose="020B0604030504040204" pitchFamily="34" charset="0"/>
                <a:cs typeface="Tahoma" panose="020B0604030504040204" pitchFamily="34" charset="0"/>
              </a:rPr>
              <a:t> </a:t>
            </a:r>
            <a:r>
              <a:rPr lang="en-US" sz="2000" i="1" dirty="0" err="1">
                <a:solidFill>
                  <a:schemeClr val="tx1"/>
                </a:solidFill>
                <a:effectLst/>
                <a:latin typeface="Tahoma" panose="020B0604030504040204" pitchFamily="34" charset="0"/>
                <a:ea typeface="Tahoma" panose="020B0604030504040204" pitchFamily="34" charset="0"/>
                <a:cs typeface="Tahoma" panose="020B0604030504040204" pitchFamily="34" charset="0"/>
              </a:rPr>
              <a:t>năm</a:t>
            </a:r>
            <a:r>
              <a:rPr lang="en-US" sz="2000" i="1" dirty="0">
                <a:solidFill>
                  <a:schemeClr val="tx1"/>
                </a:solidFill>
                <a:effectLst/>
                <a:latin typeface="Tahoma" panose="020B0604030504040204" pitchFamily="34" charset="0"/>
                <a:ea typeface="Tahoma" panose="020B0604030504040204" pitchFamily="34" charset="0"/>
                <a:cs typeface="Tahoma" panose="020B0604030504040204" pitchFamily="34" charset="0"/>
              </a:rPr>
              <a:t>. Cho </a:t>
            </a:r>
            <a:r>
              <a:rPr lang="en-US" sz="2000" i="1" dirty="0" err="1">
                <a:solidFill>
                  <a:schemeClr val="tx1"/>
                </a:solidFill>
                <a:effectLst/>
                <a:latin typeface="Tahoma" panose="020B0604030504040204" pitchFamily="34" charset="0"/>
                <a:ea typeface="Tahoma" panose="020B0604030504040204" pitchFamily="34" charset="0"/>
                <a:cs typeface="Tahoma" panose="020B0604030504040204" pitchFamily="34" charset="0"/>
              </a:rPr>
              <a:t>biết</a:t>
            </a:r>
            <a:r>
              <a:rPr lang="en-US" sz="2000" i="1" dirty="0">
                <a:solidFill>
                  <a:schemeClr val="tx1"/>
                </a:solidFill>
                <a:effectLst/>
                <a:latin typeface="Tahoma" panose="020B0604030504040204" pitchFamily="34" charset="0"/>
                <a:ea typeface="Tahoma" panose="020B0604030504040204" pitchFamily="34" charset="0"/>
                <a:cs typeface="Tahoma" panose="020B0604030504040204" pitchFamily="34" charset="0"/>
              </a:rPr>
              <a:t> </a:t>
            </a:r>
            <a:r>
              <a:rPr lang="en-US" sz="2000" i="1" dirty="0" err="1">
                <a:solidFill>
                  <a:schemeClr val="tx1"/>
                </a:solidFill>
                <a:effectLst/>
                <a:latin typeface="Tahoma" panose="020B0604030504040204" pitchFamily="34" charset="0"/>
                <a:ea typeface="Tahoma" panose="020B0604030504040204" pitchFamily="34" charset="0"/>
                <a:cs typeface="Tahoma" panose="020B0604030504040204" pitchFamily="34" charset="0"/>
              </a:rPr>
              <a:t>sau</a:t>
            </a:r>
            <a:r>
              <a:rPr lang="en-US" sz="2000" i="1" dirty="0">
                <a:solidFill>
                  <a:schemeClr val="tx1"/>
                </a:solidFill>
                <a:effectLst/>
                <a:latin typeface="Tahoma" panose="020B0604030504040204" pitchFamily="34" charset="0"/>
                <a:ea typeface="Tahoma" panose="020B0604030504040204" pitchFamily="34" charset="0"/>
                <a:cs typeface="Tahoma" panose="020B0604030504040204" pitchFamily="34" charset="0"/>
              </a:rPr>
              <a:t> 5 </a:t>
            </a:r>
            <a:r>
              <a:rPr lang="en-US" sz="2000" i="1" dirty="0" err="1">
                <a:solidFill>
                  <a:schemeClr val="tx1"/>
                </a:solidFill>
                <a:effectLst/>
                <a:latin typeface="Tahoma" panose="020B0604030504040204" pitchFamily="34" charset="0"/>
                <a:ea typeface="Tahoma" panose="020B0604030504040204" pitchFamily="34" charset="0"/>
                <a:cs typeface="Tahoma" panose="020B0604030504040204" pitchFamily="34" charset="0"/>
              </a:rPr>
              <a:t>năm</a:t>
            </a:r>
            <a:r>
              <a:rPr lang="en-US" sz="2000" i="1" dirty="0">
                <a:solidFill>
                  <a:schemeClr val="tx1"/>
                </a:solidFill>
                <a:effectLst/>
                <a:latin typeface="Tahoma" panose="020B0604030504040204" pitchFamily="34" charset="0"/>
                <a:ea typeface="Tahoma" panose="020B0604030504040204" pitchFamily="34" charset="0"/>
                <a:cs typeface="Tahoma" panose="020B0604030504040204" pitchFamily="34" charset="0"/>
              </a:rPr>
              <a:t> </a:t>
            </a:r>
            <a:r>
              <a:rPr lang="en-US" sz="2000" i="1" dirty="0" err="1">
                <a:solidFill>
                  <a:schemeClr val="tx1"/>
                </a:solidFill>
                <a:effectLst/>
                <a:latin typeface="Tahoma" panose="020B0604030504040204" pitchFamily="34" charset="0"/>
                <a:ea typeface="Tahoma" panose="020B0604030504040204" pitchFamily="34" charset="0"/>
                <a:cs typeface="Tahoma" panose="020B0604030504040204" pitchFamily="34" charset="0"/>
              </a:rPr>
              <a:t>bạn</a:t>
            </a:r>
            <a:r>
              <a:rPr lang="en-US" sz="2000" i="1" dirty="0">
                <a:solidFill>
                  <a:schemeClr val="tx1"/>
                </a:solidFill>
                <a:effectLst/>
                <a:latin typeface="Tahoma" panose="020B0604030504040204" pitchFamily="34" charset="0"/>
                <a:ea typeface="Tahoma" panose="020B0604030504040204" pitchFamily="34" charset="0"/>
                <a:cs typeface="Tahoma" panose="020B0604030504040204" pitchFamily="34" charset="0"/>
              </a:rPr>
              <a:t> </a:t>
            </a:r>
            <a:r>
              <a:rPr lang="en-US" sz="2000" i="1" dirty="0" err="1">
                <a:solidFill>
                  <a:schemeClr val="tx1"/>
                </a:solidFill>
                <a:effectLst/>
                <a:latin typeface="Tahoma" panose="020B0604030504040204" pitchFamily="34" charset="0"/>
                <a:ea typeface="Tahoma" panose="020B0604030504040204" pitchFamily="34" charset="0"/>
                <a:cs typeface="Tahoma" panose="020B0604030504040204" pitchFamily="34" charset="0"/>
              </a:rPr>
              <a:t>sẽ</a:t>
            </a:r>
            <a:r>
              <a:rPr lang="en-US" sz="2000" i="1" dirty="0">
                <a:solidFill>
                  <a:schemeClr val="tx1"/>
                </a:solidFill>
                <a:effectLst/>
                <a:latin typeface="Tahoma" panose="020B0604030504040204" pitchFamily="34" charset="0"/>
                <a:ea typeface="Tahoma" panose="020B0604030504040204" pitchFamily="34" charset="0"/>
                <a:cs typeface="Tahoma" panose="020B0604030504040204" pitchFamily="34" charset="0"/>
              </a:rPr>
              <a:t> </a:t>
            </a:r>
            <a:r>
              <a:rPr lang="en-US" sz="2000" i="1" dirty="0" err="1">
                <a:solidFill>
                  <a:schemeClr val="tx1"/>
                </a:solidFill>
                <a:effectLst/>
                <a:latin typeface="Tahoma" panose="020B0604030504040204" pitchFamily="34" charset="0"/>
                <a:ea typeface="Tahoma" panose="020B0604030504040204" pitchFamily="34" charset="0"/>
                <a:cs typeface="Tahoma" panose="020B0604030504040204" pitchFamily="34" charset="0"/>
              </a:rPr>
              <a:t>nhận</a:t>
            </a:r>
            <a:r>
              <a:rPr lang="en-US" sz="2000" i="1" dirty="0">
                <a:solidFill>
                  <a:schemeClr val="tx1"/>
                </a:solidFill>
                <a:effectLst/>
                <a:latin typeface="Tahoma" panose="020B0604030504040204" pitchFamily="34" charset="0"/>
                <a:ea typeface="Tahoma" panose="020B0604030504040204" pitchFamily="34" charset="0"/>
                <a:cs typeface="Tahoma" panose="020B0604030504040204" pitchFamily="34" charset="0"/>
              </a:rPr>
              <a:t> đ</a:t>
            </a:r>
            <a:r>
              <a:rPr lang="vi-VN" sz="2000" i="1" dirty="0">
                <a:solidFill>
                  <a:schemeClr val="tx1"/>
                </a:solidFill>
                <a:effectLst/>
                <a:latin typeface="Tahoma" panose="020B0604030504040204" pitchFamily="34" charset="0"/>
                <a:ea typeface="Tahoma" panose="020B0604030504040204" pitchFamily="34" charset="0"/>
                <a:cs typeface="Tahoma" panose="020B0604030504040204" pitchFamily="34" charset="0"/>
              </a:rPr>
              <a:t>ư</a:t>
            </a:r>
            <a:r>
              <a:rPr lang="en-US" sz="2000" i="1" dirty="0" err="1">
                <a:solidFill>
                  <a:schemeClr val="tx1"/>
                </a:solidFill>
                <a:effectLst/>
                <a:latin typeface="Tahoma" panose="020B0604030504040204" pitchFamily="34" charset="0"/>
                <a:ea typeface="Tahoma" panose="020B0604030504040204" pitchFamily="34" charset="0"/>
                <a:cs typeface="Tahoma" panose="020B0604030504040204" pitchFamily="34" charset="0"/>
              </a:rPr>
              <a:t>ợc</a:t>
            </a:r>
            <a:r>
              <a:rPr lang="en-US" sz="2000" i="1" dirty="0">
                <a:solidFill>
                  <a:schemeClr val="tx1"/>
                </a:solidFill>
                <a:effectLst/>
                <a:latin typeface="Tahoma" panose="020B0604030504040204" pitchFamily="34" charset="0"/>
                <a:ea typeface="Tahoma" panose="020B0604030504040204" pitchFamily="34" charset="0"/>
                <a:cs typeface="Tahoma" panose="020B0604030504040204" pitchFamily="34" charset="0"/>
              </a:rPr>
              <a:t> bao </a:t>
            </a:r>
            <a:r>
              <a:rPr lang="en-US" sz="2000" i="1" dirty="0" err="1">
                <a:solidFill>
                  <a:schemeClr val="tx1"/>
                </a:solidFill>
                <a:effectLst/>
                <a:latin typeface="Tahoma" panose="020B0604030504040204" pitchFamily="34" charset="0"/>
                <a:ea typeface="Tahoma" panose="020B0604030504040204" pitchFamily="34" charset="0"/>
                <a:cs typeface="Tahoma" panose="020B0604030504040204" pitchFamily="34" charset="0"/>
              </a:rPr>
              <a:t>nhiêu</a:t>
            </a:r>
            <a:r>
              <a:rPr lang="en-US" sz="2000" i="1" dirty="0">
                <a:solidFill>
                  <a:schemeClr val="tx1"/>
                </a:solidFill>
                <a:effectLst/>
                <a:latin typeface="Tahoma" panose="020B0604030504040204" pitchFamily="34" charset="0"/>
                <a:ea typeface="Tahoma" panose="020B0604030504040204" pitchFamily="34" charset="0"/>
                <a:cs typeface="Tahoma" panose="020B0604030504040204" pitchFamily="34" charset="0"/>
              </a:rPr>
              <a:t> </a:t>
            </a:r>
            <a:r>
              <a:rPr lang="en-US" sz="2000" i="1" dirty="0" err="1">
                <a:solidFill>
                  <a:schemeClr val="tx1"/>
                </a:solidFill>
                <a:effectLst/>
                <a:latin typeface="Tahoma" panose="020B0604030504040204" pitchFamily="34" charset="0"/>
                <a:ea typeface="Tahoma" panose="020B0604030504040204" pitchFamily="34" charset="0"/>
                <a:cs typeface="Tahoma" panose="020B0604030504040204" pitchFamily="34" charset="0"/>
              </a:rPr>
              <a:t>tiền</a:t>
            </a:r>
            <a:r>
              <a:rPr lang="en-US" sz="2000" i="1" dirty="0">
                <a:solidFill>
                  <a:schemeClr val="tx1"/>
                </a:solidFill>
                <a:effectLst/>
                <a:latin typeface="Tahoma" panose="020B0604030504040204" pitchFamily="34" charset="0"/>
                <a:ea typeface="Tahoma" panose="020B0604030504040204" pitchFamily="34" charset="0"/>
                <a:cs typeface="Tahoma" panose="020B0604030504040204" pitchFamily="34" charset="0"/>
              </a:rPr>
              <a:t>? </a:t>
            </a:r>
            <a:r>
              <a:rPr lang="en-US" sz="2000" i="1" dirty="0" err="1">
                <a:solidFill>
                  <a:schemeClr val="tx1"/>
                </a:solidFill>
                <a:effectLst/>
                <a:latin typeface="Tahoma" panose="020B0604030504040204" pitchFamily="34" charset="0"/>
                <a:ea typeface="Tahoma" panose="020B0604030504040204" pitchFamily="34" charset="0"/>
                <a:cs typeface="Tahoma" panose="020B0604030504040204" pitchFamily="34" charset="0"/>
              </a:rPr>
              <a:t>Kết</a:t>
            </a:r>
            <a:r>
              <a:rPr lang="en-US" sz="2000" i="1" dirty="0">
                <a:solidFill>
                  <a:schemeClr val="tx1"/>
                </a:solidFill>
                <a:effectLst/>
                <a:latin typeface="Tahoma" panose="020B0604030504040204" pitchFamily="34" charset="0"/>
                <a:ea typeface="Tahoma" panose="020B0604030504040204" pitchFamily="34" charset="0"/>
                <a:cs typeface="Tahoma" panose="020B0604030504040204" pitchFamily="34" charset="0"/>
              </a:rPr>
              <a:t> </a:t>
            </a:r>
            <a:r>
              <a:rPr lang="en-US" sz="2000" i="1" dirty="0" err="1">
                <a:solidFill>
                  <a:schemeClr val="tx1"/>
                </a:solidFill>
                <a:effectLst/>
                <a:latin typeface="Tahoma" panose="020B0604030504040204" pitchFamily="34" charset="0"/>
                <a:ea typeface="Tahoma" panose="020B0604030504040204" pitchFamily="34" charset="0"/>
                <a:cs typeface="Tahoma" panose="020B0604030504040204" pitchFamily="34" charset="0"/>
              </a:rPr>
              <a:t>quả</a:t>
            </a:r>
            <a:r>
              <a:rPr lang="en-US" sz="2000" i="1" dirty="0">
                <a:solidFill>
                  <a:schemeClr val="tx1"/>
                </a:solidFill>
                <a:effectLst/>
                <a:latin typeface="Tahoma" panose="020B0604030504040204" pitchFamily="34" charset="0"/>
                <a:ea typeface="Tahoma" panose="020B0604030504040204" pitchFamily="34" charset="0"/>
                <a:cs typeface="Tahoma" panose="020B0604030504040204" pitchFamily="34" charset="0"/>
              </a:rPr>
              <a:t> </a:t>
            </a:r>
            <a:r>
              <a:rPr lang="en-US" sz="2000" i="1" dirty="0" err="1">
                <a:solidFill>
                  <a:schemeClr val="tx1"/>
                </a:solidFill>
                <a:effectLst/>
                <a:latin typeface="Tahoma" panose="020B0604030504040204" pitchFamily="34" charset="0"/>
                <a:ea typeface="Tahoma" panose="020B0604030504040204" pitchFamily="34" charset="0"/>
                <a:cs typeface="Tahoma" panose="020B0604030504040204" pitchFamily="34" charset="0"/>
              </a:rPr>
              <a:t>thay</a:t>
            </a:r>
            <a:r>
              <a:rPr lang="en-US" sz="2000" i="1" dirty="0">
                <a:solidFill>
                  <a:schemeClr val="tx1"/>
                </a:solidFill>
                <a:effectLst/>
                <a:latin typeface="Tahoma" panose="020B0604030504040204" pitchFamily="34" charset="0"/>
                <a:ea typeface="Tahoma" panose="020B0604030504040204" pitchFamily="34" charset="0"/>
                <a:cs typeface="Tahoma" panose="020B0604030504040204" pitchFamily="34" charset="0"/>
              </a:rPr>
              <a:t> </a:t>
            </a:r>
            <a:r>
              <a:rPr lang="en-US" sz="2000" i="1" dirty="0" err="1">
                <a:solidFill>
                  <a:schemeClr val="tx1"/>
                </a:solidFill>
                <a:effectLst/>
                <a:latin typeface="Tahoma" panose="020B0604030504040204" pitchFamily="34" charset="0"/>
                <a:ea typeface="Tahoma" panose="020B0604030504040204" pitchFamily="34" charset="0"/>
                <a:cs typeface="Tahoma" panose="020B0604030504040204" pitchFamily="34" charset="0"/>
              </a:rPr>
              <a:t>đổi</a:t>
            </a:r>
            <a:r>
              <a:rPr lang="en-US" sz="2000" i="1" dirty="0">
                <a:solidFill>
                  <a:schemeClr val="tx1"/>
                </a:solidFill>
                <a:effectLst/>
                <a:latin typeface="Tahoma" panose="020B0604030504040204" pitchFamily="34" charset="0"/>
                <a:ea typeface="Tahoma" panose="020B0604030504040204" pitchFamily="34" charset="0"/>
                <a:cs typeface="Tahoma" panose="020B0604030504040204" pitchFamily="34" charset="0"/>
              </a:rPr>
              <a:t> </a:t>
            </a:r>
            <a:r>
              <a:rPr lang="en-US" sz="2000" i="1" dirty="0" err="1">
                <a:solidFill>
                  <a:schemeClr val="tx1"/>
                </a:solidFill>
                <a:effectLst/>
                <a:latin typeface="Tahoma" panose="020B0604030504040204" pitchFamily="34" charset="0"/>
                <a:ea typeface="Tahoma" panose="020B0604030504040204" pitchFamily="34" charset="0"/>
                <a:cs typeface="Tahoma" panose="020B0604030504040204" pitchFamily="34" charset="0"/>
              </a:rPr>
              <a:t>ra</a:t>
            </a:r>
            <a:r>
              <a:rPr lang="en-US" sz="2000" i="1" dirty="0">
                <a:solidFill>
                  <a:schemeClr val="tx1"/>
                </a:solidFill>
                <a:effectLst/>
                <a:latin typeface="Tahoma" panose="020B0604030504040204" pitchFamily="34" charset="0"/>
                <a:ea typeface="Tahoma" panose="020B0604030504040204" pitchFamily="34" charset="0"/>
                <a:cs typeface="Tahoma" panose="020B0604030504040204" pitchFamily="34" charset="0"/>
              </a:rPr>
              <a:t> </a:t>
            </a:r>
            <a:r>
              <a:rPr lang="en-US" sz="2000" i="1" dirty="0" err="1">
                <a:solidFill>
                  <a:schemeClr val="tx1"/>
                </a:solidFill>
                <a:effectLst/>
                <a:latin typeface="Tahoma" panose="020B0604030504040204" pitchFamily="34" charset="0"/>
                <a:ea typeface="Tahoma" panose="020B0604030504040204" pitchFamily="34" charset="0"/>
                <a:cs typeface="Tahoma" panose="020B0604030504040204" pitchFamily="34" charset="0"/>
              </a:rPr>
              <a:t>sao</a:t>
            </a:r>
            <a:r>
              <a:rPr lang="en-US" sz="2000" i="1" dirty="0">
                <a:solidFill>
                  <a:schemeClr val="tx1"/>
                </a:solidFill>
                <a:effectLst/>
                <a:latin typeface="Tahoma" panose="020B0604030504040204" pitchFamily="34" charset="0"/>
                <a:ea typeface="Tahoma" panose="020B0604030504040204" pitchFamily="34" charset="0"/>
                <a:cs typeface="Tahoma" panose="020B0604030504040204" pitchFamily="34" charset="0"/>
              </a:rPr>
              <a:t> </a:t>
            </a:r>
            <a:r>
              <a:rPr lang="en-US" sz="2000" i="1" dirty="0" err="1">
                <a:solidFill>
                  <a:schemeClr val="tx1"/>
                </a:solidFill>
                <a:effectLst/>
                <a:latin typeface="Tahoma" panose="020B0604030504040204" pitchFamily="34" charset="0"/>
                <a:ea typeface="Tahoma" panose="020B0604030504040204" pitchFamily="34" charset="0"/>
                <a:cs typeface="Tahoma" panose="020B0604030504040204" pitchFamily="34" charset="0"/>
              </a:rPr>
              <a:t>nếu</a:t>
            </a:r>
            <a:r>
              <a:rPr lang="en-US" sz="2000" i="1" dirty="0">
                <a:solidFill>
                  <a:schemeClr val="tx1"/>
                </a:solidFill>
                <a:effectLst/>
                <a:latin typeface="Tahoma" panose="020B0604030504040204" pitchFamily="34" charset="0"/>
                <a:ea typeface="Tahoma" panose="020B0604030504040204" pitchFamily="34" charset="0"/>
                <a:cs typeface="Tahoma" panose="020B0604030504040204" pitchFamily="34" charset="0"/>
              </a:rPr>
              <a:t> </a:t>
            </a:r>
            <a:r>
              <a:rPr lang="en-US" sz="2000" i="1" dirty="0" err="1">
                <a:solidFill>
                  <a:schemeClr val="tx1"/>
                </a:solidFill>
                <a:effectLst/>
                <a:latin typeface="Tahoma" panose="020B0604030504040204" pitchFamily="34" charset="0"/>
                <a:ea typeface="Tahoma" panose="020B0604030504040204" pitchFamily="34" charset="0"/>
                <a:cs typeface="Tahoma" panose="020B0604030504040204" pitchFamily="34" charset="0"/>
              </a:rPr>
              <a:t>lãi</a:t>
            </a:r>
            <a:r>
              <a:rPr lang="en-US" sz="2000" i="1" dirty="0">
                <a:solidFill>
                  <a:schemeClr val="tx1"/>
                </a:solidFill>
                <a:effectLst/>
                <a:latin typeface="Tahoma" panose="020B0604030504040204" pitchFamily="34" charset="0"/>
                <a:ea typeface="Tahoma" panose="020B0604030504040204" pitchFamily="34" charset="0"/>
                <a:cs typeface="Tahoma" panose="020B0604030504040204" pitchFamily="34" charset="0"/>
              </a:rPr>
              <a:t> </a:t>
            </a:r>
            <a:r>
              <a:rPr lang="en-US" sz="2000" i="1" dirty="0" err="1">
                <a:solidFill>
                  <a:schemeClr val="tx1"/>
                </a:solidFill>
                <a:effectLst/>
                <a:latin typeface="Tahoma" panose="020B0604030504040204" pitchFamily="34" charset="0"/>
                <a:ea typeface="Tahoma" panose="020B0604030504040204" pitchFamily="34" charset="0"/>
                <a:cs typeface="Tahoma" panose="020B0604030504040204" pitchFamily="34" charset="0"/>
              </a:rPr>
              <a:t>suất</a:t>
            </a:r>
            <a:r>
              <a:rPr lang="en-US" sz="2000" i="1" dirty="0">
                <a:solidFill>
                  <a:schemeClr val="tx1"/>
                </a:solidFill>
                <a:effectLst/>
                <a:latin typeface="Tahoma" panose="020B0604030504040204" pitchFamily="34" charset="0"/>
                <a:ea typeface="Tahoma" panose="020B0604030504040204" pitchFamily="34" charset="0"/>
                <a:cs typeface="Tahoma" panose="020B0604030504040204" pitchFamily="34" charset="0"/>
              </a:rPr>
              <a:t> </a:t>
            </a:r>
            <a:r>
              <a:rPr lang="en-US" sz="2000" i="1" dirty="0" err="1">
                <a:solidFill>
                  <a:schemeClr val="tx1"/>
                </a:solidFill>
                <a:effectLst/>
                <a:latin typeface="Tahoma" panose="020B0604030504040204" pitchFamily="34" charset="0"/>
                <a:ea typeface="Tahoma" panose="020B0604030504040204" pitchFamily="34" charset="0"/>
                <a:cs typeface="Tahoma" panose="020B0604030504040204" pitchFamily="34" charset="0"/>
              </a:rPr>
              <a:t>là</a:t>
            </a:r>
            <a:r>
              <a:rPr lang="en-US" sz="2000" i="1" dirty="0">
                <a:solidFill>
                  <a:schemeClr val="tx1"/>
                </a:solidFill>
                <a:effectLst/>
                <a:latin typeface="Tahoma" panose="020B0604030504040204" pitchFamily="34" charset="0"/>
                <a:ea typeface="Tahoma" panose="020B0604030504040204" pitchFamily="34" charset="0"/>
                <a:cs typeface="Tahoma" panose="020B0604030504040204" pitchFamily="34" charset="0"/>
              </a:rPr>
              <a:t> 6% </a:t>
            </a:r>
            <a:r>
              <a:rPr lang="en-US" sz="2000" i="1" dirty="0" err="1">
                <a:solidFill>
                  <a:schemeClr val="tx1"/>
                </a:solidFill>
                <a:effectLst/>
                <a:latin typeface="Tahoma" panose="020B0604030504040204" pitchFamily="34" charset="0"/>
                <a:ea typeface="Tahoma" panose="020B0604030504040204" pitchFamily="34" charset="0"/>
                <a:cs typeface="Tahoma" panose="020B0604030504040204" pitchFamily="34" charset="0"/>
              </a:rPr>
              <a:t>và</a:t>
            </a:r>
            <a:r>
              <a:rPr lang="en-US" sz="2000" i="1" dirty="0">
                <a:solidFill>
                  <a:schemeClr val="tx1"/>
                </a:solidFill>
                <a:effectLst/>
                <a:latin typeface="Tahoma" panose="020B0604030504040204" pitchFamily="34" charset="0"/>
                <a:ea typeface="Tahoma" panose="020B0604030504040204" pitchFamily="34" charset="0"/>
                <a:cs typeface="Tahoma" panose="020B0604030504040204" pitchFamily="34" charset="0"/>
              </a:rPr>
              <a:t> 3%             </a:t>
            </a:r>
            <a:r>
              <a:rPr lang="en-US" sz="2000" b="1" dirty="0">
                <a:solidFill>
                  <a:srgbClr val="FF0000"/>
                </a:solidFill>
                <a:effectLst/>
                <a:latin typeface="Tahoma" panose="020B0604030504040204" pitchFamily="34" charset="0"/>
                <a:ea typeface="Tahoma" panose="020B0604030504040204" pitchFamily="34" charset="0"/>
                <a:cs typeface="Tahoma" panose="020B0604030504040204" pitchFamily="34" charset="0"/>
              </a:rPr>
              <a:t>(135, 40 tr ;      140, 92 tr ;        132, 72 tr)</a:t>
            </a:r>
            <a:endParaRPr lang="en-US" sz="2000" dirty="0">
              <a:solidFill>
                <a:srgbClr val="FF0000"/>
              </a:solidFill>
              <a:latin typeface="Tahoma" panose="020B0604030504040204" pitchFamily="34" charset="0"/>
              <a:ea typeface="Tahoma" panose="020B0604030504040204" pitchFamily="34" charset="0"/>
              <a:cs typeface="Tahoma" panose="020B0604030504040204" pitchFamily="34" charset="0"/>
            </a:endParaRPr>
          </a:p>
        </p:txBody>
      </p:sp>
      <p:grpSp>
        <p:nvGrpSpPr>
          <p:cNvPr id="5" name="Group 41" descr="Scale from 0-3 showing how to chart ordinary annuity" title="Ordinary Annuity">
            <a:extLst>
              <a:ext uri="{FF2B5EF4-FFF2-40B4-BE49-F238E27FC236}">
                <a16:creationId xmlns:a16="http://schemas.microsoft.com/office/drawing/2014/main" id="{1DC3114D-9430-1124-E864-F2BB63E47898}"/>
              </a:ext>
            </a:extLst>
          </p:cNvPr>
          <p:cNvGrpSpPr>
            <a:grpSpLocks/>
          </p:cNvGrpSpPr>
          <p:nvPr/>
        </p:nvGrpSpPr>
        <p:grpSpPr bwMode="auto">
          <a:xfrm>
            <a:off x="926231" y="1474622"/>
            <a:ext cx="10514013" cy="1238249"/>
            <a:chOff x="-1654" y="1719"/>
            <a:chExt cx="6623" cy="780"/>
          </a:xfrm>
        </p:grpSpPr>
        <p:sp>
          <p:nvSpPr>
            <p:cNvPr id="6" name="Rectangle 5">
              <a:extLst>
                <a:ext uri="{FF2B5EF4-FFF2-40B4-BE49-F238E27FC236}">
                  <a16:creationId xmlns:a16="http://schemas.microsoft.com/office/drawing/2014/main" id="{D5F84FCB-C861-6F39-1139-0D8D6EEF7415}"/>
                </a:ext>
              </a:extLst>
            </p:cNvPr>
            <p:cNvSpPr>
              <a:spLocks noChangeArrowheads="1"/>
            </p:cNvSpPr>
            <p:nvPr/>
          </p:nvSpPr>
          <p:spPr bwMode="auto">
            <a:xfrm>
              <a:off x="-1654" y="1890"/>
              <a:ext cx="2094" cy="311"/>
            </a:xfrm>
            <a:prstGeom prst="rect">
              <a:avLst/>
            </a:prstGeom>
            <a:noFill/>
            <a:ln w="9525">
              <a:noFill/>
              <a:miter lim="800000"/>
              <a:headEnd/>
              <a:tailEnd/>
            </a:ln>
          </p:spPr>
          <p:txBody>
            <a:bodyPr wrap="none" lIns="92075" tIns="46038" rIns="92075" bIns="46038">
              <a:spAutoFit/>
            </a:bodyPr>
            <a:lstStyle/>
            <a:p>
              <a:pPr>
                <a:defRPr/>
              </a:pPr>
              <a:r>
                <a:rPr lang="vi-VN" sz="2600" dirty="0" err="1">
                  <a:latin typeface="Tahoma" panose="020B0604030504040204" pitchFamily="34" charset="0"/>
                  <a:ea typeface="Tahoma" panose="020B0604030504040204" pitchFamily="34" charset="0"/>
                  <a:cs typeface="Tahoma" panose="020B0604030504040204" pitchFamily="34" charset="0"/>
                </a:rPr>
                <a:t>Dòng</a:t>
              </a:r>
              <a:r>
                <a:rPr lang="vi-VN" sz="2600" dirty="0">
                  <a:latin typeface="Tahoma" panose="020B0604030504040204" pitchFamily="34" charset="0"/>
                  <a:ea typeface="Tahoma" panose="020B0604030504040204" pitchFamily="34" charset="0"/>
                  <a:cs typeface="Tahoma" panose="020B0604030504040204" pitchFamily="34" charset="0"/>
                </a:rPr>
                <a:t> </a:t>
              </a:r>
              <a:r>
                <a:rPr lang="vi-VN" sz="2600" dirty="0" err="1">
                  <a:latin typeface="Tahoma" panose="020B0604030504040204" pitchFamily="34" charset="0"/>
                  <a:ea typeface="Tahoma" panose="020B0604030504040204" pitchFamily="34" charset="0"/>
                  <a:cs typeface="Tahoma" panose="020B0604030504040204" pitchFamily="34" charset="0"/>
                </a:rPr>
                <a:t>tiền</a:t>
              </a:r>
              <a:r>
                <a:rPr lang="vi-VN" sz="2600" dirty="0">
                  <a:latin typeface="Tahoma" panose="020B0604030504040204" pitchFamily="34" charset="0"/>
                  <a:ea typeface="Tahoma" panose="020B0604030504040204" pitchFamily="34" charset="0"/>
                  <a:cs typeface="Tahoma" panose="020B0604030504040204" pitchFamily="34" charset="0"/>
                </a:rPr>
                <a:t> </a:t>
              </a:r>
              <a:r>
                <a:rPr lang="en-US" sz="2600" dirty="0" err="1">
                  <a:latin typeface="Tahoma" panose="020B0604030504040204" pitchFamily="34" charset="0"/>
                  <a:ea typeface="Tahoma" panose="020B0604030504040204" pitchFamily="34" charset="0"/>
                  <a:cs typeface="Tahoma" panose="020B0604030504040204" pitchFamily="34" charset="0"/>
                </a:rPr>
                <a:t>đều</a:t>
              </a:r>
              <a:r>
                <a:rPr lang="en-US" sz="2600" dirty="0">
                  <a:latin typeface="Tahoma" panose="020B0604030504040204" pitchFamily="34" charset="0"/>
                  <a:ea typeface="Tahoma" panose="020B0604030504040204" pitchFamily="34" charset="0"/>
                  <a:cs typeface="Tahoma" panose="020B0604030504040204" pitchFamily="34" charset="0"/>
                </a:rPr>
                <a:t> </a:t>
              </a:r>
              <a:r>
                <a:rPr lang="vi-VN" sz="2600" dirty="0">
                  <a:latin typeface="Tahoma" panose="020B0604030504040204" pitchFamily="34" charset="0"/>
                  <a:ea typeface="Tahoma" panose="020B0604030504040204" pitchFamily="34" charset="0"/>
                  <a:cs typeface="Tahoma" panose="020B0604030504040204" pitchFamily="34" charset="0"/>
                </a:rPr>
                <a:t>cuối kì</a:t>
              </a:r>
              <a:endParaRPr lang="en-US" sz="2600" dirty="0">
                <a:latin typeface="Tahoma" panose="020B0604030504040204" pitchFamily="34" charset="0"/>
                <a:ea typeface="Tahoma" panose="020B0604030504040204" pitchFamily="34" charset="0"/>
                <a:cs typeface="Tahoma" panose="020B0604030504040204" pitchFamily="34" charset="0"/>
              </a:endParaRPr>
            </a:p>
          </p:txBody>
        </p:sp>
        <p:sp>
          <p:nvSpPr>
            <p:cNvPr id="7" name="Rectangle 6">
              <a:extLst>
                <a:ext uri="{FF2B5EF4-FFF2-40B4-BE49-F238E27FC236}">
                  <a16:creationId xmlns:a16="http://schemas.microsoft.com/office/drawing/2014/main" id="{677939B7-C26B-CDED-AE8A-082CF0F3FBDB}"/>
                </a:ext>
              </a:extLst>
            </p:cNvPr>
            <p:cNvSpPr>
              <a:spLocks noChangeArrowheads="1"/>
            </p:cNvSpPr>
            <p:nvPr/>
          </p:nvSpPr>
          <p:spPr bwMode="auto">
            <a:xfrm>
              <a:off x="1951" y="2227"/>
              <a:ext cx="334" cy="272"/>
            </a:xfrm>
            <a:prstGeom prst="rect">
              <a:avLst/>
            </a:prstGeom>
            <a:noFill/>
            <a:ln w="9525">
              <a:noFill/>
              <a:miter lim="800000"/>
              <a:headEnd/>
              <a:tailEnd/>
            </a:ln>
          </p:spPr>
          <p:txBody>
            <a:bodyPr wrap="none" lIns="92075" tIns="46038" rIns="92075" bIns="46038">
              <a:spAutoFit/>
            </a:bodyPr>
            <a:lstStyle/>
            <a:p>
              <a:pPr>
                <a:defRPr/>
              </a:pPr>
              <a:r>
                <a:rPr lang="en-US" sz="2200" dirty="0">
                  <a:latin typeface="Arial" panose="020B0604020202020204" pitchFamily="34" charset="0"/>
                  <a:cs typeface="Arial" panose="020B0604020202020204" pitchFamily="34" charset="0"/>
                </a:rPr>
                <a:t>  A</a:t>
              </a:r>
            </a:p>
          </p:txBody>
        </p:sp>
        <p:sp>
          <p:nvSpPr>
            <p:cNvPr id="9" name="Rectangle 8">
              <a:extLst>
                <a:ext uri="{FF2B5EF4-FFF2-40B4-BE49-F238E27FC236}">
                  <a16:creationId xmlns:a16="http://schemas.microsoft.com/office/drawing/2014/main" id="{9DFF5B10-A6F1-4D68-5998-326135284041}"/>
                </a:ext>
              </a:extLst>
            </p:cNvPr>
            <p:cNvSpPr>
              <a:spLocks noChangeArrowheads="1"/>
            </p:cNvSpPr>
            <p:nvPr/>
          </p:nvSpPr>
          <p:spPr bwMode="auto">
            <a:xfrm>
              <a:off x="4637" y="2227"/>
              <a:ext cx="285" cy="272"/>
            </a:xfrm>
            <a:prstGeom prst="rect">
              <a:avLst/>
            </a:prstGeom>
            <a:noFill/>
            <a:ln w="9525">
              <a:noFill/>
              <a:miter lim="800000"/>
              <a:headEnd/>
              <a:tailEnd/>
            </a:ln>
          </p:spPr>
          <p:txBody>
            <a:bodyPr wrap="none" lIns="92075" tIns="46038" rIns="92075" bIns="46038">
              <a:spAutoFit/>
            </a:bodyPr>
            <a:lstStyle/>
            <a:p>
              <a:pPr>
                <a:defRPr/>
              </a:pPr>
              <a:r>
                <a:rPr lang="en-US" sz="2200" dirty="0">
                  <a:latin typeface="Arial" panose="020B0604020202020204" pitchFamily="34" charset="0"/>
                  <a:cs typeface="Arial" panose="020B0604020202020204" pitchFamily="34" charset="0"/>
                </a:rPr>
                <a:t> A</a:t>
              </a:r>
            </a:p>
          </p:txBody>
        </p:sp>
        <p:grpSp>
          <p:nvGrpSpPr>
            <p:cNvPr id="10" name="Group 9">
              <a:extLst>
                <a:ext uri="{FF2B5EF4-FFF2-40B4-BE49-F238E27FC236}">
                  <a16:creationId xmlns:a16="http://schemas.microsoft.com/office/drawing/2014/main" id="{8F24C294-6E4C-A897-3131-381654CDF882}"/>
                </a:ext>
              </a:extLst>
            </p:cNvPr>
            <p:cNvGrpSpPr>
              <a:grpSpLocks/>
            </p:cNvGrpSpPr>
            <p:nvPr/>
          </p:nvGrpSpPr>
          <p:grpSpPr bwMode="auto">
            <a:xfrm>
              <a:off x="779" y="1984"/>
              <a:ext cx="4080" cy="173"/>
              <a:chOff x="779" y="1984"/>
              <a:chExt cx="4080" cy="173"/>
            </a:xfrm>
          </p:grpSpPr>
          <p:sp>
            <p:nvSpPr>
              <p:cNvPr id="18" name="Line 9">
                <a:extLst>
                  <a:ext uri="{FF2B5EF4-FFF2-40B4-BE49-F238E27FC236}">
                    <a16:creationId xmlns:a16="http://schemas.microsoft.com/office/drawing/2014/main" id="{4D92856F-73C8-59A8-1F76-1A0B07B3322B}"/>
                  </a:ext>
                </a:extLst>
              </p:cNvPr>
              <p:cNvSpPr>
                <a:spLocks noChangeShapeType="1"/>
              </p:cNvSpPr>
              <p:nvPr/>
            </p:nvSpPr>
            <p:spPr bwMode="auto">
              <a:xfrm>
                <a:off x="779" y="1984"/>
                <a:ext cx="0" cy="173"/>
              </a:xfrm>
              <a:prstGeom prst="line">
                <a:avLst/>
              </a:prstGeom>
              <a:noFill/>
              <a:ln w="25400">
                <a:solidFill>
                  <a:schemeClr val="tx1"/>
                </a:solidFill>
                <a:round/>
                <a:headEnd type="none" w="sm" len="sm"/>
                <a:tailEnd type="none" w="sm" len="sm"/>
              </a:ln>
            </p:spPr>
            <p:txBody>
              <a:bodyPr wrap="none" anchor="ctr"/>
              <a:lstStyle/>
              <a:p>
                <a:pPr>
                  <a:defRPr/>
                </a:pPr>
                <a:endParaRPr lang="en-US" sz="2900" dirty="0">
                  <a:latin typeface="Arial" panose="020B0604020202020204" pitchFamily="34" charset="0"/>
                  <a:cs typeface="Arial" panose="020B0604020202020204" pitchFamily="34" charset="0"/>
                </a:endParaRPr>
              </a:p>
            </p:txBody>
          </p:sp>
          <p:sp>
            <p:nvSpPr>
              <p:cNvPr id="19" name="Line 10">
                <a:extLst>
                  <a:ext uri="{FF2B5EF4-FFF2-40B4-BE49-F238E27FC236}">
                    <a16:creationId xmlns:a16="http://schemas.microsoft.com/office/drawing/2014/main" id="{AD514535-30D2-C3A5-19C5-FF131B854D3C}"/>
                  </a:ext>
                </a:extLst>
              </p:cNvPr>
              <p:cNvSpPr>
                <a:spLocks noChangeShapeType="1"/>
              </p:cNvSpPr>
              <p:nvPr/>
            </p:nvSpPr>
            <p:spPr bwMode="auto">
              <a:xfrm>
                <a:off x="2171" y="1984"/>
                <a:ext cx="0" cy="173"/>
              </a:xfrm>
              <a:prstGeom prst="line">
                <a:avLst/>
              </a:prstGeom>
              <a:noFill/>
              <a:ln w="25400">
                <a:solidFill>
                  <a:schemeClr val="tx1"/>
                </a:solidFill>
                <a:round/>
                <a:headEnd type="none" w="sm" len="sm"/>
                <a:tailEnd type="none" w="sm" len="sm"/>
              </a:ln>
            </p:spPr>
            <p:txBody>
              <a:bodyPr wrap="none" anchor="ctr"/>
              <a:lstStyle/>
              <a:p>
                <a:pPr>
                  <a:defRPr/>
                </a:pPr>
                <a:endParaRPr lang="en-US" sz="2900" dirty="0">
                  <a:latin typeface="Arial" panose="020B0604020202020204" pitchFamily="34" charset="0"/>
                  <a:cs typeface="Arial" panose="020B0604020202020204" pitchFamily="34" charset="0"/>
                </a:endParaRPr>
              </a:p>
            </p:txBody>
          </p:sp>
          <p:sp>
            <p:nvSpPr>
              <p:cNvPr id="20" name="Line 11">
                <a:extLst>
                  <a:ext uri="{FF2B5EF4-FFF2-40B4-BE49-F238E27FC236}">
                    <a16:creationId xmlns:a16="http://schemas.microsoft.com/office/drawing/2014/main" id="{93C1779F-EF8F-81C0-1C6E-E9A7D13D800A}"/>
                  </a:ext>
                </a:extLst>
              </p:cNvPr>
              <p:cNvSpPr>
                <a:spLocks noChangeShapeType="1"/>
              </p:cNvSpPr>
              <p:nvPr/>
            </p:nvSpPr>
            <p:spPr bwMode="auto">
              <a:xfrm>
                <a:off x="3419" y="1984"/>
                <a:ext cx="0" cy="173"/>
              </a:xfrm>
              <a:prstGeom prst="line">
                <a:avLst/>
              </a:prstGeom>
              <a:noFill/>
              <a:ln w="25400">
                <a:solidFill>
                  <a:schemeClr val="tx1"/>
                </a:solidFill>
                <a:round/>
                <a:headEnd type="none" w="sm" len="sm"/>
                <a:tailEnd type="none" w="sm" len="sm"/>
              </a:ln>
            </p:spPr>
            <p:txBody>
              <a:bodyPr wrap="none" anchor="ctr"/>
              <a:lstStyle/>
              <a:p>
                <a:pPr>
                  <a:defRPr/>
                </a:pPr>
                <a:endParaRPr lang="en-US" sz="2900" dirty="0">
                  <a:latin typeface="Arial" panose="020B0604020202020204" pitchFamily="34" charset="0"/>
                  <a:cs typeface="Arial" panose="020B0604020202020204" pitchFamily="34" charset="0"/>
                </a:endParaRPr>
              </a:p>
            </p:txBody>
          </p:sp>
          <p:sp>
            <p:nvSpPr>
              <p:cNvPr id="21" name="Line 12">
                <a:extLst>
                  <a:ext uri="{FF2B5EF4-FFF2-40B4-BE49-F238E27FC236}">
                    <a16:creationId xmlns:a16="http://schemas.microsoft.com/office/drawing/2014/main" id="{344970C2-433F-6B4E-B646-53D4C5DBE215}"/>
                  </a:ext>
                </a:extLst>
              </p:cNvPr>
              <p:cNvSpPr>
                <a:spLocks noChangeShapeType="1"/>
              </p:cNvSpPr>
              <p:nvPr/>
            </p:nvSpPr>
            <p:spPr bwMode="auto">
              <a:xfrm>
                <a:off x="4859" y="1984"/>
                <a:ext cx="0" cy="173"/>
              </a:xfrm>
              <a:prstGeom prst="line">
                <a:avLst/>
              </a:prstGeom>
              <a:noFill/>
              <a:ln w="25400">
                <a:solidFill>
                  <a:schemeClr val="tx1"/>
                </a:solidFill>
                <a:round/>
                <a:headEnd type="none" w="sm" len="sm"/>
                <a:tailEnd type="none" w="sm" len="sm"/>
              </a:ln>
            </p:spPr>
            <p:txBody>
              <a:bodyPr wrap="none" anchor="ctr"/>
              <a:lstStyle/>
              <a:p>
                <a:pPr>
                  <a:defRPr/>
                </a:pPr>
                <a:endParaRPr lang="en-US" sz="2900" dirty="0">
                  <a:latin typeface="Arial" panose="020B0604020202020204" pitchFamily="34" charset="0"/>
                  <a:cs typeface="Arial" panose="020B0604020202020204" pitchFamily="34" charset="0"/>
                </a:endParaRPr>
              </a:p>
            </p:txBody>
          </p:sp>
          <p:sp>
            <p:nvSpPr>
              <p:cNvPr id="22" name="Line 13">
                <a:extLst>
                  <a:ext uri="{FF2B5EF4-FFF2-40B4-BE49-F238E27FC236}">
                    <a16:creationId xmlns:a16="http://schemas.microsoft.com/office/drawing/2014/main" id="{E633874D-15FB-CB4B-4F1C-C1D87580BDF9}"/>
                  </a:ext>
                </a:extLst>
              </p:cNvPr>
              <p:cNvSpPr>
                <a:spLocks noChangeShapeType="1"/>
              </p:cNvSpPr>
              <p:nvPr/>
            </p:nvSpPr>
            <p:spPr bwMode="auto">
              <a:xfrm>
                <a:off x="780" y="2070"/>
                <a:ext cx="4079" cy="0"/>
              </a:xfrm>
              <a:prstGeom prst="line">
                <a:avLst/>
              </a:prstGeom>
              <a:noFill/>
              <a:ln w="25400">
                <a:solidFill>
                  <a:schemeClr val="tx1"/>
                </a:solidFill>
                <a:round/>
                <a:headEnd type="none" w="sm" len="sm"/>
                <a:tailEnd type="none" w="sm" len="sm"/>
              </a:ln>
            </p:spPr>
            <p:txBody>
              <a:bodyPr wrap="none" anchor="ctr"/>
              <a:lstStyle/>
              <a:p>
                <a:pPr>
                  <a:defRPr/>
                </a:pPr>
                <a:endParaRPr lang="en-US" sz="2900" dirty="0">
                  <a:latin typeface="Arial" panose="020B0604020202020204" pitchFamily="34" charset="0"/>
                  <a:cs typeface="Arial" panose="020B0604020202020204" pitchFamily="34" charset="0"/>
                </a:endParaRPr>
              </a:p>
            </p:txBody>
          </p:sp>
        </p:grpSp>
        <p:sp>
          <p:nvSpPr>
            <p:cNvPr id="11" name="Rectangle 14">
              <a:extLst>
                <a:ext uri="{FF2B5EF4-FFF2-40B4-BE49-F238E27FC236}">
                  <a16:creationId xmlns:a16="http://schemas.microsoft.com/office/drawing/2014/main" id="{01CA2315-5359-B271-3BBE-D4C0282F21C0}"/>
                </a:ext>
              </a:extLst>
            </p:cNvPr>
            <p:cNvSpPr>
              <a:spLocks noChangeArrowheads="1"/>
            </p:cNvSpPr>
            <p:nvPr/>
          </p:nvSpPr>
          <p:spPr bwMode="auto">
            <a:xfrm>
              <a:off x="3199" y="2227"/>
              <a:ext cx="275" cy="272"/>
            </a:xfrm>
            <a:prstGeom prst="rect">
              <a:avLst/>
            </a:prstGeom>
            <a:noFill/>
            <a:ln w="9525">
              <a:noFill/>
              <a:miter lim="800000"/>
              <a:headEnd/>
              <a:tailEnd/>
            </a:ln>
          </p:spPr>
          <p:txBody>
            <a:bodyPr wrap="none" lIns="92075" tIns="46038" rIns="92075" bIns="46038">
              <a:spAutoFit/>
            </a:bodyPr>
            <a:lstStyle/>
            <a:p>
              <a:pPr>
                <a:defRPr/>
              </a:pPr>
              <a:r>
                <a:rPr lang="en-US" sz="2200" dirty="0">
                  <a:latin typeface="Arial" panose="020B0604020202020204" pitchFamily="34" charset="0"/>
                  <a:cs typeface="Arial" panose="020B0604020202020204" pitchFamily="34" charset="0"/>
                </a:rPr>
                <a:t> A</a:t>
              </a:r>
            </a:p>
          </p:txBody>
        </p:sp>
        <p:sp>
          <p:nvSpPr>
            <p:cNvPr id="14" name="Rectangle 15">
              <a:extLst>
                <a:ext uri="{FF2B5EF4-FFF2-40B4-BE49-F238E27FC236}">
                  <a16:creationId xmlns:a16="http://schemas.microsoft.com/office/drawing/2014/main" id="{3C8E747C-089F-ECCF-2D31-748125D1B201}"/>
                </a:ext>
              </a:extLst>
            </p:cNvPr>
            <p:cNvSpPr>
              <a:spLocks noChangeArrowheads="1"/>
            </p:cNvSpPr>
            <p:nvPr/>
          </p:nvSpPr>
          <p:spPr bwMode="auto">
            <a:xfrm>
              <a:off x="673" y="1719"/>
              <a:ext cx="216" cy="272"/>
            </a:xfrm>
            <a:prstGeom prst="rect">
              <a:avLst/>
            </a:prstGeom>
            <a:noFill/>
            <a:ln w="9525">
              <a:noFill/>
              <a:miter lim="800000"/>
              <a:headEnd/>
              <a:tailEnd/>
            </a:ln>
          </p:spPr>
          <p:txBody>
            <a:bodyPr wrap="none" lIns="92075" tIns="46038" rIns="92075" bIns="46038">
              <a:spAutoFit/>
            </a:bodyPr>
            <a:lstStyle/>
            <a:p>
              <a:pPr>
                <a:defRPr/>
              </a:pPr>
              <a:r>
                <a:rPr lang="en-US" sz="2200" dirty="0">
                  <a:latin typeface="Arial" panose="020B0604020202020204" pitchFamily="34" charset="0"/>
                  <a:cs typeface="Arial" panose="020B0604020202020204" pitchFamily="34" charset="0"/>
                </a:rPr>
                <a:t>0</a:t>
              </a:r>
            </a:p>
          </p:txBody>
        </p:sp>
        <p:sp>
          <p:nvSpPr>
            <p:cNvPr id="15" name="Rectangle 16">
              <a:extLst>
                <a:ext uri="{FF2B5EF4-FFF2-40B4-BE49-F238E27FC236}">
                  <a16:creationId xmlns:a16="http://schemas.microsoft.com/office/drawing/2014/main" id="{B7444917-40E1-FD38-7444-9DD96BA6DBBD}"/>
                </a:ext>
              </a:extLst>
            </p:cNvPr>
            <p:cNvSpPr>
              <a:spLocks noChangeArrowheads="1"/>
            </p:cNvSpPr>
            <p:nvPr/>
          </p:nvSpPr>
          <p:spPr bwMode="auto">
            <a:xfrm>
              <a:off x="2065" y="1719"/>
              <a:ext cx="216" cy="272"/>
            </a:xfrm>
            <a:prstGeom prst="rect">
              <a:avLst/>
            </a:prstGeom>
            <a:noFill/>
            <a:ln w="9525">
              <a:noFill/>
              <a:miter lim="800000"/>
              <a:headEnd/>
              <a:tailEnd/>
            </a:ln>
          </p:spPr>
          <p:txBody>
            <a:bodyPr wrap="none" lIns="92075" tIns="46038" rIns="92075" bIns="46038">
              <a:spAutoFit/>
            </a:bodyPr>
            <a:lstStyle/>
            <a:p>
              <a:pPr>
                <a:defRPr/>
              </a:pPr>
              <a:r>
                <a:rPr lang="en-US" sz="2200" dirty="0">
                  <a:latin typeface="Arial" panose="020B0604020202020204" pitchFamily="34" charset="0"/>
                  <a:cs typeface="Arial" panose="020B0604020202020204" pitchFamily="34" charset="0"/>
                </a:rPr>
                <a:t>1</a:t>
              </a:r>
            </a:p>
          </p:txBody>
        </p:sp>
        <p:sp>
          <p:nvSpPr>
            <p:cNvPr id="16" name="Rectangle 17">
              <a:extLst>
                <a:ext uri="{FF2B5EF4-FFF2-40B4-BE49-F238E27FC236}">
                  <a16:creationId xmlns:a16="http://schemas.microsoft.com/office/drawing/2014/main" id="{28247D8C-85B1-17CC-E38F-C9A142F6CF1E}"/>
                </a:ext>
              </a:extLst>
            </p:cNvPr>
            <p:cNvSpPr>
              <a:spLocks noChangeArrowheads="1"/>
            </p:cNvSpPr>
            <p:nvPr/>
          </p:nvSpPr>
          <p:spPr bwMode="auto">
            <a:xfrm>
              <a:off x="3313" y="1719"/>
              <a:ext cx="216" cy="272"/>
            </a:xfrm>
            <a:prstGeom prst="rect">
              <a:avLst/>
            </a:prstGeom>
            <a:noFill/>
            <a:ln w="9525">
              <a:noFill/>
              <a:miter lim="800000"/>
              <a:headEnd/>
              <a:tailEnd/>
            </a:ln>
          </p:spPr>
          <p:txBody>
            <a:bodyPr wrap="none" lIns="92075" tIns="46038" rIns="92075" bIns="46038">
              <a:spAutoFit/>
            </a:bodyPr>
            <a:lstStyle/>
            <a:p>
              <a:pPr>
                <a:defRPr/>
              </a:pPr>
              <a:r>
                <a:rPr lang="en-US" sz="2200" dirty="0">
                  <a:latin typeface="Arial" panose="020B0604020202020204" pitchFamily="34" charset="0"/>
                  <a:cs typeface="Arial" panose="020B0604020202020204" pitchFamily="34" charset="0"/>
                </a:rPr>
                <a:t>2</a:t>
              </a:r>
            </a:p>
          </p:txBody>
        </p:sp>
        <p:sp>
          <p:nvSpPr>
            <p:cNvPr id="17" name="Rectangle 18">
              <a:extLst>
                <a:ext uri="{FF2B5EF4-FFF2-40B4-BE49-F238E27FC236}">
                  <a16:creationId xmlns:a16="http://schemas.microsoft.com/office/drawing/2014/main" id="{84731049-16E7-44B4-10A6-0E19AD1FC6AB}"/>
                </a:ext>
              </a:extLst>
            </p:cNvPr>
            <p:cNvSpPr>
              <a:spLocks noChangeArrowheads="1"/>
            </p:cNvSpPr>
            <p:nvPr/>
          </p:nvSpPr>
          <p:spPr bwMode="auto">
            <a:xfrm>
              <a:off x="4753" y="1719"/>
              <a:ext cx="216" cy="272"/>
            </a:xfrm>
            <a:prstGeom prst="rect">
              <a:avLst/>
            </a:prstGeom>
            <a:noFill/>
            <a:ln w="9525">
              <a:noFill/>
              <a:miter lim="800000"/>
              <a:headEnd/>
              <a:tailEnd/>
            </a:ln>
          </p:spPr>
          <p:txBody>
            <a:bodyPr wrap="none" lIns="92075" tIns="46038" rIns="92075" bIns="46038">
              <a:spAutoFit/>
            </a:bodyPr>
            <a:lstStyle/>
            <a:p>
              <a:pPr>
                <a:defRPr/>
              </a:pPr>
              <a:r>
                <a:rPr lang="en-US" sz="2200" dirty="0">
                  <a:latin typeface="Arial" panose="020B0604020202020204" pitchFamily="34" charset="0"/>
                  <a:cs typeface="Arial" panose="020B0604020202020204" pitchFamily="34" charset="0"/>
                </a:rPr>
                <a:t>3</a:t>
              </a:r>
            </a:p>
          </p:txBody>
        </p:sp>
      </p:grpSp>
      <p:sp>
        <p:nvSpPr>
          <p:cNvPr id="23" name="Rectangle 35">
            <a:extLst>
              <a:ext uri="{FF2B5EF4-FFF2-40B4-BE49-F238E27FC236}">
                <a16:creationId xmlns:a16="http://schemas.microsoft.com/office/drawing/2014/main" id="{8040F2C9-5417-BD94-0C8C-2F4FCC63E4EE}"/>
              </a:ext>
            </a:extLst>
          </p:cNvPr>
          <p:cNvSpPr>
            <a:spLocks noChangeArrowheads="1"/>
          </p:cNvSpPr>
          <p:nvPr/>
        </p:nvSpPr>
        <p:spPr bwMode="auto">
          <a:xfrm>
            <a:off x="5333132" y="1462878"/>
            <a:ext cx="880049" cy="400752"/>
          </a:xfrm>
          <a:prstGeom prst="rect">
            <a:avLst/>
          </a:prstGeom>
          <a:noFill/>
          <a:ln w="9525">
            <a:noFill/>
            <a:miter lim="800000"/>
            <a:headEnd/>
            <a:tailEnd/>
          </a:ln>
        </p:spPr>
        <p:txBody>
          <a:bodyPr wrap="none" lIns="92075" tIns="46038" rIns="92075" bIns="46038">
            <a:spAutoFit/>
          </a:bodyPr>
          <a:lstStyle/>
          <a:p>
            <a:pPr>
              <a:defRPr/>
            </a:pPr>
            <a:r>
              <a:rPr lang="en-US" sz="2000" dirty="0">
                <a:latin typeface="Arial" panose="020B0604020202020204" pitchFamily="34" charset="0"/>
                <a:cs typeface="Arial" panose="020B0604020202020204" pitchFamily="34" charset="0"/>
              </a:rPr>
              <a:t>( r</a:t>
            </a:r>
            <a:r>
              <a:rPr lang="vi-VN" sz="2000" dirty="0">
                <a:latin typeface="Arial" panose="020B0604020202020204" pitchFamily="34" charset="0"/>
                <a:cs typeface="Arial" panose="020B0604020202020204" pitchFamily="34" charset="0"/>
              </a:rPr>
              <a:t> </a:t>
            </a:r>
            <a:r>
              <a:rPr lang="en-US" sz="2000" dirty="0">
                <a:latin typeface="Arial" panose="020B0604020202020204" pitchFamily="34" charset="0"/>
                <a:cs typeface="Arial" panose="020B0604020202020204" pitchFamily="34" charset="0"/>
              </a:rPr>
              <a:t>% )</a:t>
            </a:r>
          </a:p>
        </p:txBody>
      </p:sp>
    </p:spTree>
    <p:extLst>
      <p:ext uri="{BB962C8B-B14F-4D97-AF65-F5344CB8AC3E}">
        <p14:creationId xmlns:p14="http://schemas.microsoft.com/office/powerpoint/2010/main" val="36959608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êu đề 1">
            <a:extLst>
              <a:ext uri="{FF2B5EF4-FFF2-40B4-BE49-F238E27FC236}">
                <a16:creationId xmlns:a16="http://schemas.microsoft.com/office/drawing/2014/main" id="{279C6C96-7851-490B-A801-8EA835207E90}"/>
              </a:ext>
            </a:extLst>
          </p:cNvPr>
          <p:cNvSpPr>
            <a:spLocks noGrp="1"/>
          </p:cNvSpPr>
          <p:nvPr>
            <p:ph type="title"/>
          </p:nvPr>
        </p:nvSpPr>
        <p:spPr/>
        <p:txBody>
          <a:bodyPr>
            <a:noAutofit/>
          </a:bodyPr>
          <a:lstStyle/>
          <a:p>
            <a:r>
              <a:rPr lang="en-US" sz="3200" dirty="0" err="1">
                <a:latin typeface="Tahoma" panose="020B0604030504040204" pitchFamily="34" charset="0"/>
                <a:ea typeface="Tahoma" panose="020B0604030504040204" pitchFamily="34" charset="0"/>
                <a:cs typeface="Tahoma" panose="020B0604030504040204" pitchFamily="34" charset="0"/>
              </a:rPr>
              <a:t>Giá</a:t>
            </a:r>
            <a:r>
              <a:rPr lang="en-US" sz="3200" dirty="0">
                <a:latin typeface="Tahoma" panose="020B0604030504040204" pitchFamily="34" charset="0"/>
                <a:ea typeface="Tahoma" panose="020B0604030504040204" pitchFamily="34" charset="0"/>
                <a:cs typeface="Tahoma" panose="020B0604030504040204" pitchFamily="34" charset="0"/>
              </a:rPr>
              <a:t> tri </a:t>
            </a:r>
            <a:r>
              <a:rPr lang="en-US" sz="3200" dirty="0" err="1">
                <a:latin typeface="Tahoma" panose="020B0604030504040204" pitchFamily="34" charset="0"/>
                <a:ea typeface="Tahoma" panose="020B0604030504040204" pitchFamily="34" charset="0"/>
                <a:cs typeface="Tahoma" panose="020B0604030504040204" pitchFamily="34" charset="0"/>
              </a:rPr>
              <a:t>hiện</a:t>
            </a:r>
            <a:r>
              <a:rPr lang="en-US" sz="3200" dirty="0">
                <a:latin typeface="Tahoma" panose="020B0604030504040204" pitchFamily="34" charset="0"/>
                <a:ea typeface="Tahoma" panose="020B0604030504040204" pitchFamily="34" charset="0"/>
                <a:cs typeface="Tahoma" panose="020B0604030504040204" pitchFamily="34" charset="0"/>
              </a:rPr>
              <a:t> </a:t>
            </a:r>
            <a:r>
              <a:rPr lang="en-US" sz="3200" dirty="0" err="1">
                <a:latin typeface="Tahoma" panose="020B0604030504040204" pitchFamily="34" charset="0"/>
                <a:ea typeface="Tahoma" panose="020B0604030504040204" pitchFamily="34" charset="0"/>
                <a:cs typeface="Tahoma" panose="020B0604030504040204" pitchFamily="34" charset="0"/>
              </a:rPr>
              <a:t>tại</a:t>
            </a:r>
            <a:r>
              <a:rPr lang="en-US" sz="3200" dirty="0">
                <a:latin typeface="Tahoma" panose="020B0604030504040204" pitchFamily="34" charset="0"/>
                <a:ea typeface="Tahoma" panose="020B0604030504040204" pitchFamily="34" charset="0"/>
                <a:cs typeface="Tahoma" panose="020B0604030504040204" pitchFamily="34" charset="0"/>
              </a:rPr>
              <a:t> </a:t>
            </a:r>
            <a:r>
              <a:rPr lang="en-US" sz="3200" dirty="0" err="1">
                <a:latin typeface="Tahoma" panose="020B0604030504040204" pitchFamily="34" charset="0"/>
                <a:ea typeface="Tahoma" panose="020B0604030504040204" pitchFamily="34" charset="0"/>
                <a:cs typeface="Tahoma" panose="020B0604030504040204" pitchFamily="34" charset="0"/>
              </a:rPr>
              <a:t>và</a:t>
            </a:r>
            <a:r>
              <a:rPr lang="en-US" sz="3200" dirty="0">
                <a:latin typeface="Tahoma" panose="020B0604030504040204" pitchFamily="34" charset="0"/>
                <a:ea typeface="Tahoma" panose="020B0604030504040204" pitchFamily="34" charset="0"/>
                <a:cs typeface="Tahoma" panose="020B0604030504040204" pitchFamily="34" charset="0"/>
              </a:rPr>
              <a:t> </a:t>
            </a:r>
            <a:r>
              <a:rPr lang="en-US" sz="3200" dirty="0" err="1">
                <a:latin typeface="Tahoma" panose="020B0604030504040204" pitchFamily="34" charset="0"/>
                <a:ea typeface="Tahoma" panose="020B0604030504040204" pitchFamily="34" charset="0"/>
                <a:cs typeface="Tahoma" panose="020B0604030504040204" pitchFamily="34" charset="0"/>
              </a:rPr>
              <a:t>giá</a:t>
            </a:r>
            <a:r>
              <a:rPr lang="en-US" sz="3200" dirty="0">
                <a:latin typeface="Tahoma" panose="020B0604030504040204" pitchFamily="34" charset="0"/>
                <a:ea typeface="Tahoma" panose="020B0604030504040204" pitchFamily="34" charset="0"/>
                <a:cs typeface="Tahoma" panose="020B0604030504040204" pitchFamily="34" charset="0"/>
              </a:rPr>
              <a:t> </a:t>
            </a:r>
            <a:r>
              <a:rPr lang="en-US" sz="3200" dirty="0" err="1">
                <a:latin typeface="Tahoma" panose="020B0604030504040204" pitchFamily="34" charset="0"/>
                <a:ea typeface="Tahoma" panose="020B0604030504040204" pitchFamily="34" charset="0"/>
                <a:cs typeface="Tahoma" panose="020B0604030504040204" pitchFamily="34" charset="0"/>
              </a:rPr>
              <a:t>trị</a:t>
            </a:r>
            <a:r>
              <a:rPr lang="en-US" sz="3200" dirty="0">
                <a:latin typeface="Tahoma" panose="020B0604030504040204" pitchFamily="34" charset="0"/>
                <a:ea typeface="Tahoma" panose="020B0604030504040204" pitchFamily="34" charset="0"/>
                <a:cs typeface="Tahoma" panose="020B0604030504040204" pitchFamily="34" charset="0"/>
              </a:rPr>
              <a:t> </a:t>
            </a:r>
            <a:r>
              <a:rPr lang="en-US" sz="3200" dirty="0" err="1">
                <a:latin typeface="Tahoma" panose="020B0604030504040204" pitchFamily="34" charset="0"/>
                <a:ea typeface="Tahoma" panose="020B0604030504040204" pitchFamily="34" charset="0"/>
                <a:cs typeface="Tahoma" panose="020B0604030504040204" pitchFamily="34" charset="0"/>
              </a:rPr>
              <a:t>tương</a:t>
            </a:r>
            <a:r>
              <a:rPr lang="en-US" sz="3200" dirty="0">
                <a:latin typeface="Tahoma" panose="020B0604030504040204" pitchFamily="34" charset="0"/>
                <a:ea typeface="Tahoma" panose="020B0604030504040204" pitchFamily="34" charset="0"/>
                <a:cs typeface="Tahoma" panose="020B0604030504040204" pitchFamily="34" charset="0"/>
              </a:rPr>
              <a:t> </a:t>
            </a:r>
            <a:r>
              <a:rPr lang="en-US" sz="3200" dirty="0" err="1">
                <a:latin typeface="Tahoma" panose="020B0604030504040204" pitchFamily="34" charset="0"/>
                <a:ea typeface="Tahoma" panose="020B0604030504040204" pitchFamily="34" charset="0"/>
                <a:cs typeface="Tahoma" panose="020B0604030504040204" pitchFamily="34" charset="0"/>
              </a:rPr>
              <a:t>lai</a:t>
            </a:r>
            <a:r>
              <a:rPr lang="en-US" sz="3200" dirty="0">
                <a:latin typeface="Tahoma" panose="020B0604030504040204" pitchFamily="34" charset="0"/>
                <a:ea typeface="Tahoma" panose="020B0604030504040204" pitchFamily="34" charset="0"/>
                <a:cs typeface="Tahoma" panose="020B0604030504040204" pitchFamily="34" charset="0"/>
              </a:rPr>
              <a:t> </a:t>
            </a:r>
            <a:r>
              <a:rPr lang="en-US" sz="3200" dirty="0" err="1">
                <a:latin typeface="Tahoma" panose="020B0604030504040204" pitchFamily="34" charset="0"/>
                <a:ea typeface="Tahoma" panose="020B0604030504040204" pitchFamily="34" charset="0"/>
                <a:cs typeface="Tahoma" panose="020B0604030504040204" pitchFamily="34" charset="0"/>
              </a:rPr>
              <a:t>của</a:t>
            </a:r>
            <a:r>
              <a:rPr lang="en-US" sz="3200" dirty="0">
                <a:latin typeface="Tahoma" panose="020B0604030504040204" pitchFamily="34" charset="0"/>
                <a:ea typeface="Tahoma" panose="020B0604030504040204" pitchFamily="34" charset="0"/>
                <a:cs typeface="Tahoma" panose="020B0604030504040204" pitchFamily="34" charset="0"/>
              </a:rPr>
              <a:t> </a:t>
            </a:r>
            <a:r>
              <a:rPr lang="en-US" sz="3200" dirty="0" err="1">
                <a:latin typeface="Tahoma" panose="020B0604030504040204" pitchFamily="34" charset="0"/>
                <a:ea typeface="Tahoma" panose="020B0604030504040204" pitchFamily="34" charset="0"/>
                <a:cs typeface="Tahoma" panose="020B0604030504040204" pitchFamily="34" charset="0"/>
              </a:rPr>
              <a:t>dòng</a:t>
            </a:r>
            <a:r>
              <a:rPr lang="en-US" sz="3200" dirty="0">
                <a:latin typeface="Tahoma" panose="020B0604030504040204" pitchFamily="34" charset="0"/>
                <a:ea typeface="Tahoma" panose="020B0604030504040204" pitchFamily="34" charset="0"/>
                <a:cs typeface="Tahoma" panose="020B0604030504040204" pitchFamily="34" charset="0"/>
              </a:rPr>
              <a:t> </a:t>
            </a:r>
            <a:r>
              <a:rPr lang="en-US" sz="3200" dirty="0" err="1">
                <a:latin typeface="Tahoma" panose="020B0604030504040204" pitchFamily="34" charset="0"/>
                <a:ea typeface="Tahoma" panose="020B0604030504040204" pitchFamily="34" charset="0"/>
                <a:cs typeface="Tahoma" panose="020B0604030504040204" pitchFamily="34" charset="0"/>
              </a:rPr>
              <a:t>tiền</a:t>
            </a:r>
            <a:r>
              <a:rPr lang="en-US" sz="3200" dirty="0">
                <a:latin typeface="Tahoma" panose="020B0604030504040204" pitchFamily="34" charset="0"/>
                <a:ea typeface="Tahoma" panose="020B0604030504040204" pitchFamily="34" charset="0"/>
                <a:cs typeface="Tahoma" panose="020B0604030504040204" pitchFamily="34" charset="0"/>
              </a:rPr>
              <a:t> </a:t>
            </a:r>
            <a:r>
              <a:rPr lang="en-US" sz="3200" dirty="0" err="1">
                <a:latin typeface="Tahoma" panose="020B0604030504040204" pitchFamily="34" charset="0"/>
                <a:ea typeface="Tahoma" panose="020B0604030504040204" pitchFamily="34" charset="0"/>
                <a:cs typeface="Tahoma" panose="020B0604030504040204" pitchFamily="34" charset="0"/>
              </a:rPr>
              <a:t>đều</a:t>
            </a:r>
            <a:r>
              <a:rPr lang="en-US" sz="3200" dirty="0">
                <a:latin typeface="Tahoma" panose="020B0604030504040204" pitchFamily="34" charset="0"/>
                <a:ea typeface="Tahoma" panose="020B0604030504040204" pitchFamily="34" charset="0"/>
                <a:cs typeface="Tahoma" panose="020B0604030504040204" pitchFamily="34" charset="0"/>
              </a:rPr>
              <a:t> </a:t>
            </a:r>
            <a:r>
              <a:rPr lang="en-US" sz="3200" dirty="0" err="1">
                <a:latin typeface="Tahoma" panose="020B0604030504040204" pitchFamily="34" charset="0"/>
                <a:ea typeface="Tahoma" panose="020B0604030504040204" pitchFamily="34" charset="0"/>
                <a:cs typeface="Tahoma" panose="020B0604030504040204" pitchFamily="34" charset="0"/>
              </a:rPr>
              <a:t>đầu</a:t>
            </a:r>
            <a:r>
              <a:rPr lang="en-US" sz="3200" dirty="0">
                <a:latin typeface="Tahoma" panose="020B0604030504040204" pitchFamily="34" charset="0"/>
                <a:ea typeface="Tahoma" panose="020B0604030504040204" pitchFamily="34" charset="0"/>
                <a:cs typeface="Tahoma" panose="020B0604030504040204" pitchFamily="34" charset="0"/>
              </a:rPr>
              <a:t> </a:t>
            </a:r>
            <a:r>
              <a:rPr lang="en-US" sz="3200" dirty="0" err="1">
                <a:latin typeface="Tahoma" panose="020B0604030504040204" pitchFamily="34" charset="0"/>
                <a:ea typeface="Tahoma" panose="020B0604030504040204" pitchFamily="34" charset="0"/>
                <a:cs typeface="Tahoma" panose="020B0604030504040204" pitchFamily="34" charset="0"/>
              </a:rPr>
              <a:t>kì</a:t>
            </a:r>
            <a:endParaRPr lang="en-US" sz="3200" dirty="0">
              <a:latin typeface="Tahoma" panose="020B0604030504040204" pitchFamily="34" charset="0"/>
              <a:ea typeface="Tahoma" panose="020B0604030504040204" pitchFamily="34" charset="0"/>
              <a:cs typeface="Tahoma" panose="020B0604030504040204" pitchFamily="34" charset="0"/>
            </a:endParaRPr>
          </a:p>
        </p:txBody>
      </p:sp>
      <p:graphicFrame>
        <p:nvGraphicFramePr>
          <p:cNvPr id="8" name="Bảng 7">
            <a:extLst>
              <a:ext uri="{FF2B5EF4-FFF2-40B4-BE49-F238E27FC236}">
                <a16:creationId xmlns:a16="http://schemas.microsoft.com/office/drawing/2014/main" id="{A304759C-0B92-4936-A167-93FC2E63725E}"/>
              </a:ext>
            </a:extLst>
          </p:cNvPr>
          <p:cNvGraphicFramePr>
            <a:graphicFrameLocks noGrp="1"/>
          </p:cNvGraphicFramePr>
          <p:nvPr/>
        </p:nvGraphicFramePr>
        <p:xfrm>
          <a:off x="334310" y="2934963"/>
          <a:ext cx="5262684" cy="986748"/>
        </p:xfrm>
        <a:graphic>
          <a:graphicData uri="http://schemas.openxmlformats.org/drawingml/2006/table">
            <a:tbl>
              <a:tblPr firstRow="1" firstCol="1" bandRow="1"/>
              <a:tblGrid>
                <a:gridCol w="2810177">
                  <a:extLst>
                    <a:ext uri="{9D8B030D-6E8A-4147-A177-3AD203B41FA5}">
                      <a16:colId xmlns:a16="http://schemas.microsoft.com/office/drawing/2014/main" val="2663952650"/>
                    </a:ext>
                  </a:extLst>
                </a:gridCol>
                <a:gridCol w="2452507">
                  <a:extLst>
                    <a:ext uri="{9D8B030D-6E8A-4147-A177-3AD203B41FA5}">
                      <a16:colId xmlns:a16="http://schemas.microsoft.com/office/drawing/2014/main" val="1102140846"/>
                    </a:ext>
                  </a:extLst>
                </a:gridCol>
              </a:tblGrid>
              <a:tr h="493374">
                <a:tc rowSpan="2">
                  <a:txBody>
                    <a:bodyPr/>
                    <a:lstStyle/>
                    <a:p>
                      <a:pPr algn="ctr">
                        <a:spcAft>
                          <a:spcPts val="0"/>
                        </a:spcAft>
                      </a:pPr>
                      <a:r>
                        <a:rPr lang="en-US" sz="2400" b="1" dirty="0" err="1">
                          <a:effectLst/>
                          <a:latin typeface="Tahoma" panose="020B0604030504040204" pitchFamily="34" charset="0"/>
                          <a:ea typeface="Tahoma" panose="020B0604030504040204" pitchFamily="34" charset="0"/>
                          <a:cs typeface="Tahoma" panose="020B0604030504040204" pitchFamily="34" charset="0"/>
                        </a:rPr>
                        <a:t>GTHT</a:t>
                      </a:r>
                      <a:r>
                        <a:rPr lang="en-US" sz="2400" b="1" dirty="0">
                          <a:effectLst/>
                          <a:latin typeface="Tahoma" panose="020B0604030504040204" pitchFamily="34" charset="0"/>
                          <a:ea typeface="Tahoma" panose="020B0604030504040204" pitchFamily="34" charset="0"/>
                          <a:cs typeface="Tahoma" panose="020B0604030504040204" pitchFamily="34" charset="0"/>
                        </a:rPr>
                        <a:t>   =   A   ×</a:t>
                      </a:r>
                    </a:p>
                  </a:txBody>
                  <a:tcPr marL="68580" marR="68580" marT="0" marB="0" anchor="ctr">
                    <a:lnL>
                      <a:noFill/>
                    </a:lnL>
                    <a:lnR>
                      <a:noFill/>
                    </a:lnR>
                    <a:lnT>
                      <a:noFill/>
                    </a:lnT>
                    <a:lnB>
                      <a:noFill/>
                    </a:lnB>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a:spcAft>
                          <a:spcPts val="0"/>
                        </a:spcAft>
                      </a:pPr>
                      <a:r>
                        <a:rPr lang="en-US" sz="2400" b="1" dirty="0">
                          <a:effectLst/>
                          <a:latin typeface="Tahoma" panose="020B0604030504040204" pitchFamily="34" charset="0"/>
                          <a:ea typeface="Tahoma" panose="020B0604030504040204" pitchFamily="34" charset="0"/>
                          <a:cs typeface="Tahoma" panose="020B0604030504040204" pitchFamily="34" charset="0"/>
                        </a:rPr>
                        <a:t>(1 + r)</a:t>
                      </a:r>
                      <a:r>
                        <a:rPr lang="en-US" sz="2400" b="1" baseline="30000" dirty="0">
                          <a:effectLst/>
                          <a:latin typeface="Tahoma" panose="020B0604030504040204" pitchFamily="34" charset="0"/>
                          <a:ea typeface="Tahoma" panose="020B0604030504040204" pitchFamily="34" charset="0"/>
                          <a:cs typeface="Tahoma" panose="020B0604030504040204" pitchFamily="34" charset="0"/>
                        </a:rPr>
                        <a:t>n</a:t>
                      </a:r>
                      <a:r>
                        <a:rPr lang="en-US" sz="2400" b="1" dirty="0">
                          <a:effectLst/>
                          <a:latin typeface="Tahoma" panose="020B0604030504040204" pitchFamily="34" charset="0"/>
                          <a:ea typeface="Tahoma" panose="020B0604030504040204" pitchFamily="34" charset="0"/>
                          <a:cs typeface="Tahoma" panose="020B0604030504040204" pitchFamily="34" charset="0"/>
                        </a:rPr>
                        <a:t> – 1</a:t>
                      </a: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extLst>
                  <a:ext uri="{0D108BD9-81ED-4DB2-BD59-A6C34878D82A}">
                    <a16:rowId xmlns:a16="http://schemas.microsoft.com/office/drawing/2014/main" val="45938136"/>
                  </a:ext>
                </a:extLst>
              </a:tr>
              <a:tr h="493374">
                <a:tc vMerge="1">
                  <a:txBody>
                    <a:bodyPr/>
                    <a:lstStyle/>
                    <a:p>
                      <a:endParaRPr lang="en-US"/>
                    </a:p>
                  </a:txBody>
                  <a:tcPr/>
                </a:tc>
                <a:tc>
                  <a:txBody>
                    <a:bodyPr/>
                    <a:lstStyle/>
                    <a:p>
                      <a:pPr algn="ctr">
                        <a:spcAft>
                          <a:spcPts val="0"/>
                        </a:spcAft>
                      </a:pPr>
                      <a:r>
                        <a:rPr lang="en-US" sz="2400" b="1" dirty="0">
                          <a:effectLst/>
                          <a:latin typeface="Tahoma" panose="020B0604030504040204" pitchFamily="34" charset="0"/>
                          <a:ea typeface="Tahoma" panose="020B0604030504040204" pitchFamily="34" charset="0"/>
                          <a:cs typeface="Tahoma" panose="020B0604030504040204" pitchFamily="34" charset="0"/>
                        </a:rPr>
                        <a:t>r × (1 + r)</a:t>
                      </a:r>
                      <a:r>
                        <a:rPr lang="en-US" sz="2400" b="1" baseline="30000" dirty="0">
                          <a:effectLst/>
                          <a:latin typeface="Tahoma" panose="020B0604030504040204" pitchFamily="34" charset="0"/>
                          <a:ea typeface="Tahoma" panose="020B0604030504040204" pitchFamily="34" charset="0"/>
                          <a:cs typeface="Tahoma" panose="020B0604030504040204" pitchFamily="34" charset="0"/>
                        </a:rPr>
                        <a:t>n-1</a:t>
                      </a:r>
                      <a:endParaRPr lang="en-US" sz="2400" b="1" dirty="0">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extLst>
                  <a:ext uri="{0D108BD9-81ED-4DB2-BD59-A6C34878D82A}">
                    <a16:rowId xmlns:a16="http://schemas.microsoft.com/office/drawing/2014/main" val="2674040146"/>
                  </a:ext>
                </a:extLst>
              </a:tr>
            </a:tbl>
          </a:graphicData>
        </a:graphic>
      </p:graphicFrame>
      <p:graphicFrame>
        <p:nvGraphicFramePr>
          <p:cNvPr id="12" name="Bảng 11">
            <a:extLst>
              <a:ext uri="{FF2B5EF4-FFF2-40B4-BE49-F238E27FC236}">
                <a16:creationId xmlns:a16="http://schemas.microsoft.com/office/drawing/2014/main" id="{2F10BDAF-525A-457D-9956-B238184D6210}"/>
              </a:ext>
            </a:extLst>
          </p:cNvPr>
          <p:cNvGraphicFramePr>
            <a:graphicFrameLocks noGrp="1"/>
          </p:cNvGraphicFramePr>
          <p:nvPr/>
        </p:nvGraphicFramePr>
        <p:xfrm>
          <a:off x="6033737" y="2877543"/>
          <a:ext cx="5947247" cy="1076160"/>
        </p:xfrm>
        <a:graphic>
          <a:graphicData uri="http://schemas.openxmlformats.org/drawingml/2006/table">
            <a:tbl>
              <a:tblPr firstRow="1" firstCol="1" bandRow="1"/>
              <a:tblGrid>
                <a:gridCol w="3479732">
                  <a:extLst>
                    <a:ext uri="{9D8B030D-6E8A-4147-A177-3AD203B41FA5}">
                      <a16:colId xmlns:a16="http://schemas.microsoft.com/office/drawing/2014/main" val="1875284168"/>
                    </a:ext>
                  </a:extLst>
                </a:gridCol>
                <a:gridCol w="2467515">
                  <a:extLst>
                    <a:ext uri="{9D8B030D-6E8A-4147-A177-3AD203B41FA5}">
                      <a16:colId xmlns:a16="http://schemas.microsoft.com/office/drawing/2014/main" val="2441662016"/>
                    </a:ext>
                  </a:extLst>
                </a:gridCol>
              </a:tblGrid>
              <a:tr h="538080">
                <a:tc rowSpan="2">
                  <a:txBody>
                    <a:bodyPr/>
                    <a:lstStyle/>
                    <a:p>
                      <a:pPr algn="ctr">
                        <a:spcAft>
                          <a:spcPts val="0"/>
                        </a:spcAft>
                      </a:pPr>
                      <a:r>
                        <a:rPr lang="en-US" sz="2400" b="1" dirty="0" err="1">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GTTL</a:t>
                      </a:r>
                      <a:r>
                        <a:rPr lang="en-US" sz="2400" b="1" dirty="0">
                          <a:effectLst/>
                          <a:latin typeface="Tahoma" panose="020B0604030504040204" pitchFamily="34" charset="0"/>
                          <a:ea typeface="Tahoma" panose="020B0604030504040204" pitchFamily="34" charset="0"/>
                          <a:cs typeface="Tahoma" panose="020B0604030504040204" pitchFamily="34" charset="0"/>
                        </a:rPr>
                        <a:t> = A × (1 + r) ×</a:t>
                      </a:r>
                    </a:p>
                  </a:txBody>
                  <a:tcPr marL="68580" marR="68580" marT="0" marB="0" anchor="ctr">
                    <a:lnL>
                      <a:noFill/>
                    </a:lnL>
                    <a:lnR>
                      <a:noFill/>
                    </a:lnR>
                    <a:lnT>
                      <a:noFill/>
                    </a:lnT>
                    <a:lnB>
                      <a:noFill/>
                    </a:lnB>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a:spcAft>
                          <a:spcPts val="0"/>
                        </a:spcAft>
                      </a:pPr>
                      <a:r>
                        <a:rPr lang="en-US" sz="2400" b="1" dirty="0">
                          <a:effectLst/>
                          <a:latin typeface="Tahoma" panose="020B0604030504040204" pitchFamily="34" charset="0"/>
                          <a:ea typeface="Tahoma" panose="020B0604030504040204" pitchFamily="34" charset="0"/>
                          <a:cs typeface="Tahoma" panose="020B0604030504040204" pitchFamily="34" charset="0"/>
                        </a:rPr>
                        <a:t>(1 + r)</a:t>
                      </a:r>
                      <a:r>
                        <a:rPr lang="en-US" sz="2400" b="1" baseline="30000" dirty="0">
                          <a:effectLst/>
                          <a:latin typeface="Tahoma" panose="020B0604030504040204" pitchFamily="34" charset="0"/>
                          <a:ea typeface="Tahoma" panose="020B0604030504040204" pitchFamily="34" charset="0"/>
                          <a:cs typeface="Tahoma" panose="020B0604030504040204" pitchFamily="34" charset="0"/>
                        </a:rPr>
                        <a:t>n</a:t>
                      </a:r>
                      <a:r>
                        <a:rPr lang="en-US" sz="2400" b="1" dirty="0">
                          <a:effectLst/>
                          <a:latin typeface="Tahoma" panose="020B0604030504040204" pitchFamily="34" charset="0"/>
                          <a:ea typeface="Tahoma" panose="020B0604030504040204" pitchFamily="34" charset="0"/>
                          <a:cs typeface="Tahoma" panose="020B0604030504040204" pitchFamily="34" charset="0"/>
                        </a:rPr>
                        <a:t> – 1</a:t>
                      </a: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extLst>
                  <a:ext uri="{0D108BD9-81ED-4DB2-BD59-A6C34878D82A}">
                    <a16:rowId xmlns:a16="http://schemas.microsoft.com/office/drawing/2014/main" val="3313077457"/>
                  </a:ext>
                </a:extLst>
              </a:tr>
              <a:tr h="538080">
                <a:tc vMerge="1">
                  <a:txBody>
                    <a:bodyPr/>
                    <a:lstStyle/>
                    <a:p>
                      <a:endParaRPr lang="en-US"/>
                    </a:p>
                  </a:txBody>
                  <a:tcPr/>
                </a:tc>
                <a:tc>
                  <a:txBody>
                    <a:bodyPr/>
                    <a:lstStyle/>
                    <a:p>
                      <a:pPr algn="ctr">
                        <a:spcAft>
                          <a:spcPts val="0"/>
                        </a:spcAft>
                      </a:pPr>
                      <a:r>
                        <a:rPr lang="en-US" sz="2400" b="1" dirty="0">
                          <a:effectLst/>
                          <a:latin typeface="Tahoma" panose="020B0604030504040204" pitchFamily="34" charset="0"/>
                          <a:ea typeface="Tahoma" panose="020B0604030504040204" pitchFamily="34" charset="0"/>
                          <a:cs typeface="Tahoma" panose="020B0604030504040204" pitchFamily="34" charset="0"/>
                        </a:rPr>
                        <a:t>r</a:t>
                      </a: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extLst>
                  <a:ext uri="{0D108BD9-81ED-4DB2-BD59-A6C34878D82A}">
                    <a16:rowId xmlns:a16="http://schemas.microsoft.com/office/drawing/2014/main" val="3335813759"/>
                  </a:ext>
                </a:extLst>
              </a:tr>
            </a:tbl>
          </a:graphicData>
        </a:graphic>
      </p:graphicFrame>
      <p:sp>
        <p:nvSpPr>
          <p:cNvPr id="13" name="Tiêu đề 1">
            <a:extLst>
              <a:ext uri="{FF2B5EF4-FFF2-40B4-BE49-F238E27FC236}">
                <a16:creationId xmlns:a16="http://schemas.microsoft.com/office/drawing/2014/main" id="{9591E7ED-3081-4A44-9526-0F7595BFE69A}"/>
              </a:ext>
            </a:extLst>
          </p:cNvPr>
          <p:cNvSpPr txBox="1">
            <a:spLocks/>
          </p:cNvSpPr>
          <p:nvPr/>
        </p:nvSpPr>
        <p:spPr>
          <a:xfrm rot="10800000" flipV="1">
            <a:off x="601202" y="5274937"/>
            <a:ext cx="10877014" cy="1076165"/>
          </a:xfrm>
          <a:prstGeom prst="rect">
            <a:avLst/>
          </a:prstGeom>
        </p:spPr>
        <p:txBody>
          <a:bodyPr anchor="ctr" anchorCtr="0">
            <a:noAutofit/>
          </a:bodyPr>
          <a:lstStyle>
            <a:lvl1pPr algn="ctr" defTabSz="914400" rtl="0" eaLnBrk="1" latinLnBrk="0" hangingPunct="1">
              <a:lnSpc>
                <a:spcPct val="90000"/>
              </a:lnSpc>
              <a:spcBef>
                <a:spcPct val="0"/>
              </a:spcBef>
              <a:buNone/>
              <a:defRPr sz="2800" kern="1200">
                <a:solidFill>
                  <a:srgbClr val="4D5667"/>
                </a:solidFill>
                <a:effectLst>
                  <a:outerShdw blurRad="38100" dist="38100" dir="2700000" algn="ctr" rotWithShape="0">
                    <a:srgbClr val="000000">
                      <a:alpha val="43000"/>
                    </a:srgbClr>
                  </a:outerShdw>
                </a:effectLst>
                <a:latin typeface="Verdana" panose="020B0604030504040204" pitchFamily="34" charset="0"/>
                <a:ea typeface="Verdana" panose="020B0604030504040204" pitchFamily="34" charset="0"/>
                <a:cs typeface="Verdana" panose="020B0604030504040204" pitchFamily="34" charset="0"/>
              </a:defRPr>
            </a:lvl1pPr>
          </a:lstStyle>
          <a:p>
            <a:pPr algn="l">
              <a:lnSpc>
                <a:spcPct val="170000"/>
              </a:lnSpc>
              <a:defRPr/>
            </a:pPr>
            <a:r>
              <a:rPr lang="en-US" sz="2400" i="1" dirty="0" err="1">
                <a:solidFill>
                  <a:schemeClr val="tx1"/>
                </a:solidFill>
                <a:effectLst/>
                <a:latin typeface="Tahoma" panose="020B0604030504040204" pitchFamily="34" charset="0"/>
                <a:ea typeface="Tahoma" panose="020B0604030504040204" pitchFamily="34" charset="0"/>
                <a:cs typeface="Tahoma" panose="020B0604030504040204" pitchFamily="34" charset="0"/>
              </a:rPr>
              <a:t>Bạn</a:t>
            </a:r>
            <a:r>
              <a:rPr lang="en-US" sz="2400" i="1" dirty="0">
                <a:solidFill>
                  <a:schemeClr val="tx1"/>
                </a:solidFill>
                <a:effectLst/>
                <a:latin typeface="Tahoma" panose="020B0604030504040204" pitchFamily="34" charset="0"/>
                <a:ea typeface="Tahoma" panose="020B0604030504040204" pitchFamily="34" charset="0"/>
                <a:cs typeface="Tahoma" panose="020B0604030504040204" pitchFamily="34" charset="0"/>
              </a:rPr>
              <a:t> </a:t>
            </a:r>
            <a:r>
              <a:rPr lang="en-US" sz="2400" i="1" dirty="0" err="1">
                <a:solidFill>
                  <a:schemeClr val="tx1"/>
                </a:solidFill>
                <a:effectLst/>
                <a:latin typeface="Tahoma" panose="020B0604030504040204" pitchFamily="34" charset="0"/>
                <a:ea typeface="Tahoma" panose="020B0604030504040204" pitchFamily="34" charset="0"/>
                <a:cs typeface="Tahoma" panose="020B0604030504040204" pitchFamily="34" charset="0"/>
              </a:rPr>
              <a:t>trúng</a:t>
            </a:r>
            <a:r>
              <a:rPr lang="en-US" sz="2400" i="1" dirty="0">
                <a:solidFill>
                  <a:schemeClr val="tx1"/>
                </a:solidFill>
                <a:effectLst/>
                <a:latin typeface="Tahoma" panose="020B0604030504040204" pitchFamily="34" charset="0"/>
                <a:ea typeface="Tahoma" panose="020B0604030504040204" pitchFamily="34" charset="0"/>
                <a:cs typeface="Tahoma" panose="020B0604030504040204" pitchFamily="34" charset="0"/>
              </a:rPr>
              <a:t> </a:t>
            </a:r>
            <a:r>
              <a:rPr lang="en-US" sz="2400" i="1" dirty="0" err="1">
                <a:solidFill>
                  <a:schemeClr val="tx1"/>
                </a:solidFill>
                <a:effectLst/>
                <a:latin typeface="Tahoma" panose="020B0604030504040204" pitchFamily="34" charset="0"/>
                <a:ea typeface="Tahoma" panose="020B0604030504040204" pitchFamily="34" charset="0"/>
                <a:cs typeface="Tahoma" panose="020B0604030504040204" pitchFamily="34" charset="0"/>
              </a:rPr>
              <a:t>xổ</a:t>
            </a:r>
            <a:r>
              <a:rPr lang="en-US" sz="2400" i="1" dirty="0">
                <a:solidFill>
                  <a:schemeClr val="tx1"/>
                </a:solidFill>
                <a:effectLst/>
                <a:latin typeface="Tahoma" panose="020B0604030504040204" pitchFamily="34" charset="0"/>
                <a:ea typeface="Tahoma" panose="020B0604030504040204" pitchFamily="34" charset="0"/>
                <a:cs typeface="Tahoma" panose="020B0604030504040204" pitchFamily="34" charset="0"/>
              </a:rPr>
              <a:t> </a:t>
            </a:r>
            <a:r>
              <a:rPr lang="en-US" sz="2400" i="1" dirty="0" err="1">
                <a:solidFill>
                  <a:schemeClr val="tx1"/>
                </a:solidFill>
                <a:effectLst/>
                <a:latin typeface="Tahoma" panose="020B0604030504040204" pitchFamily="34" charset="0"/>
                <a:ea typeface="Tahoma" panose="020B0604030504040204" pitchFamily="34" charset="0"/>
                <a:cs typeface="Tahoma" panose="020B0604030504040204" pitchFamily="34" charset="0"/>
              </a:rPr>
              <a:t>số</a:t>
            </a:r>
            <a:r>
              <a:rPr lang="en-US" sz="2400" i="1" dirty="0">
                <a:solidFill>
                  <a:schemeClr val="tx1"/>
                </a:solidFill>
                <a:effectLst/>
                <a:latin typeface="Tahoma" panose="020B0604030504040204" pitchFamily="34" charset="0"/>
                <a:ea typeface="Tahoma" panose="020B0604030504040204" pitchFamily="34" charset="0"/>
                <a:cs typeface="Tahoma" panose="020B0604030504040204" pitchFamily="34" charset="0"/>
              </a:rPr>
              <a:t> </a:t>
            </a:r>
            <a:r>
              <a:rPr lang="en-US" sz="2400" i="1" dirty="0" err="1">
                <a:solidFill>
                  <a:schemeClr val="tx1"/>
                </a:solidFill>
                <a:effectLst/>
                <a:latin typeface="Tahoma" panose="020B0604030504040204" pitchFamily="34" charset="0"/>
                <a:ea typeface="Tahoma" panose="020B0604030504040204" pitchFamily="34" charset="0"/>
                <a:cs typeface="Tahoma" panose="020B0604030504040204" pitchFamily="34" charset="0"/>
              </a:rPr>
              <a:t>giải</a:t>
            </a:r>
            <a:r>
              <a:rPr lang="en-US" sz="2400" i="1" dirty="0">
                <a:solidFill>
                  <a:schemeClr val="tx1"/>
                </a:solidFill>
                <a:effectLst/>
                <a:latin typeface="Tahoma" panose="020B0604030504040204" pitchFamily="34" charset="0"/>
                <a:ea typeface="Tahoma" panose="020B0604030504040204" pitchFamily="34" charset="0"/>
                <a:cs typeface="Tahoma" panose="020B0604030504040204" pitchFamily="34" charset="0"/>
              </a:rPr>
              <a:t> </a:t>
            </a:r>
            <a:r>
              <a:rPr lang="en-US" sz="2400" i="1" dirty="0" err="1">
                <a:solidFill>
                  <a:schemeClr val="tx1"/>
                </a:solidFill>
                <a:effectLst/>
                <a:latin typeface="Tahoma" panose="020B0604030504040204" pitchFamily="34" charset="0"/>
                <a:ea typeface="Tahoma" panose="020B0604030504040204" pitchFamily="34" charset="0"/>
                <a:cs typeface="Tahoma" panose="020B0604030504040204" pitchFamily="34" charset="0"/>
              </a:rPr>
              <a:t>độc</a:t>
            </a:r>
            <a:r>
              <a:rPr lang="en-US" sz="2400" i="1" dirty="0">
                <a:solidFill>
                  <a:schemeClr val="tx1"/>
                </a:solidFill>
                <a:effectLst/>
                <a:latin typeface="Tahoma" panose="020B0604030504040204" pitchFamily="34" charset="0"/>
                <a:ea typeface="Tahoma" panose="020B0604030504040204" pitchFamily="34" charset="0"/>
                <a:cs typeface="Tahoma" panose="020B0604030504040204" pitchFamily="34" charset="0"/>
              </a:rPr>
              <a:t> </a:t>
            </a:r>
            <a:r>
              <a:rPr lang="en-US" sz="2400" i="1" dirty="0" err="1">
                <a:solidFill>
                  <a:schemeClr val="tx1"/>
                </a:solidFill>
                <a:effectLst/>
                <a:latin typeface="Tahoma" panose="020B0604030504040204" pitchFamily="34" charset="0"/>
                <a:ea typeface="Tahoma" panose="020B0604030504040204" pitchFamily="34" charset="0"/>
                <a:cs typeface="Tahoma" panose="020B0604030504040204" pitchFamily="34" charset="0"/>
              </a:rPr>
              <a:t>đắc</a:t>
            </a:r>
            <a:r>
              <a:rPr lang="en-US" sz="2400" i="1" dirty="0">
                <a:solidFill>
                  <a:schemeClr val="tx1"/>
                </a:solidFill>
                <a:effectLst/>
                <a:latin typeface="Tahoma" panose="020B0604030504040204" pitchFamily="34" charset="0"/>
                <a:ea typeface="Tahoma" panose="020B0604030504040204" pitchFamily="34" charset="0"/>
                <a:cs typeface="Tahoma" panose="020B0604030504040204" pitchFamily="34" charset="0"/>
              </a:rPr>
              <a:t>, </a:t>
            </a:r>
            <a:r>
              <a:rPr lang="en-US" sz="2400" i="1" dirty="0" err="1">
                <a:solidFill>
                  <a:schemeClr val="tx1"/>
                </a:solidFill>
                <a:effectLst/>
                <a:latin typeface="Tahoma" panose="020B0604030504040204" pitchFamily="34" charset="0"/>
                <a:ea typeface="Tahoma" panose="020B0604030504040204" pitchFamily="34" charset="0"/>
                <a:cs typeface="Tahoma" panose="020B0604030504040204" pitchFamily="34" charset="0"/>
              </a:rPr>
              <a:t>công</a:t>
            </a:r>
            <a:r>
              <a:rPr lang="en-US" sz="2400" i="1" dirty="0">
                <a:solidFill>
                  <a:schemeClr val="tx1"/>
                </a:solidFill>
                <a:effectLst/>
                <a:latin typeface="Tahoma" panose="020B0604030504040204" pitchFamily="34" charset="0"/>
                <a:ea typeface="Tahoma" panose="020B0604030504040204" pitchFamily="34" charset="0"/>
                <a:cs typeface="Tahoma" panose="020B0604030504040204" pitchFamily="34" charset="0"/>
              </a:rPr>
              <a:t> ty </a:t>
            </a:r>
            <a:r>
              <a:rPr lang="en-US" sz="2400" i="1" dirty="0" err="1">
                <a:solidFill>
                  <a:schemeClr val="tx1"/>
                </a:solidFill>
                <a:effectLst/>
                <a:latin typeface="Tahoma" panose="020B0604030504040204" pitchFamily="34" charset="0"/>
                <a:ea typeface="Tahoma" panose="020B0604030504040204" pitchFamily="34" charset="0"/>
                <a:cs typeface="Tahoma" panose="020B0604030504040204" pitchFamily="34" charset="0"/>
              </a:rPr>
              <a:t>xổ</a:t>
            </a:r>
            <a:r>
              <a:rPr lang="en-US" sz="2400" i="1" dirty="0">
                <a:solidFill>
                  <a:schemeClr val="tx1"/>
                </a:solidFill>
                <a:effectLst/>
                <a:latin typeface="Tahoma" panose="020B0604030504040204" pitchFamily="34" charset="0"/>
                <a:ea typeface="Tahoma" panose="020B0604030504040204" pitchFamily="34" charset="0"/>
                <a:cs typeface="Tahoma" panose="020B0604030504040204" pitchFamily="34" charset="0"/>
              </a:rPr>
              <a:t> </a:t>
            </a:r>
            <a:r>
              <a:rPr lang="en-US" sz="2400" i="1" dirty="0" err="1">
                <a:solidFill>
                  <a:schemeClr val="tx1"/>
                </a:solidFill>
                <a:effectLst/>
                <a:latin typeface="Tahoma" panose="020B0604030504040204" pitchFamily="34" charset="0"/>
                <a:ea typeface="Tahoma" panose="020B0604030504040204" pitchFamily="34" charset="0"/>
                <a:cs typeface="Tahoma" panose="020B0604030504040204" pitchFamily="34" charset="0"/>
              </a:rPr>
              <a:t>số</a:t>
            </a:r>
            <a:r>
              <a:rPr lang="en-US" sz="2400" i="1" dirty="0">
                <a:solidFill>
                  <a:schemeClr val="tx1"/>
                </a:solidFill>
                <a:effectLst/>
                <a:latin typeface="Tahoma" panose="020B0604030504040204" pitchFamily="34" charset="0"/>
                <a:ea typeface="Tahoma" panose="020B0604030504040204" pitchFamily="34" charset="0"/>
                <a:cs typeface="Tahoma" panose="020B0604030504040204" pitchFamily="34" charset="0"/>
              </a:rPr>
              <a:t> </a:t>
            </a:r>
            <a:r>
              <a:rPr lang="en-US" sz="2400" i="1" dirty="0" err="1">
                <a:solidFill>
                  <a:schemeClr val="tx1"/>
                </a:solidFill>
                <a:effectLst/>
                <a:latin typeface="Tahoma" panose="020B0604030504040204" pitchFamily="34" charset="0"/>
                <a:ea typeface="Tahoma" panose="020B0604030504040204" pitchFamily="34" charset="0"/>
                <a:cs typeface="Tahoma" panose="020B0604030504040204" pitchFamily="34" charset="0"/>
              </a:rPr>
              <a:t>cho</a:t>
            </a:r>
            <a:r>
              <a:rPr lang="en-US" sz="2400" i="1" dirty="0">
                <a:solidFill>
                  <a:schemeClr val="tx1"/>
                </a:solidFill>
                <a:effectLst/>
                <a:latin typeface="Tahoma" panose="020B0604030504040204" pitchFamily="34" charset="0"/>
                <a:ea typeface="Tahoma" panose="020B0604030504040204" pitchFamily="34" charset="0"/>
                <a:cs typeface="Tahoma" panose="020B0604030504040204" pitchFamily="34" charset="0"/>
              </a:rPr>
              <a:t> </a:t>
            </a:r>
            <a:r>
              <a:rPr lang="en-US" sz="2400" i="1" dirty="0" err="1">
                <a:solidFill>
                  <a:schemeClr val="tx1"/>
                </a:solidFill>
                <a:effectLst/>
                <a:latin typeface="Tahoma" panose="020B0604030504040204" pitchFamily="34" charset="0"/>
                <a:ea typeface="Tahoma" panose="020B0604030504040204" pitchFamily="34" charset="0"/>
                <a:cs typeface="Tahoma" panose="020B0604030504040204" pitchFamily="34" charset="0"/>
              </a:rPr>
              <a:t>bạn</a:t>
            </a:r>
            <a:r>
              <a:rPr lang="en-US" sz="2400" i="1" dirty="0">
                <a:solidFill>
                  <a:schemeClr val="tx1"/>
                </a:solidFill>
                <a:effectLst/>
                <a:latin typeface="Tahoma" panose="020B0604030504040204" pitchFamily="34" charset="0"/>
                <a:ea typeface="Tahoma" panose="020B0604030504040204" pitchFamily="34" charset="0"/>
                <a:cs typeface="Tahoma" panose="020B0604030504040204" pitchFamily="34" charset="0"/>
              </a:rPr>
              <a:t> 2 </a:t>
            </a:r>
            <a:r>
              <a:rPr lang="en-US" sz="2400" i="1" dirty="0" err="1">
                <a:solidFill>
                  <a:schemeClr val="tx1"/>
                </a:solidFill>
                <a:effectLst/>
                <a:latin typeface="Tahoma" panose="020B0604030504040204" pitchFamily="34" charset="0"/>
                <a:ea typeface="Tahoma" panose="020B0604030504040204" pitchFamily="34" charset="0"/>
                <a:cs typeface="Tahoma" panose="020B0604030504040204" pitchFamily="34" charset="0"/>
              </a:rPr>
              <a:t>lựa</a:t>
            </a:r>
            <a:r>
              <a:rPr lang="en-US" sz="2400" i="1" dirty="0">
                <a:solidFill>
                  <a:schemeClr val="tx1"/>
                </a:solidFill>
                <a:effectLst/>
                <a:latin typeface="Tahoma" panose="020B0604030504040204" pitchFamily="34" charset="0"/>
                <a:ea typeface="Tahoma" panose="020B0604030504040204" pitchFamily="34" charset="0"/>
                <a:cs typeface="Tahoma" panose="020B0604030504040204" pitchFamily="34" charset="0"/>
              </a:rPr>
              <a:t> </a:t>
            </a:r>
            <a:r>
              <a:rPr lang="en-US" sz="2400" i="1" dirty="0" err="1">
                <a:solidFill>
                  <a:schemeClr val="tx1"/>
                </a:solidFill>
                <a:effectLst/>
                <a:latin typeface="Tahoma" panose="020B0604030504040204" pitchFamily="34" charset="0"/>
                <a:ea typeface="Tahoma" panose="020B0604030504040204" pitchFamily="34" charset="0"/>
                <a:cs typeface="Tahoma" panose="020B0604030504040204" pitchFamily="34" charset="0"/>
              </a:rPr>
              <a:t>chọn</a:t>
            </a:r>
            <a:r>
              <a:rPr lang="en-US" sz="2400" i="1" dirty="0">
                <a:solidFill>
                  <a:schemeClr val="tx1"/>
                </a:solidFill>
                <a:effectLst/>
                <a:latin typeface="Tahoma" panose="020B0604030504040204" pitchFamily="34" charset="0"/>
                <a:ea typeface="Tahoma" panose="020B0604030504040204" pitchFamily="34" charset="0"/>
                <a:cs typeface="Tahoma" panose="020B0604030504040204" pitchFamily="34" charset="0"/>
              </a:rPr>
              <a:t> </a:t>
            </a:r>
            <a:r>
              <a:rPr lang="en-US" sz="2400" i="1" dirty="0" err="1">
                <a:solidFill>
                  <a:schemeClr val="tx1"/>
                </a:solidFill>
                <a:effectLst/>
                <a:latin typeface="Tahoma" panose="020B0604030504040204" pitchFamily="34" charset="0"/>
                <a:ea typeface="Tahoma" panose="020B0604030504040204" pitchFamily="34" charset="0"/>
                <a:cs typeface="Tahoma" panose="020B0604030504040204" pitchFamily="34" charset="0"/>
              </a:rPr>
              <a:t>nhận</a:t>
            </a:r>
            <a:r>
              <a:rPr lang="en-US" sz="2400" i="1" dirty="0">
                <a:solidFill>
                  <a:schemeClr val="tx1"/>
                </a:solidFill>
                <a:effectLst/>
                <a:latin typeface="Tahoma" panose="020B0604030504040204" pitchFamily="34" charset="0"/>
                <a:ea typeface="Tahoma" panose="020B0604030504040204" pitchFamily="34" charset="0"/>
                <a:cs typeface="Tahoma" panose="020B0604030504040204" pitchFamily="34" charset="0"/>
              </a:rPr>
              <a:t> </a:t>
            </a:r>
            <a:r>
              <a:rPr lang="en-US" sz="2400" i="1" dirty="0" err="1">
                <a:solidFill>
                  <a:schemeClr val="tx1"/>
                </a:solidFill>
                <a:effectLst/>
                <a:latin typeface="Tahoma" panose="020B0604030504040204" pitchFamily="34" charset="0"/>
                <a:ea typeface="Tahoma" panose="020B0604030504040204" pitchFamily="34" charset="0"/>
                <a:cs typeface="Tahoma" panose="020B0604030504040204" pitchFamily="34" charset="0"/>
              </a:rPr>
              <a:t>tiền</a:t>
            </a:r>
            <a:r>
              <a:rPr lang="en-US" sz="2400" i="1" dirty="0">
                <a:solidFill>
                  <a:schemeClr val="tx1"/>
                </a:solidFill>
                <a:effectLst/>
                <a:latin typeface="Tahoma" panose="020B0604030504040204" pitchFamily="34" charset="0"/>
                <a:ea typeface="Tahoma" panose="020B0604030504040204" pitchFamily="34" charset="0"/>
                <a:cs typeface="Tahoma" panose="020B0604030504040204" pitchFamily="34" charset="0"/>
              </a:rPr>
              <a:t> :  </a:t>
            </a:r>
          </a:p>
          <a:p>
            <a:pPr marL="512763" indent="-512763" algn="l">
              <a:lnSpc>
                <a:spcPct val="170000"/>
              </a:lnSpc>
              <a:buAutoNum type="arabicPeriod"/>
              <a:defRPr/>
            </a:pPr>
            <a:r>
              <a:rPr lang="en-US" sz="2400" i="1" dirty="0" err="1">
                <a:solidFill>
                  <a:schemeClr val="tx1"/>
                </a:solidFill>
                <a:effectLst/>
                <a:latin typeface="Tahoma" panose="020B0604030504040204" pitchFamily="34" charset="0"/>
                <a:ea typeface="Tahoma" panose="020B0604030504040204" pitchFamily="34" charset="0"/>
                <a:cs typeface="Tahoma" panose="020B0604030504040204" pitchFamily="34" charset="0"/>
              </a:rPr>
              <a:t>Nhận</a:t>
            </a:r>
            <a:r>
              <a:rPr lang="en-US" sz="2400" i="1" dirty="0">
                <a:solidFill>
                  <a:schemeClr val="tx1"/>
                </a:solidFill>
                <a:effectLst/>
                <a:latin typeface="Tahoma" panose="020B0604030504040204" pitchFamily="34" charset="0"/>
                <a:ea typeface="Tahoma" panose="020B0604030504040204" pitchFamily="34" charset="0"/>
                <a:cs typeface="Tahoma" panose="020B0604030504040204" pitchFamily="34" charset="0"/>
              </a:rPr>
              <a:t> 1 000 000 000 VNĐ </a:t>
            </a:r>
            <a:r>
              <a:rPr lang="en-US" sz="2400" i="1" dirty="0" err="1">
                <a:solidFill>
                  <a:schemeClr val="tx1"/>
                </a:solidFill>
                <a:effectLst/>
                <a:latin typeface="Tahoma" panose="020B0604030504040204" pitchFamily="34" charset="0"/>
                <a:ea typeface="Tahoma" panose="020B0604030504040204" pitchFamily="34" charset="0"/>
                <a:cs typeface="Tahoma" panose="020B0604030504040204" pitchFamily="34" charset="0"/>
              </a:rPr>
              <a:t>đầu</a:t>
            </a:r>
            <a:r>
              <a:rPr lang="en-US" sz="2400" i="1" dirty="0">
                <a:solidFill>
                  <a:schemeClr val="tx1"/>
                </a:solidFill>
                <a:effectLst/>
                <a:latin typeface="Tahoma" panose="020B0604030504040204" pitchFamily="34" charset="0"/>
                <a:ea typeface="Tahoma" panose="020B0604030504040204" pitchFamily="34" charset="0"/>
                <a:cs typeface="Tahoma" panose="020B0604030504040204" pitchFamily="34" charset="0"/>
              </a:rPr>
              <a:t> </a:t>
            </a:r>
            <a:r>
              <a:rPr lang="en-US" sz="2400" i="1" dirty="0" err="1">
                <a:solidFill>
                  <a:schemeClr val="tx1"/>
                </a:solidFill>
                <a:effectLst/>
                <a:latin typeface="Tahoma" panose="020B0604030504040204" pitchFamily="34" charset="0"/>
                <a:ea typeface="Tahoma" panose="020B0604030504040204" pitchFamily="34" charset="0"/>
                <a:cs typeface="Tahoma" panose="020B0604030504040204" pitchFamily="34" charset="0"/>
              </a:rPr>
              <a:t>mỗi</a:t>
            </a:r>
            <a:r>
              <a:rPr lang="en-US" sz="2400" i="1" dirty="0">
                <a:solidFill>
                  <a:schemeClr val="tx1"/>
                </a:solidFill>
                <a:effectLst/>
                <a:latin typeface="Tahoma" panose="020B0604030504040204" pitchFamily="34" charset="0"/>
                <a:ea typeface="Tahoma" panose="020B0604030504040204" pitchFamily="34" charset="0"/>
                <a:cs typeface="Tahoma" panose="020B0604030504040204" pitchFamily="34" charset="0"/>
              </a:rPr>
              <a:t> </a:t>
            </a:r>
            <a:r>
              <a:rPr lang="en-US" sz="2400" i="1" dirty="0" err="1">
                <a:solidFill>
                  <a:schemeClr val="tx1"/>
                </a:solidFill>
                <a:effectLst/>
                <a:latin typeface="Tahoma" panose="020B0604030504040204" pitchFamily="34" charset="0"/>
                <a:ea typeface="Tahoma" panose="020B0604030504040204" pitchFamily="34" charset="0"/>
                <a:cs typeface="Tahoma" panose="020B0604030504040204" pitchFamily="34" charset="0"/>
              </a:rPr>
              <a:t>năm</a:t>
            </a:r>
            <a:r>
              <a:rPr lang="en-US" sz="2400" i="1" dirty="0">
                <a:solidFill>
                  <a:schemeClr val="tx1"/>
                </a:solidFill>
                <a:effectLst/>
                <a:latin typeface="Tahoma" panose="020B0604030504040204" pitchFamily="34" charset="0"/>
                <a:ea typeface="Tahoma" panose="020B0604030504040204" pitchFamily="34" charset="0"/>
                <a:cs typeface="Tahoma" panose="020B0604030504040204" pitchFamily="34" charset="0"/>
              </a:rPr>
              <a:t> </a:t>
            </a:r>
            <a:r>
              <a:rPr lang="en-US" sz="2400" i="1" dirty="0" err="1">
                <a:solidFill>
                  <a:schemeClr val="tx1"/>
                </a:solidFill>
                <a:effectLst/>
                <a:latin typeface="Tahoma" panose="020B0604030504040204" pitchFamily="34" charset="0"/>
                <a:ea typeface="Tahoma" panose="020B0604030504040204" pitchFamily="34" charset="0"/>
                <a:cs typeface="Tahoma" panose="020B0604030504040204" pitchFamily="34" charset="0"/>
              </a:rPr>
              <a:t>trong</a:t>
            </a:r>
            <a:r>
              <a:rPr lang="en-US" sz="2400" i="1" dirty="0">
                <a:solidFill>
                  <a:schemeClr val="tx1"/>
                </a:solidFill>
                <a:effectLst/>
                <a:latin typeface="Tahoma" panose="020B0604030504040204" pitchFamily="34" charset="0"/>
                <a:ea typeface="Tahoma" panose="020B0604030504040204" pitchFamily="34" charset="0"/>
                <a:cs typeface="Tahoma" panose="020B0604030504040204" pitchFamily="34" charset="0"/>
              </a:rPr>
              <a:t> 30 </a:t>
            </a:r>
            <a:r>
              <a:rPr lang="en-US" sz="2400" i="1" dirty="0" err="1">
                <a:solidFill>
                  <a:schemeClr val="tx1"/>
                </a:solidFill>
                <a:effectLst/>
                <a:latin typeface="Tahoma" panose="020B0604030504040204" pitchFamily="34" charset="0"/>
                <a:ea typeface="Tahoma" panose="020B0604030504040204" pitchFamily="34" charset="0"/>
                <a:cs typeface="Tahoma" panose="020B0604030504040204" pitchFamily="34" charset="0"/>
              </a:rPr>
              <a:t>năm</a:t>
            </a:r>
            <a:r>
              <a:rPr lang="en-US" sz="2400" i="1" dirty="0">
                <a:solidFill>
                  <a:schemeClr val="tx1"/>
                </a:solidFill>
                <a:effectLst/>
                <a:latin typeface="Tahoma" panose="020B0604030504040204" pitchFamily="34" charset="0"/>
                <a:ea typeface="Tahoma" panose="020B0604030504040204" pitchFamily="34" charset="0"/>
                <a:cs typeface="Tahoma" panose="020B0604030504040204" pitchFamily="34" charset="0"/>
              </a:rPr>
              <a:t>.</a:t>
            </a:r>
          </a:p>
          <a:p>
            <a:pPr marL="512763" indent="-512763" algn="l">
              <a:lnSpc>
                <a:spcPct val="170000"/>
              </a:lnSpc>
              <a:buAutoNum type="arabicPeriod"/>
              <a:defRPr/>
            </a:pPr>
            <a:r>
              <a:rPr lang="en-US" sz="2400" i="1" dirty="0">
                <a:solidFill>
                  <a:schemeClr val="tx1"/>
                </a:solidFill>
                <a:effectLst/>
                <a:latin typeface="Tahoma" panose="020B0604030504040204" pitchFamily="34" charset="0"/>
                <a:ea typeface="Tahoma" panose="020B0604030504040204" pitchFamily="34" charset="0"/>
                <a:cs typeface="Tahoma" panose="020B0604030504040204" pitchFamily="34" charset="0"/>
              </a:rPr>
              <a:t> </a:t>
            </a:r>
            <a:r>
              <a:rPr lang="en-US" sz="2400" i="1" dirty="0" err="1">
                <a:solidFill>
                  <a:schemeClr val="tx1"/>
                </a:solidFill>
                <a:effectLst/>
                <a:latin typeface="Tahoma" panose="020B0604030504040204" pitchFamily="34" charset="0"/>
                <a:ea typeface="Tahoma" panose="020B0604030504040204" pitchFamily="34" charset="0"/>
                <a:cs typeface="Tahoma" panose="020B0604030504040204" pitchFamily="34" charset="0"/>
              </a:rPr>
              <a:t>Nhận</a:t>
            </a:r>
            <a:r>
              <a:rPr lang="en-US" sz="2400" i="1" dirty="0">
                <a:solidFill>
                  <a:schemeClr val="tx1"/>
                </a:solidFill>
                <a:effectLst/>
                <a:latin typeface="Tahoma" panose="020B0604030504040204" pitchFamily="34" charset="0"/>
                <a:ea typeface="Tahoma" panose="020B0604030504040204" pitchFamily="34" charset="0"/>
                <a:cs typeface="Tahoma" panose="020B0604030504040204" pitchFamily="34" charset="0"/>
              </a:rPr>
              <a:t> </a:t>
            </a:r>
            <a:r>
              <a:rPr lang="en-US" sz="2400" i="1" dirty="0" err="1">
                <a:solidFill>
                  <a:schemeClr val="tx1"/>
                </a:solidFill>
                <a:effectLst/>
                <a:latin typeface="Tahoma" panose="020B0604030504040204" pitchFamily="34" charset="0"/>
                <a:ea typeface="Tahoma" panose="020B0604030504040204" pitchFamily="34" charset="0"/>
                <a:cs typeface="Tahoma" panose="020B0604030504040204" pitchFamily="34" charset="0"/>
              </a:rPr>
              <a:t>ngay</a:t>
            </a:r>
            <a:r>
              <a:rPr lang="en-US" sz="2400" i="1" dirty="0">
                <a:solidFill>
                  <a:schemeClr val="tx1"/>
                </a:solidFill>
                <a:effectLst/>
                <a:latin typeface="Tahoma" panose="020B0604030504040204" pitchFamily="34" charset="0"/>
                <a:ea typeface="Tahoma" panose="020B0604030504040204" pitchFamily="34" charset="0"/>
                <a:cs typeface="Tahoma" panose="020B0604030504040204" pitchFamily="34" charset="0"/>
              </a:rPr>
              <a:t> 15 000 000 000 </a:t>
            </a:r>
            <a:r>
              <a:rPr lang="en-US" sz="2400" i="1" dirty="0" err="1">
                <a:solidFill>
                  <a:schemeClr val="tx1"/>
                </a:solidFill>
                <a:effectLst/>
                <a:latin typeface="Tahoma" panose="020B0604030504040204" pitchFamily="34" charset="0"/>
                <a:ea typeface="Tahoma" panose="020B0604030504040204" pitchFamily="34" charset="0"/>
                <a:cs typeface="Tahoma" panose="020B0604030504040204" pitchFamily="34" charset="0"/>
              </a:rPr>
              <a:t>VNĐ</a:t>
            </a:r>
            <a:r>
              <a:rPr lang="en-US" sz="2400" i="1" dirty="0">
                <a:solidFill>
                  <a:schemeClr val="tx1"/>
                </a:solidFill>
                <a:effectLst/>
                <a:latin typeface="Tahoma" panose="020B0604030504040204" pitchFamily="34" charset="0"/>
                <a:ea typeface="Tahoma" panose="020B0604030504040204" pitchFamily="34" charset="0"/>
                <a:cs typeface="Tahoma" panose="020B0604030504040204" pitchFamily="34" charset="0"/>
              </a:rPr>
              <a:t>.</a:t>
            </a:r>
          </a:p>
          <a:p>
            <a:pPr algn="l">
              <a:lnSpc>
                <a:spcPct val="170000"/>
              </a:lnSpc>
              <a:defRPr/>
            </a:pPr>
            <a:r>
              <a:rPr lang="en-US" sz="2400" i="1" dirty="0" err="1">
                <a:solidFill>
                  <a:schemeClr val="tx1"/>
                </a:solidFill>
                <a:effectLst/>
                <a:latin typeface="Tahoma" panose="020B0604030504040204" pitchFamily="34" charset="0"/>
                <a:ea typeface="Tahoma" panose="020B0604030504040204" pitchFamily="34" charset="0"/>
                <a:cs typeface="Tahoma" panose="020B0604030504040204" pitchFamily="34" charset="0"/>
              </a:rPr>
              <a:t>Với</a:t>
            </a:r>
            <a:r>
              <a:rPr lang="en-US" sz="2400" i="1" dirty="0">
                <a:solidFill>
                  <a:schemeClr val="tx1"/>
                </a:solidFill>
                <a:effectLst/>
                <a:latin typeface="Tahoma" panose="020B0604030504040204" pitchFamily="34" charset="0"/>
                <a:ea typeface="Tahoma" panose="020B0604030504040204" pitchFamily="34" charset="0"/>
                <a:cs typeface="Tahoma" panose="020B0604030504040204" pitchFamily="34" charset="0"/>
              </a:rPr>
              <a:t> </a:t>
            </a:r>
            <a:r>
              <a:rPr lang="en-US" sz="2400" i="1" dirty="0" err="1">
                <a:solidFill>
                  <a:schemeClr val="tx1"/>
                </a:solidFill>
                <a:effectLst/>
                <a:latin typeface="Tahoma" panose="020B0604030504040204" pitchFamily="34" charset="0"/>
                <a:ea typeface="Tahoma" panose="020B0604030504040204" pitchFamily="34" charset="0"/>
                <a:cs typeface="Tahoma" panose="020B0604030504040204" pitchFamily="34" charset="0"/>
              </a:rPr>
              <a:t>tỉ</a:t>
            </a:r>
            <a:r>
              <a:rPr lang="en-US" sz="2400" i="1" dirty="0">
                <a:solidFill>
                  <a:schemeClr val="tx1"/>
                </a:solidFill>
                <a:effectLst/>
                <a:latin typeface="Tahoma" panose="020B0604030504040204" pitchFamily="34" charset="0"/>
                <a:ea typeface="Tahoma" panose="020B0604030504040204" pitchFamily="34" charset="0"/>
                <a:cs typeface="Tahoma" panose="020B0604030504040204" pitchFamily="34" charset="0"/>
              </a:rPr>
              <a:t> </a:t>
            </a:r>
            <a:r>
              <a:rPr lang="en-US" sz="2400" i="1" dirty="0" err="1">
                <a:solidFill>
                  <a:schemeClr val="tx1"/>
                </a:solidFill>
                <a:effectLst/>
                <a:latin typeface="Tahoma" panose="020B0604030504040204" pitchFamily="34" charset="0"/>
                <a:ea typeface="Tahoma" panose="020B0604030504040204" pitchFamily="34" charset="0"/>
                <a:cs typeface="Tahoma" panose="020B0604030504040204" pitchFamily="34" charset="0"/>
              </a:rPr>
              <a:t>suất</a:t>
            </a:r>
            <a:r>
              <a:rPr lang="en-US" sz="2400" i="1" dirty="0">
                <a:solidFill>
                  <a:schemeClr val="tx1"/>
                </a:solidFill>
                <a:effectLst/>
                <a:latin typeface="Tahoma" panose="020B0604030504040204" pitchFamily="34" charset="0"/>
                <a:ea typeface="Tahoma" panose="020B0604030504040204" pitchFamily="34" charset="0"/>
                <a:cs typeface="Tahoma" panose="020B0604030504040204" pitchFamily="34" charset="0"/>
              </a:rPr>
              <a:t> </a:t>
            </a:r>
            <a:r>
              <a:rPr lang="en-US" sz="2400" i="1" dirty="0" err="1">
                <a:solidFill>
                  <a:schemeClr val="tx1"/>
                </a:solidFill>
                <a:effectLst/>
                <a:latin typeface="Tahoma" panose="020B0604030504040204" pitchFamily="34" charset="0"/>
                <a:ea typeface="Tahoma" panose="020B0604030504040204" pitchFamily="34" charset="0"/>
                <a:cs typeface="Tahoma" panose="020B0604030504040204" pitchFamily="34" charset="0"/>
              </a:rPr>
              <a:t>chiết</a:t>
            </a:r>
            <a:r>
              <a:rPr lang="en-US" sz="2400" i="1" dirty="0">
                <a:solidFill>
                  <a:schemeClr val="tx1"/>
                </a:solidFill>
                <a:effectLst/>
                <a:latin typeface="Tahoma" panose="020B0604030504040204" pitchFamily="34" charset="0"/>
                <a:ea typeface="Tahoma" panose="020B0604030504040204" pitchFamily="34" charset="0"/>
                <a:cs typeface="Tahoma" panose="020B0604030504040204" pitchFamily="34" charset="0"/>
              </a:rPr>
              <a:t> </a:t>
            </a:r>
            <a:r>
              <a:rPr lang="en-US" sz="2400" i="1" dirty="0" err="1">
                <a:solidFill>
                  <a:schemeClr val="tx1"/>
                </a:solidFill>
                <a:effectLst/>
                <a:latin typeface="Tahoma" panose="020B0604030504040204" pitchFamily="34" charset="0"/>
                <a:ea typeface="Tahoma" panose="020B0604030504040204" pitchFamily="34" charset="0"/>
                <a:cs typeface="Tahoma" panose="020B0604030504040204" pitchFamily="34" charset="0"/>
              </a:rPr>
              <a:t>khấu</a:t>
            </a:r>
            <a:r>
              <a:rPr lang="en-US" sz="2400" i="1" dirty="0">
                <a:solidFill>
                  <a:schemeClr val="tx1"/>
                </a:solidFill>
                <a:effectLst/>
                <a:latin typeface="Tahoma" panose="020B0604030504040204" pitchFamily="34" charset="0"/>
                <a:ea typeface="Tahoma" panose="020B0604030504040204" pitchFamily="34" charset="0"/>
                <a:cs typeface="Tahoma" panose="020B0604030504040204" pitchFamily="34" charset="0"/>
              </a:rPr>
              <a:t> </a:t>
            </a:r>
            <a:r>
              <a:rPr lang="en-US" sz="2400" i="1" dirty="0" err="1">
                <a:solidFill>
                  <a:schemeClr val="tx1"/>
                </a:solidFill>
                <a:effectLst/>
                <a:latin typeface="Tahoma" panose="020B0604030504040204" pitchFamily="34" charset="0"/>
                <a:ea typeface="Tahoma" panose="020B0604030504040204" pitchFamily="34" charset="0"/>
                <a:cs typeface="Tahoma" panose="020B0604030504040204" pitchFamily="34" charset="0"/>
              </a:rPr>
              <a:t>là</a:t>
            </a:r>
            <a:r>
              <a:rPr lang="en-US" sz="2400" i="1" dirty="0">
                <a:solidFill>
                  <a:schemeClr val="tx1"/>
                </a:solidFill>
                <a:effectLst/>
                <a:latin typeface="Tahoma" panose="020B0604030504040204" pitchFamily="34" charset="0"/>
                <a:ea typeface="Tahoma" panose="020B0604030504040204" pitchFamily="34" charset="0"/>
                <a:cs typeface="Tahoma" panose="020B0604030504040204" pitchFamily="34" charset="0"/>
              </a:rPr>
              <a:t> 6%/</a:t>
            </a:r>
            <a:r>
              <a:rPr lang="en-US" sz="2400" i="1" dirty="0" err="1">
                <a:solidFill>
                  <a:schemeClr val="tx1"/>
                </a:solidFill>
                <a:effectLst/>
                <a:latin typeface="Tahoma" panose="020B0604030504040204" pitchFamily="34" charset="0"/>
                <a:ea typeface="Tahoma" panose="020B0604030504040204" pitchFamily="34" charset="0"/>
                <a:cs typeface="Tahoma" panose="020B0604030504040204" pitchFamily="34" charset="0"/>
              </a:rPr>
              <a:t>năm</a:t>
            </a:r>
            <a:r>
              <a:rPr lang="en-US" sz="2400" i="1" dirty="0">
                <a:solidFill>
                  <a:schemeClr val="tx1"/>
                </a:solidFill>
                <a:effectLst/>
                <a:latin typeface="Tahoma" panose="020B0604030504040204" pitchFamily="34" charset="0"/>
                <a:ea typeface="Tahoma" panose="020B0604030504040204" pitchFamily="34" charset="0"/>
                <a:cs typeface="Tahoma" panose="020B0604030504040204" pitchFamily="34" charset="0"/>
              </a:rPr>
              <a:t>. </a:t>
            </a:r>
            <a:r>
              <a:rPr lang="en-US" sz="2400" i="1" dirty="0" err="1">
                <a:solidFill>
                  <a:schemeClr val="tx1"/>
                </a:solidFill>
                <a:effectLst/>
                <a:latin typeface="Tahoma" panose="020B0604030504040204" pitchFamily="34" charset="0"/>
                <a:ea typeface="Tahoma" panose="020B0604030504040204" pitchFamily="34" charset="0"/>
                <a:cs typeface="Tahoma" panose="020B0604030504040204" pitchFamily="34" charset="0"/>
              </a:rPr>
              <a:t>Nên</a:t>
            </a:r>
            <a:r>
              <a:rPr lang="en-US" sz="2400" i="1" dirty="0">
                <a:solidFill>
                  <a:schemeClr val="tx1"/>
                </a:solidFill>
                <a:effectLst/>
                <a:latin typeface="Tahoma" panose="020B0604030504040204" pitchFamily="34" charset="0"/>
                <a:ea typeface="Tahoma" panose="020B0604030504040204" pitchFamily="34" charset="0"/>
                <a:cs typeface="Tahoma" panose="020B0604030504040204" pitchFamily="34" charset="0"/>
              </a:rPr>
              <a:t> </a:t>
            </a:r>
            <a:r>
              <a:rPr lang="en-US" sz="2400" i="1" dirty="0" err="1">
                <a:solidFill>
                  <a:schemeClr val="tx1"/>
                </a:solidFill>
                <a:effectLst/>
                <a:latin typeface="Tahoma" panose="020B0604030504040204" pitchFamily="34" charset="0"/>
                <a:ea typeface="Tahoma" panose="020B0604030504040204" pitchFamily="34" charset="0"/>
                <a:cs typeface="Tahoma" panose="020B0604030504040204" pitchFamily="34" charset="0"/>
              </a:rPr>
              <a:t>chọn</a:t>
            </a:r>
            <a:r>
              <a:rPr lang="en-US" sz="2400" i="1" dirty="0">
                <a:solidFill>
                  <a:schemeClr val="tx1"/>
                </a:solidFill>
                <a:effectLst/>
                <a:latin typeface="Tahoma" panose="020B0604030504040204" pitchFamily="34" charset="0"/>
                <a:ea typeface="Tahoma" panose="020B0604030504040204" pitchFamily="34" charset="0"/>
                <a:cs typeface="Tahoma" panose="020B0604030504040204" pitchFamily="34" charset="0"/>
              </a:rPr>
              <a:t> </a:t>
            </a:r>
            <a:r>
              <a:rPr lang="en-US" sz="2400" i="1" dirty="0" err="1">
                <a:solidFill>
                  <a:schemeClr val="tx1"/>
                </a:solidFill>
                <a:effectLst/>
                <a:latin typeface="Tahoma" panose="020B0604030504040204" pitchFamily="34" charset="0"/>
                <a:ea typeface="Tahoma" panose="020B0604030504040204" pitchFamily="34" charset="0"/>
                <a:cs typeface="Tahoma" panose="020B0604030504040204" pitchFamily="34" charset="0"/>
              </a:rPr>
              <a:t>ph</a:t>
            </a:r>
            <a:r>
              <a:rPr lang="vi-VN" sz="2400" i="1" dirty="0">
                <a:solidFill>
                  <a:schemeClr val="tx1"/>
                </a:solidFill>
                <a:effectLst/>
                <a:latin typeface="Tahoma" panose="020B0604030504040204" pitchFamily="34" charset="0"/>
                <a:ea typeface="Tahoma" panose="020B0604030504040204" pitchFamily="34" charset="0"/>
                <a:cs typeface="Tahoma" panose="020B0604030504040204" pitchFamily="34" charset="0"/>
              </a:rPr>
              <a:t>ư</a:t>
            </a:r>
            <a:r>
              <a:rPr lang="en-US" sz="2400" i="1" dirty="0" err="1">
                <a:solidFill>
                  <a:schemeClr val="tx1"/>
                </a:solidFill>
                <a:effectLst/>
                <a:latin typeface="Tahoma" panose="020B0604030504040204" pitchFamily="34" charset="0"/>
                <a:ea typeface="Tahoma" panose="020B0604030504040204" pitchFamily="34" charset="0"/>
                <a:cs typeface="Tahoma" panose="020B0604030504040204" pitchFamily="34" charset="0"/>
              </a:rPr>
              <a:t>ơng</a:t>
            </a:r>
            <a:r>
              <a:rPr lang="en-US" sz="2400" i="1" dirty="0">
                <a:solidFill>
                  <a:schemeClr val="tx1"/>
                </a:solidFill>
                <a:effectLst/>
                <a:latin typeface="Tahoma" panose="020B0604030504040204" pitchFamily="34" charset="0"/>
                <a:ea typeface="Tahoma" panose="020B0604030504040204" pitchFamily="34" charset="0"/>
                <a:cs typeface="Tahoma" panose="020B0604030504040204" pitchFamily="34" charset="0"/>
              </a:rPr>
              <a:t> </a:t>
            </a:r>
            <a:r>
              <a:rPr lang="en-US" sz="2400" i="1" dirty="0" err="1">
                <a:solidFill>
                  <a:schemeClr val="tx1"/>
                </a:solidFill>
                <a:effectLst/>
                <a:latin typeface="Tahoma" panose="020B0604030504040204" pitchFamily="34" charset="0"/>
                <a:ea typeface="Tahoma" panose="020B0604030504040204" pitchFamily="34" charset="0"/>
                <a:cs typeface="Tahoma" panose="020B0604030504040204" pitchFamily="34" charset="0"/>
              </a:rPr>
              <a:t>án</a:t>
            </a:r>
            <a:r>
              <a:rPr lang="en-US" sz="2400" i="1" dirty="0">
                <a:solidFill>
                  <a:schemeClr val="tx1"/>
                </a:solidFill>
                <a:effectLst/>
                <a:latin typeface="Tahoma" panose="020B0604030504040204" pitchFamily="34" charset="0"/>
                <a:ea typeface="Tahoma" panose="020B0604030504040204" pitchFamily="34" charset="0"/>
                <a:cs typeface="Tahoma" panose="020B0604030504040204" pitchFamily="34" charset="0"/>
              </a:rPr>
              <a:t> </a:t>
            </a:r>
            <a:r>
              <a:rPr lang="en-US" sz="2400" i="1" dirty="0" err="1">
                <a:solidFill>
                  <a:schemeClr val="tx1"/>
                </a:solidFill>
                <a:effectLst/>
                <a:latin typeface="Tahoma" panose="020B0604030504040204" pitchFamily="34" charset="0"/>
                <a:ea typeface="Tahoma" panose="020B0604030504040204" pitchFamily="34" charset="0"/>
                <a:cs typeface="Tahoma" panose="020B0604030504040204" pitchFamily="34" charset="0"/>
              </a:rPr>
              <a:t>nào</a:t>
            </a:r>
            <a:r>
              <a:rPr lang="en-US" sz="2400" i="1" dirty="0">
                <a:solidFill>
                  <a:schemeClr val="tx1"/>
                </a:solidFill>
                <a:effectLst/>
                <a:latin typeface="Tahoma" panose="020B0604030504040204" pitchFamily="34" charset="0"/>
                <a:ea typeface="Tahoma" panose="020B0604030504040204" pitchFamily="34" charset="0"/>
                <a:cs typeface="Tahoma" panose="020B0604030504040204" pitchFamily="34" charset="0"/>
              </a:rPr>
              <a:t>?   </a:t>
            </a:r>
            <a:r>
              <a:rPr lang="en-US" sz="1600" i="1" dirty="0">
                <a:solidFill>
                  <a:schemeClr val="tx1"/>
                </a:solidFill>
                <a:latin typeface="Tahoma" panose="020B0604030504040204" pitchFamily="34" charset="0"/>
                <a:ea typeface="Tahoma" panose="020B0604030504040204" pitchFamily="34" charset="0"/>
                <a:cs typeface="Tahoma" panose="020B0604030504040204" pitchFamily="34" charset="0"/>
              </a:rPr>
              <a:t>= </a:t>
            </a:r>
            <a:r>
              <a:rPr lang="vi-VN" sz="2400" i="1" dirty="0">
                <a:solidFill>
                  <a:schemeClr val="tx1"/>
                </a:solidFill>
                <a:latin typeface="Tahoma" panose="020B0604030504040204" pitchFamily="34" charset="0"/>
                <a:ea typeface="Tahoma" panose="020B0604030504040204" pitchFamily="34" charset="0"/>
                <a:cs typeface="Tahoma" panose="020B0604030504040204" pitchFamily="34" charset="0"/>
              </a:rPr>
              <a:t>14.590.721,02 ₫</a:t>
            </a:r>
            <a:r>
              <a:rPr lang="vi-VN" sz="1600" i="1" dirty="0">
                <a:solidFill>
                  <a:schemeClr val="tx1"/>
                </a:solidFill>
                <a:latin typeface="Tahoma" panose="020B0604030504040204" pitchFamily="34" charset="0"/>
                <a:ea typeface="Tahoma" panose="020B0604030504040204" pitchFamily="34" charset="0"/>
                <a:cs typeface="Tahoma" panose="020B0604030504040204" pitchFamily="34" charset="0"/>
              </a:rPr>
              <a:t> </a:t>
            </a:r>
            <a:r>
              <a:rPr lang="en-US" sz="1600" i="1" dirty="0">
                <a:solidFill>
                  <a:schemeClr val="tx1"/>
                </a:solidFill>
                <a:latin typeface="Tahoma" panose="020B0604030504040204" pitchFamily="34" charset="0"/>
                <a:ea typeface="Tahoma" panose="020B0604030504040204" pitchFamily="34" charset="0"/>
                <a:cs typeface="Tahoma" panose="020B0604030504040204" pitchFamily="34" charset="0"/>
              </a:rPr>
              <a:t>)</a:t>
            </a:r>
            <a:endParaRPr lang="en-US" sz="900" i="1" dirty="0">
              <a:solidFill>
                <a:schemeClr val="tx1"/>
              </a:solidFill>
              <a:latin typeface="Tahoma" panose="020B0604030504040204" pitchFamily="34" charset="0"/>
              <a:ea typeface="Tahoma" panose="020B0604030504040204" pitchFamily="34" charset="0"/>
              <a:cs typeface="Tahoma" panose="020B0604030504040204" pitchFamily="34" charset="0"/>
            </a:endParaRPr>
          </a:p>
        </p:txBody>
      </p:sp>
      <p:grpSp>
        <p:nvGrpSpPr>
          <p:cNvPr id="4" name="Group 42" descr="Scale from 0-3 showing how to chart annuity due" title="Annuity Due">
            <a:extLst>
              <a:ext uri="{FF2B5EF4-FFF2-40B4-BE49-F238E27FC236}">
                <a16:creationId xmlns:a16="http://schemas.microsoft.com/office/drawing/2014/main" id="{C2511E02-1A7A-BC3C-3D81-F03CC047E67C}"/>
              </a:ext>
            </a:extLst>
          </p:cNvPr>
          <p:cNvGrpSpPr>
            <a:grpSpLocks/>
          </p:cNvGrpSpPr>
          <p:nvPr/>
        </p:nvGrpSpPr>
        <p:grpSpPr bwMode="auto">
          <a:xfrm>
            <a:off x="467287" y="1532741"/>
            <a:ext cx="10470003" cy="1780347"/>
            <a:chOff x="-2170" y="2906"/>
            <a:chExt cx="7311" cy="1026"/>
          </a:xfrm>
        </p:grpSpPr>
        <p:sp>
          <p:nvSpPr>
            <p:cNvPr id="5" name="Rectangle 4">
              <a:extLst>
                <a:ext uri="{FF2B5EF4-FFF2-40B4-BE49-F238E27FC236}">
                  <a16:creationId xmlns:a16="http://schemas.microsoft.com/office/drawing/2014/main" id="{76E35E7F-ADF5-6804-8801-7024E79CC4EB}"/>
                </a:ext>
              </a:extLst>
            </p:cNvPr>
            <p:cNvSpPr>
              <a:spLocks noChangeArrowheads="1"/>
            </p:cNvSpPr>
            <p:nvPr/>
          </p:nvSpPr>
          <p:spPr bwMode="auto">
            <a:xfrm>
              <a:off x="1951" y="3424"/>
              <a:ext cx="275" cy="272"/>
            </a:xfrm>
            <a:prstGeom prst="rect">
              <a:avLst/>
            </a:prstGeom>
            <a:noFill/>
            <a:ln w="9525">
              <a:noFill/>
              <a:miter lim="800000"/>
              <a:headEnd/>
              <a:tailEnd/>
            </a:ln>
          </p:spPr>
          <p:txBody>
            <a:bodyPr wrap="none" lIns="92075" tIns="46038" rIns="92075" bIns="46038">
              <a:spAutoFit/>
            </a:bodyPr>
            <a:lstStyle/>
            <a:p>
              <a:pPr>
                <a:defRPr/>
              </a:pPr>
              <a:r>
                <a:rPr lang="en-US" sz="2200" dirty="0">
                  <a:latin typeface="Arial" panose="020B0604020202020204" pitchFamily="34" charset="0"/>
                  <a:cs typeface="Arial" panose="020B0604020202020204" pitchFamily="34" charset="0"/>
                </a:rPr>
                <a:t> A</a:t>
              </a:r>
            </a:p>
          </p:txBody>
        </p:sp>
        <p:sp>
          <p:nvSpPr>
            <p:cNvPr id="6" name="Rectangle 5">
              <a:extLst>
                <a:ext uri="{FF2B5EF4-FFF2-40B4-BE49-F238E27FC236}">
                  <a16:creationId xmlns:a16="http://schemas.microsoft.com/office/drawing/2014/main" id="{3B73D50B-A96F-BCFA-02B9-040E692F1A98}"/>
                </a:ext>
              </a:extLst>
            </p:cNvPr>
            <p:cNvSpPr>
              <a:spLocks noChangeArrowheads="1"/>
            </p:cNvSpPr>
            <p:nvPr/>
          </p:nvSpPr>
          <p:spPr bwMode="auto">
            <a:xfrm>
              <a:off x="4705" y="3644"/>
              <a:ext cx="436" cy="288"/>
            </a:xfrm>
            <a:prstGeom prst="rect">
              <a:avLst/>
            </a:prstGeom>
            <a:noFill/>
            <a:ln w="9525">
              <a:noFill/>
              <a:miter lim="800000"/>
              <a:headEnd/>
              <a:tailEnd/>
            </a:ln>
          </p:spPr>
          <p:txBody>
            <a:bodyPr wrap="none" anchor="ctr"/>
            <a:lstStyle/>
            <a:p>
              <a:pPr>
                <a:defRPr/>
              </a:pPr>
              <a:endParaRPr lang="en-US" sz="2600" dirty="0">
                <a:latin typeface="Arial" panose="020B0604020202020204" pitchFamily="34" charset="0"/>
                <a:cs typeface="Arial" panose="020B0604020202020204" pitchFamily="34" charset="0"/>
              </a:endParaRPr>
            </a:p>
          </p:txBody>
        </p:sp>
        <p:grpSp>
          <p:nvGrpSpPr>
            <p:cNvPr id="7" name="Group 6">
              <a:extLst>
                <a:ext uri="{FF2B5EF4-FFF2-40B4-BE49-F238E27FC236}">
                  <a16:creationId xmlns:a16="http://schemas.microsoft.com/office/drawing/2014/main" id="{5671B538-56F5-F091-9C41-0E046500242F}"/>
                </a:ext>
              </a:extLst>
            </p:cNvPr>
            <p:cNvGrpSpPr>
              <a:grpSpLocks/>
            </p:cNvGrpSpPr>
            <p:nvPr/>
          </p:nvGrpSpPr>
          <p:grpSpPr bwMode="auto">
            <a:xfrm>
              <a:off x="779" y="3189"/>
              <a:ext cx="4080" cy="173"/>
              <a:chOff x="779" y="3189"/>
              <a:chExt cx="4080" cy="173"/>
            </a:xfrm>
          </p:grpSpPr>
          <p:sp>
            <p:nvSpPr>
              <p:cNvPr id="21" name="Line 24">
                <a:extLst>
                  <a:ext uri="{FF2B5EF4-FFF2-40B4-BE49-F238E27FC236}">
                    <a16:creationId xmlns:a16="http://schemas.microsoft.com/office/drawing/2014/main" id="{AD978421-D1D1-0A22-8DDD-79FEEF36FF7F}"/>
                  </a:ext>
                </a:extLst>
              </p:cNvPr>
              <p:cNvSpPr>
                <a:spLocks noChangeShapeType="1"/>
              </p:cNvSpPr>
              <p:nvPr/>
            </p:nvSpPr>
            <p:spPr bwMode="auto">
              <a:xfrm>
                <a:off x="779" y="3189"/>
                <a:ext cx="0" cy="173"/>
              </a:xfrm>
              <a:prstGeom prst="line">
                <a:avLst/>
              </a:prstGeom>
              <a:noFill/>
              <a:ln w="25400">
                <a:solidFill>
                  <a:schemeClr val="tx1"/>
                </a:solidFill>
                <a:round/>
                <a:headEnd type="none" w="sm" len="sm"/>
                <a:tailEnd type="none" w="sm" len="sm"/>
              </a:ln>
            </p:spPr>
            <p:txBody>
              <a:bodyPr wrap="none" anchor="ctr"/>
              <a:lstStyle/>
              <a:p>
                <a:pPr>
                  <a:defRPr/>
                </a:pPr>
                <a:endParaRPr lang="en-US" sz="2600" dirty="0">
                  <a:latin typeface="Arial" panose="020B0604020202020204" pitchFamily="34" charset="0"/>
                  <a:cs typeface="Arial" panose="020B0604020202020204" pitchFamily="34" charset="0"/>
                </a:endParaRPr>
              </a:p>
            </p:txBody>
          </p:sp>
          <p:sp>
            <p:nvSpPr>
              <p:cNvPr id="22" name="Line 25">
                <a:extLst>
                  <a:ext uri="{FF2B5EF4-FFF2-40B4-BE49-F238E27FC236}">
                    <a16:creationId xmlns:a16="http://schemas.microsoft.com/office/drawing/2014/main" id="{D1A09A40-9C5D-2129-C25F-A51D93999919}"/>
                  </a:ext>
                </a:extLst>
              </p:cNvPr>
              <p:cNvSpPr>
                <a:spLocks noChangeShapeType="1"/>
              </p:cNvSpPr>
              <p:nvPr/>
            </p:nvSpPr>
            <p:spPr bwMode="auto">
              <a:xfrm>
                <a:off x="2171" y="3189"/>
                <a:ext cx="0" cy="173"/>
              </a:xfrm>
              <a:prstGeom prst="line">
                <a:avLst/>
              </a:prstGeom>
              <a:noFill/>
              <a:ln w="25400">
                <a:solidFill>
                  <a:schemeClr val="tx1"/>
                </a:solidFill>
                <a:round/>
                <a:headEnd type="none" w="sm" len="sm"/>
                <a:tailEnd type="none" w="sm" len="sm"/>
              </a:ln>
            </p:spPr>
            <p:txBody>
              <a:bodyPr wrap="none" anchor="ctr"/>
              <a:lstStyle/>
              <a:p>
                <a:pPr>
                  <a:defRPr/>
                </a:pPr>
                <a:endParaRPr lang="en-US" sz="2600" dirty="0">
                  <a:latin typeface="Arial" panose="020B0604020202020204" pitchFamily="34" charset="0"/>
                  <a:cs typeface="Arial" panose="020B0604020202020204" pitchFamily="34" charset="0"/>
                </a:endParaRPr>
              </a:p>
            </p:txBody>
          </p:sp>
          <p:sp>
            <p:nvSpPr>
              <p:cNvPr id="23" name="Line 26">
                <a:extLst>
                  <a:ext uri="{FF2B5EF4-FFF2-40B4-BE49-F238E27FC236}">
                    <a16:creationId xmlns:a16="http://schemas.microsoft.com/office/drawing/2014/main" id="{D902A80A-C359-C409-7CC8-07263865B795}"/>
                  </a:ext>
                </a:extLst>
              </p:cNvPr>
              <p:cNvSpPr>
                <a:spLocks noChangeShapeType="1"/>
              </p:cNvSpPr>
              <p:nvPr/>
            </p:nvSpPr>
            <p:spPr bwMode="auto">
              <a:xfrm>
                <a:off x="3419" y="3189"/>
                <a:ext cx="0" cy="173"/>
              </a:xfrm>
              <a:prstGeom prst="line">
                <a:avLst/>
              </a:prstGeom>
              <a:noFill/>
              <a:ln w="25400">
                <a:solidFill>
                  <a:schemeClr val="tx1"/>
                </a:solidFill>
                <a:round/>
                <a:headEnd type="none" w="sm" len="sm"/>
                <a:tailEnd type="none" w="sm" len="sm"/>
              </a:ln>
            </p:spPr>
            <p:txBody>
              <a:bodyPr wrap="none" anchor="ctr"/>
              <a:lstStyle/>
              <a:p>
                <a:pPr>
                  <a:defRPr/>
                </a:pPr>
                <a:endParaRPr lang="en-US" sz="2600" dirty="0">
                  <a:latin typeface="Arial" panose="020B0604020202020204" pitchFamily="34" charset="0"/>
                  <a:cs typeface="Arial" panose="020B0604020202020204" pitchFamily="34" charset="0"/>
                </a:endParaRPr>
              </a:p>
            </p:txBody>
          </p:sp>
          <p:sp>
            <p:nvSpPr>
              <p:cNvPr id="24" name="Line 27">
                <a:extLst>
                  <a:ext uri="{FF2B5EF4-FFF2-40B4-BE49-F238E27FC236}">
                    <a16:creationId xmlns:a16="http://schemas.microsoft.com/office/drawing/2014/main" id="{B780D8FE-956F-91A9-A613-AD67212AC67A}"/>
                  </a:ext>
                </a:extLst>
              </p:cNvPr>
              <p:cNvSpPr>
                <a:spLocks noChangeShapeType="1"/>
              </p:cNvSpPr>
              <p:nvPr/>
            </p:nvSpPr>
            <p:spPr bwMode="auto">
              <a:xfrm>
                <a:off x="4859" y="3189"/>
                <a:ext cx="0" cy="173"/>
              </a:xfrm>
              <a:prstGeom prst="line">
                <a:avLst/>
              </a:prstGeom>
              <a:noFill/>
              <a:ln w="25400">
                <a:solidFill>
                  <a:schemeClr val="tx1"/>
                </a:solidFill>
                <a:round/>
                <a:headEnd type="none" w="sm" len="sm"/>
                <a:tailEnd type="none" w="sm" len="sm"/>
              </a:ln>
            </p:spPr>
            <p:txBody>
              <a:bodyPr wrap="none" anchor="ctr"/>
              <a:lstStyle/>
              <a:p>
                <a:pPr>
                  <a:defRPr/>
                </a:pPr>
                <a:endParaRPr lang="en-US" sz="2600" dirty="0">
                  <a:latin typeface="Arial" panose="020B0604020202020204" pitchFamily="34" charset="0"/>
                  <a:cs typeface="Arial" panose="020B0604020202020204" pitchFamily="34" charset="0"/>
                </a:endParaRPr>
              </a:p>
            </p:txBody>
          </p:sp>
          <p:sp>
            <p:nvSpPr>
              <p:cNvPr id="25" name="Line 28">
                <a:extLst>
                  <a:ext uri="{FF2B5EF4-FFF2-40B4-BE49-F238E27FC236}">
                    <a16:creationId xmlns:a16="http://schemas.microsoft.com/office/drawing/2014/main" id="{C3248EBE-2F92-131A-D844-A252ED7E4A7F}"/>
                  </a:ext>
                </a:extLst>
              </p:cNvPr>
              <p:cNvSpPr>
                <a:spLocks noChangeShapeType="1"/>
              </p:cNvSpPr>
              <p:nvPr/>
            </p:nvSpPr>
            <p:spPr bwMode="auto">
              <a:xfrm>
                <a:off x="780" y="3275"/>
                <a:ext cx="4079" cy="0"/>
              </a:xfrm>
              <a:prstGeom prst="line">
                <a:avLst/>
              </a:prstGeom>
              <a:noFill/>
              <a:ln w="25400">
                <a:solidFill>
                  <a:schemeClr val="tx1"/>
                </a:solidFill>
                <a:round/>
                <a:headEnd type="none" w="sm" len="sm"/>
                <a:tailEnd type="none" w="sm" len="sm"/>
              </a:ln>
            </p:spPr>
            <p:txBody>
              <a:bodyPr wrap="none" anchor="ctr"/>
              <a:lstStyle/>
              <a:p>
                <a:pPr>
                  <a:defRPr/>
                </a:pPr>
                <a:endParaRPr lang="en-US" sz="2600" dirty="0">
                  <a:latin typeface="Arial" panose="020B0604020202020204" pitchFamily="34" charset="0"/>
                  <a:cs typeface="Arial" panose="020B0604020202020204" pitchFamily="34" charset="0"/>
                </a:endParaRPr>
              </a:p>
            </p:txBody>
          </p:sp>
        </p:grpSp>
        <p:sp>
          <p:nvSpPr>
            <p:cNvPr id="9" name="Rectangle 29">
              <a:extLst>
                <a:ext uri="{FF2B5EF4-FFF2-40B4-BE49-F238E27FC236}">
                  <a16:creationId xmlns:a16="http://schemas.microsoft.com/office/drawing/2014/main" id="{6D7F0671-5290-B7C0-8910-A9F352AC14F4}"/>
                </a:ext>
              </a:extLst>
            </p:cNvPr>
            <p:cNvSpPr>
              <a:spLocks noChangeArrowheads="1"/>
            </p:cNvSpPr>
            <p:nvPr/>
          </p:nvSpPr>
          <p:spPr bwMode="auto">
            <a:xfrm>
              <a:off x="3199" y="3424"/>
              <a:ext cx="285" cy="272"/>
            </a:xfrm>
            <a:prstGeom prst="rect">
              <a:avLst/>
            </a:prstGeom>
            <a:noFill/>
            <a:ln w="9525">
              <a:noFill/>
              <a:miter lim="800000"/>
              <a:headEnd/>
              <a:tailEnd/>
            </a:ln>
          </p:spPr>
          <p:txBody>
            <a:bodyPr wrap="none" lIns="92075" tIns="46038" rIns="92075" bIns="46038">
              <a:spAutoFit/>
            </a:bodyPr>
            <a:lstStyle/>
            <a:p>
              <a:pPr>
                <a:defRPr/>
              </a:pPr>
              <a:r>
                <a:rPr lang="en-US" sz="2200" dirty="0">
                  <a:latin typeface="Arial" panose="020B0604020202020204" pitchFamily="34" charset="0"/>
                  <a:cs typeface="Arial" panose="020B0604020202020204" pitchFamily="34" charset="0"/>
                </a:rPr>
                <a:t> A</a:t>
              </a:r>
            </a:p>
          </p:txBody>
        </p:sp>
        <p:sp>
          <p:nvSpPr>
            <p:cNvPr id="10" name="Rectangle 30">
              <a:extLst>
                <a:ext uri="{FF2B5EF4-FFF2-40B4-BE49-F238E27FC236}">
                  <a16:creationId xmlns:a16="http://schemas.microsoft.com/office/drawing/2014/main" id="{0A910783-12E2-F699-4A62-F355A688118B}"/>
                </a:ext>
              </a:extLst>
            </p:cNvPr>
            <p:cNvSpPr>
              <a:spLocks noChangeArrowheads="1"/>
            </p:cNvSpPr>
            <p:nvPr/>
          </p:nvSpPr>
          <p:spPr bwMode="auto">
            <a:xfrm>
              <a:off x="673" y="2906"/>
              <a:ext cx="216" cy="272"/>
            </a:xfrm>
            <a:prstGeom prst="rect">
              <a:avLst/>
            </a:prstGeom>
            <a:noFill/>
            <a:ln w="9525">
              <a:noFill/>
              <a:miter lim="800000"/>
              <a:headEnd/>
              <a:tailEnd/>
            </a:ln>
          </p:spPr>
          <p:txBody>
            <a:bodyPr wrap="none" lIns="92075" tIns="46038" rIns="92075" bIns="46038">
              <a:spAutoFit/>
            </a:bodyPr>
            <a:lstStyle/>
            <a:p>
              <a:pPr>
                <a:defRPr/>
              </a:pPr>
              <a:r>
                <a:rPr lang="en-US" sz="2200" dirty="0">
                  <a:latin typeface="Arial" panose="020B0604020202020204" pitchFamily="34" charset="0"/>
                  <a:cs typeface="Arial" panose="020B0604020202020204" pitchFamily="34" charset="0"/>
                </a:rPr>
                <a:t>0</a:t>
              </a:r>
            </a:p>
          </p:txBody>
        </p:sp>
        <p:sp>
          <p:nvSpPr>
            <p:cNvPr id="11" name="Rectangle 31">
              <a:extLst>
                <a:ext uri="{FF2B5EF4-FFF2-40B4-BE49-F238E27FC236}">
                  <a16:creationId xmlns:a16="http://schemas.microsoft.com/office/drawing/2014/main" id="{ECEAE611-38DC-8BB9-5EB4-76C67F3B0F30}"/>
                </a:ext>
              </a:extLst>
            </p:cNvPr>
            <p:cNvSpPr>
              <a:spLocks noChangeArrowheads="1"/>
            </p:cNvSpPr>
            <p:nvPr/>
          </p:nvSpPr>
          <p:spPr bwMode="auto">
            <a:xfrm>
              <a:off x="2065" y="2906"/>
              <a:ext cx="216" cy="272"/>
            </a:xfrm>
            <a:prstGeom prst="rect">
              <a:avLst/>
            </a:prstGeom>
            <a:noFill/>
            <a:ln w="9525">
              <a:noFill/>
              <a:miter lim="800000"/>
              <a:headEnd/>
              <a:tailEnd/>
            </a:ln>
          </p:spPr>
          <p:txBody>
            <a:bodyPr wrap="none" lIns="92075" tIns="46038" rIns="92075" bIns="46038">
              <a:spAutoFit/>
            </a:bodyPr>
            <a:lstStyle/>
            <a:p>
              <a:pPr>
                <a:defRPr/>
              </a:pPr>
              <a:r>
                <a:rPr lang="en-US" sz="2200" dirty="0">
                  <a:latin typeface="Arial" panose="020B0604020202020204" pitchFamily="34" charset="0"/>
                  <a:cs typeface="Arial" panose="020B0604020202020204" pitchFamily="34" charset="0"/>
                </a:rPr>
                <a:t>1</a:t>
              </a:r>
            </a:p>
          </p:txBody>
        </p:sp>
        <p:sp>
          <p:nvSpPr>
            <p:cNvPr id="14" name="Rectangle 32">
              <a:extLst>
                <a:ext uri="{FF2B5EF4-FFF2-40B4-BE49-F238E27FC236}">
                  <a16:creationId xmlns:a16="http://schemas.microsoft.com/office/drawing/2014/main" id="{3A6E7561-E85B-DE3F-E177-47CCF0B8936B}"/>
                </a:ext>
              </a:extLst>
            </p:cNvPr>
            <p:cNvSpPr>
              <a:spLocks noChangeArrowheads="1"/>
            </p:cNvSpPr>
            <p:nvPr/>
          </p:nvSpPr>
          <p:spPr bwMode="auto">
            <a:xfrm>
              <a:off x="3313" y="2906"/>
              <a:ext cx="216" cy="272"/>
            </a:xfrm>
            <a:prstGeom prst="rect">
              <a:avLst/>
            </a:prstGeom>
            <a:noFill/>
            <a:ln w="9525">
              <a:noFill/>
              <a:miter lim="800000"/>
              <a:headEnd/>
              <a:tailEnd/>
            </a:ln>
          </p:spPr>
          <p:txBody>
            <a:bodyPr wrap="none" lIns="92075" tIns="46038" rIns="92075" bIns="46038">
              <a:spAutoFit/>
            </a:bodyPr>
            <a:lstStyle/>
            <a:p>
              <a:pPr>
                <a:defRPr/>
              </a:pPr>
              <a:r>
                <a:rPr lang="en-US" sz="2200" dirty="0">
                  <a:latin typeface="Arial" panose="020B0604020202020204" pitchFamily="34" charset="0"/>
                  <a:cs typeface="Arial" panose="020B0604020202020204" pitchFamily="34" charset="0"/>
                </a:rPr>
                <a:t>2</a:t>
              </a:r>
            </a:p>
          </p:txBody>
        </p:sp>
        <p:sp>
          <p:nvSpPr>
            <p:cNvPr id="15" name="Rectangle 33">
              <a:extLst>
                <a:ext uri="{FF2B5EF4-FFF2-40B4-BE49-F238E27FC236}">
                  <a16:creationId xmlns:a16="http://schemas.microsoft.com/office/drawing/2014/main" id="{584A071C-5B9A-47E6-3863-FE9471901988}"/>
                </a:ext>
              </a:extLst>
            </p:cNvPr>
            <p:cNvSpPr>
              <a:spLocks noChangeArrowheads="1"/>
            </p:cNvSpPr>
            <p:nvPr/>
          </p:nvSpPr>
          <p:spPr bwMode="auto">
            <a:xfrm>
              <a:off x="4753" y="2906"/>
              <a:ext cx="216" cy="272"/>
            </a:xfrm>
            <a:prstGeom prst="rect">
              <a:avLst/>
            </a:prstGeom>
            <a:noFill/>
            <a:ln w="9525">
              <a:noFill/>
              <a:miter lim="800000"/>
              <a:headEnd/>
              <a:tailEnd/>
            </a:ln>
          </p:spPr>
          <p:txBody>
            <a:bodyPr wrap="none" lIns="92075" tIns="46038" rIns="92075" bIns="46038">
              <a:spAutoFit/>
            </a:bodyPr>
            <a:lstStyle/>
            <a:p>
              <a:pPr>
                <a:defRPr/>
              </a:pPr>
              <a:r>
                <a:rPr lang="en-US" sz="2200" dirty="0">
                  <a:latin typeface="Arial" panose="020B0604020202020204" pitchFamily="34" charset="0"/>
                  <a:cs typeface="Arial" panose="020B0604020202020204" pitchFamily="34" charset="0"/>
                </a:rPr>
                <a:t>3</a:t>
              </a:r>
            </a:p>
          </p:txBody>
        </p:sp>
        <p:sp>
          <p:nvSpPr>
            <p:cNvPr id="16" name="Rectangle 35">
              <a:extLst>
                <a:ext uri="{FF2B5EF4-FFF2-40B4-BE49-F238E27FC236}">
                  <a16:creationId xmlns:a16="http://schemas.microsoft.com/office/drawing/2014/main" id="{304C8F46-0F8C-BDE7-C486-C02C9930606D}"/>
                </a:ext>
              </a:extLst>
            </p:cNvPr>
            <p:cNvSpPr>
              <a:spLocks noChangeArrowheads="1"/>
            </p:cNvSpPr>
            <p:nvPr/>
          </p:nvSpPr>
          <p:spPr bwMode="auto">
            <a:xfrm>
              <a:off x="559" y="3424"/>
              <a:ext cx="275" cy="272"/>
            </a:xfrm>
            <a:prstGeom prst="rect">
              <a:avLst/>
            </a:prstGeom>
            <a:noFill/>
            <a:ln w="9525">
              <a:noFill/>
              <a:miter lim="800000"/>
              <a:headEnd/>
              <a:tailEnd/>
            </a:ln>
          </p:spPr>
          <p:txBody>
            <a:bodyPr wrap="none" lIns="92075" tIns="46038" rIns="92075" bIns="46038">
              <a:spAutoFit/>
            </a:bodyPr>
            <a:lstStyle/>
            <a:p>
              <a:pPr>
                <a:defRPr/>
              </a:pPr>
              <a:r>
                <a:rPr lang="en-US" sz="2200" dirty="0">
                  <a:latin typeface="Arial" panose="020B0604020202020204" pitchFamily="34" charset="0"/>
                  <a:cs typeface="Arial" panose="020B0604020202020204" pitchFamily="34" charset="0"/>
                </a:rPr>
                <a:t> A</a:t>
              </a:r>
            </a:p>
          </p:txBody>
        </p:sp>
        <p:sp>
          <p:nvSpPr>
            <p:cNvPr id="20" name="Rectangle 39">
              <a:extLst>
                <a:ext uri="{FF2B5EF4-FFF2-40B4-BE49-F238E27FC236}">
                  <a16:creationId xmlns:a16="http://schemas.microsoft.com/office/drawing/2014/main" id="{39C8173F-7F86-5037-A673-A5EB87ED4C33}"/>
                </a:ext>
              </a:extLst>
            </p:cNvPr>
            <p:cNvSpPr>
              <a:spLocks noChangeArrowheads="1"/>
            </p:cNvSpPr>
            <p:nvPr/>
          </p:nvSpPr>
          <p:spPr bwMode="auto">
            <a:xfrm>
              <a:off x="-2170" y="2935"/>
              <a:ext cx="2622" cy="302"/>
            </a:xfrm>
            <a:prstGeom prst="rect">
              <a:avLst/>
            </a:prstGeom>
            <a:noFill/>
            <a:ln w="9525">
              <a:noFill/>
              <a:miter lim="800000"/>
              <a:headEnd/>
              <a:tailEnd/>
            </a:ln>
          </p:spPr>
          <p:txBody>
            <a:bodyPr wrap="none" lIns="92075" tIns="46038" rIns="92075" bIns="46038">
              <a:spAutoFit/>
            </a:bodyPr>
            <a:lstStyle/>
            <a:p>
              <a:pPr>
                <a:defRPr/>
              </a:pPr>
              <a:r>
                <a:rPr lang="vi-VN" sz="2800" dirty="0" err="1">
                  <a:latin typeface="Tahoma" panose="020B0604030504040204" pitchFamily="34" charset="0"/>
                  <a:ea typeface="Tahoma" panose="020B0604030504040204" pitchFamily="34" charset="0"/>
                  <a:cs typeface="Tahoma" panose="020B0604030504040204" pitchFamily="34" charset="0"/>
                </a:rPr>
                <a:t>Dòng</a:t>
              </a:r>
              <a:r>
                <a:rPr lang="vi-VN" sz="2800" dirty="0">
                  <a:latin typeface="Tahoma" panose="020B0604030504040204" pitchFamily="34" charset="0"/>
                  <a:ea typeface="Tahoma" panose="020B0604030504040204" pitchFamily="34" charset="0"/>
                  <a:cs typeface="Tahoma" panose="020B0604030504040204" pitchFamily="34" charset="0"/>
                </a:rPr>
                <a:t> </a:t>
              </a:r>
              <a:r>
                <a:rPr lang="vi-VN" sz="2800" dirty="0" err="1">
                  <a:latin typeface="Tahoma" panose="020B0604030504040204" pitchFamily="34" charset="0"/>
                  <a:ea typeface="Tahoma" panose="020B0604030504040204" pitchFamily="34" charset="0"/>
                  <a:cs typeface="Tahoma" panose="020B0604030504040204" pitchFamily="34" charset="0"/>
                </a:rPr>
                <a:t>tiền</a:t>
              </a:r>
              <a:r>
                <a:rPr lang="vi-VN"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đều</a:t>
              </a:r>
              <a:r>
                <a:rPr lang="en-US" sz="2800" dirty="0">
                  <a:latin typeface="Tahoma" panose="020B0604030504040204" pitchFamily="34" charset="0"/>
                  <a:ea typeface="Tahoma" panose="020B0604030504040204" pitchFamily="34" charset="0"/>
                  <a:cs typeface="Tahoma" panose="020B0604030504040204" pitchFamily="34" charset="0"/>
                </a:rPr>
                <a:t> </a:t>
              </a:r>
              <a:r>
                <a:rPr lang="vi-VN" sz="2800" dirty="0">
                  <a:latin typeface="Tahoma" panose="020B0604030504040204" pitchFamily="34" charset="0"/>
                  <a:ea typeface="Tahoma" panose="020B0604030504040204" pitchFamily="34" charset="0"/>
                  <a:cs typeface="Tahoma" panose="020B0604030504040204" pitchFamily="34" charset="0"/>
                </a:rPr>
                <a:t>đầu kì</a:t>
              </a:r>
              <a:r>
                <a:rPr lang="en-US" sz="2800" dirty="0">
                  <a:latin typeface="Tahoma" panose="020B0604030504040204" pitchFamily="34" charset="0"/>
                  <a:ea typeface="Tahoma" panose="020B0604030504040204" pitchFamily="34" charset="0"/>
                  <a:cs typeface="Tahoma" panose="020B0604030504040204" pitchFamily="34" charset="0"/>
                </a:rPr>
                <a:t>: </a:t>
              </a:r>
            </a:p>
          </p:txBody>
        </p:sp>
      </p:grpSp>
      <p:sp>
        <p:nvSpPr>
          <p:cNvPr id="26" name="Rectangle 35">
            <a:extLst>
              <a:ext uri="{FF2B5EF4-FFF2-40B4-BE49-F238E27FC236}">
                <a16:creationId xmlns:a16="http://schemas.microsoft.com/office/drawing/2014/main" id="{3696C2B3-A846-6AD0-A827-DDE41806A5A4}"/>
              </a:ext>
            </a:extLst>
          </p:cNvPr>
          <p:cNvSpPr>
            <a:spLocks noChangeArrowheads="1"/>
          </p:cNvSpPr>
          <p:nvPr/>
        </p:nvSpPr>
        <p:spPr bwMode="auto">
          <a:xfrm>
            <a:off x="5219792" y="1591789"/>
            <a:ext cx="880049" cy="400752"/>
          </a:xfrm>
          <a:prstGeom prst="rect">
            <a:avLst/>
          </a:prstGeom>
          <a:noFill/>
          <a:ln w="9525">
            <a:noFill/>
            <a:miter lim="800000"/>
            <a:headEnd/>
            <a:tailEnd/>
          </a:ln>
        </p:spPr>
        <p:txBody>
          <a:bodyPr wrap="none" lIns="92075" tIns="46038" rIns="92075" bIns="46038">
            <a:spAutoFit/>
          </a:bodyPr>
          <a:lstStyle/>
          <a:p>
            <a:pPr>
              <a:defRPr/>
            </a:pPr>
            <a:r>
              <a:rPr lang="en-US" sz="2000" dirty="0">
                <a:latin typeface="Arial" panose="020B0604020202020204" pitchFamily="34" charset="0"/>
                <a:cs typeface="Arial" panose="020B0604020202020204" pitchFamily="34" charset="0"/>
              </a:rPr>
              <a:t>( r</a:t>
            </a:r>
            <a:r>
              <a:rPr lang="vi-VN" sz="2000" dirty="0">
                <a:latin typeface="Arial" panose="020B0604020202020204" pitchFamily="34" charset="0"/>
                <a:cs typeface="Arial" panose="020B0604020202020204" pitchFamily="34" charset="0"/>
              </a:rPr>
              <a:t> </a:t>
            </a:r>
            <a:r>
              <a:rPr lang="en-US" sz="2000" dirty="0">
                <a:latin typeface="Arial" panose="020B0604020202020204" pitchFamily="34" charset="0"/>
                <a:cs typeface="Arial" panose="020B0604020202020204" pitchFamily="34" charset="0"/>
              </a:rPr>
              <a:t>% )</a:t>
            </a:r>
          </a:p>
        </p:txBody>
      </p:sp>
    </p:spTree>
    <p:extLst>
      <p:ext uri="{BB962C8B-B14F-4D97-AF65-F5344CB8AC3E}">
        <p14:creationId xmlns:p14="http://schemas.microsoft.com/office/powerpoint/2010/main" val="17435831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êu đề 1">
            <a:extLst>
              <a:ext uri="{FF2B5EF4-FFF2-40B4-BE49-F238E27FC236}">
                <a16:creationId xmlns:a16="http://schemas.microsoft.com/office/drawing/2014/main" id="{279C6C96-7851-490B-A801-8EA835207E90}"/>
              </a:ext>
            </a:extLst>
          </p:cNvPr>
          <p:cNvSpPr>
            <a:spLocks noGrp="1"/>
          </p:cNvSpPr>
          <p:nvPr>
            <p:ph type="title"/>
          </p:nvPr>
        </p:nvSpPr>
        <p:spPr/>
        <p:txBody>
          <a:bodyPr>
            <a:normAutofit/>
          </a:bodyPr>
          <a:lstStyle/>
          <a:p>
            <a:r>
              <a:rPr lang="en-US" sz="4000" dirty="0" err="1">
                <a:latin typeface="Tahoma" panose="020B0604030504040204" pitchFamily="34" charset="0"/>
                <a:ea typeface="Tahoma" panose="020B0604030504040204" pitchFamily="34" charset="0"/>
                <a:cs typeface="Tahoma" panose="020B0604030504040204" pitchFamily="34" charset="0"/>
              </a:rPr>
              <a:t>Tính</a:t>
            </a:r>
            <a:r>
              <a:rPr lang="en-US" sz="4000" dirty="0">
                <a:latin typeface="Tahoma" panose="020B0604030504040204" pitchFamily="34" charset="0"/>
                <a:ea typeface="Tahoma" panose="020B0604030504040204" pitchFamily="34" charset="0"/>
                <a:cs typeface="Tahoma" panose="020B0604030504040204" pitchFamily="34" charset="0"/>
              </a:rPr>
              <a:t> </a:t>
            </a:r>
            <a:r>
              <a:rPr lang="en-US" sz="4000" dirty="0" err="1">
                <a:latin typeface="Tahoma" panose="020B0604030504040204" pitchFamily="34" charset="0"/>
                <a:ea typeface="Tahoma" panose="020B0604030504040204" pitchFamily="34" charset="0"/>
                <a:cs typeface="Tahoma" panose="020B0604030504040204" pitchFamily="34" charset="0"/>
              </a:rPr>
              <a:t>khoản</a:t>
            </a:r>
            <a:r>
              <a:rPr lang="en-US" sz="4000" dirty="0">
                <a:latin typeface="Tahoma" panose="020B0604030504040204" pitchFamily="34" charset="0"/>
                <a:ea typeface="Tahoma" panose="020B0604030504040204" pitchFamily="34" charset="0"/>
                <a:cs typeface="Tahoma" panose="020B0604030504040204" pitchFamily="34" charset="0"/>
              </a:rPr>
              <a:t> </a:t>
            </a:r>
            <a:r>
              <a:rPr lang="en-US" sz="4000" dirty="0" err="1">
                <a:latin typeface="Tahoma" panose="020B0604030504040204" pitchFamily="34" charset="0"/>
                <a:ea typeface="Tahoma" panose="020B0604030504040204" pitchFamily="34" charset="0"/>
                <a:cs typeface="Tahoma" panose="020B0604030504040204" pitchFamily="34" charset="0"/>
              </a:rPr>
              <a:t>tiền</a:t>
            </a:r>
            <a:r>
              <a:rPr lang="en-US" sz="4000" dirty="0">
                <a:latin typeface="Tahoma" panose="020B0604030504040204" pitchFamily="34" charset="0"/>
                <a:ea typeface="Tahoma" panose="020B0604030504040204" pitchFamily="34" charset="0"/>
                <a:cs typeface="Tahoma" panose="020B0604030504040204" pitchFamily="34" charset="0"/>
              </a:rPr>
              <a:t> </a:t>
            </a:r>
            <a:r>
              <a:rPr lang="en-US" sz="4000" dirty="0" err="1">
                <a:latin typeface="Tahoma" panose="020B0604030504040204" pitchFamily="34" charset="0"/>
                <a:ea typeface="Tahoma" panose="020B0604030504040204" pitchFamily="34" charset="0"/>
                <a:cs typeface="Tahoma" panose="020B0604030504040204" pitchFamily="34" charset="0"/>
              </a:rPr>
              <a:t>trả</a:t>
            </a:r>
            <a:r>
              <a:rPr lang="en-US" sz="4000" dirty="0">
                <a:latin typeface="Tahoma" panose="020B0604030504040204" pitchFamily="34" charset="0"/>
                <a:ea typeface="Tahoma" panose="020B0604030504040204" pitchFamily="34" charset="0"/>
                <a:cs typeface="Tahoma" panose="020B0604030504040204" pitchFamily="34" charset="0"/>
              </a:rPr>
              <a:t> </a:t>
            </a:r>
            <a:r>
              <a:rPr lang="en-US" sz="4000" dirty="0" err="1">
                <a:latin typeface="Tahoma" panose="020B0604030504040204" pitchFamily="34" charset="0"/>
                <a:ea typeface="Tahoma" panose="020B0604030504040204" pitchFamily="34" charset="0"/>
                <a:cs typeface="Tahoma" panose="020B0604030504040204" pitchFamily="34" charset="0"/>
              </a:rPr>
              <a:t>mỗi</a:t>
            </a:r>
            <a:r>
              <a:rPr lang="en-US" sz="4000" dirty="0">
                <a:latin typeface="Tahoma" panose="020B0604030504040204" pitchFamily="34" charset="0"/>
                <a:ea typeface="Tahoma" panose="020B0604030504040204" pitchFamily="34" charset="0"/>
                <a:cs typeface="Tahoma" panose="020B0604030504040204" pitchFamily="34" charset="0"/>
              </a:rPr>
              <a:t> </a:t>
            </a:r>
            <a:r>
              <a:rPr lang="en-US" sz="4000" dirty="0" err="1">
                <a:latin typeface="Tahoma" panose="020B0604030504040204" pitchFamily="34" charset="0"/>
                <a:ea typeface="Tahoma" panose="020B0604030504040204" pitchFamily="34" charset="0"/>
                <a:cs typeface="Tahoma" panose="020B0604030504040204" pitchFamily="34" charset="0"/>
              </a:rPr>
              <a:t>kỳ</a:t>
            </a:r>
            <a:endParaRPr lang="en-US" sz="4000" dirty="0">
              <a:latin typeface="Tahoma" panose="020B0604030504040204" pitchFamily="34" charset="0"/>
              <a:ea typeface="Tahoma" panose="020B0604030504040204" pitchFamily="34" charset="0"/>
              <a:cs typeface="Tahoma" panose="020B0604030504040204" pitchFamily="34" charset="0"/>
            </a:endParaRPr>
          </a:p>
        </p:txBody>
      </p:sp>
      <p:graphicFrame>
        <p:nvGraphicFramePr>
          <p:cNvPr id="8" name="Bảng 7">
            <a:extLst>
              <a:ext uri="{FF2B5EF4-FFF2-40B4-BE49-F238E27FC236}">
                <a16:creationId xmlns:a16="http://schemas.microsoft.com/office/drawing/2014/main" id="{A304759C-0B92-4936-A167-93FC2E63725E}"/>
              </a:ext>
            </a:extLst>
          </p:cNvPr>
          <p:cNvGraphicFramePr>
            <a:graphicFrameLocks noGrp="1"/>
          </p:cNvGraphicFramePr>
          <p:nvPr/>
        </p:nvGraphicFramePr>
        <p:xfrm>
          <a:off x="896906" y="2896616"/>
          <a:ext cx="4436226" cy="1271242"/>
        </p:xfrm>
        <a:graphic>
          <a:graphicData uri="http://schemas.openxmlformats.org/drawingml/2006/table">
            <a:tbl>
              <a:tblPr firstRow="1" firstCol="1" bandRow="1"/>
              <a:tblGrid>
                <a:gridCol w="2218113">
                  <a:extLst>
                    <a:ext uri="{9D8B030D-6E8A-4147-A177-3AD203B41FA5}">
                      <a16:colId xmlns:a16="http://schemas.microsoft.com/office/drawing/2014/main" val="2663952650"/>
                    </a:ext>
                  </a:extLst>
                </a:gridCol>
                <a:gridCol w="2218113">
                  <a:extLst>
                    <a:ext uri="{9D8B030D-6E8A-4147-A177-3AD203B41FA5}">
                      <a16:colId xmlns:a16="http://schemas.microsoft.com/office/drawing/2014/main" val="1102140846"/>
                    </a:ext>
                  </a:extLst>
                </a:gridCol>
              </a:tblGrid>
              <a:tr h="635621">
                <a:tc rowSpan="2">
                  <a:txBody>
                    <a:bodyPr/>
                    <a:lstStyle/>
                    <a:p>
                      <a:pPr algn="ctr">
                        <a:spcAft>
                          <a:spcPts val="0"/>
                        </a:spcAft>
                      </a:pPr>
                      <a:r>
                        <a:rPr lang="en-US" sz="2000" b="1" dirty="0" err="1">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GTHT</a:t>
                      </a:r>
                      <a:r>
                        <a:rPr lang="en-US" sz="2000" b="1"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   A   ×</a:t>
                      </a:r>
                    </a:p>
                  </a:txBody>
                  <a:tcPr marL="68580" marR="68580" marT="0" marB="0" anchor="ctr">
                    <a:lnL>
                      <a:noFill/>
                    </a:lnL>
                    <a:lnR>
                      <a:noFill/>
                    </a:lnR>
                    <a:lnT>
                      <a:noFill/>
                    </a:lnT>
                    <a:lnB>
                      <a:noFill/>
                    </a:lnB>
                    <a:blipFill>
                      <a:blip r:embed="rId2"/>
                      <a:tile tx="0" ty="0" sx="100000" sy="100000" flip="none" algn="tl"/>
                    </a:blipFill>
                  </a:tcPr>
                </a:tc>
                <a:tc>
                  <a:txBody>
                    <a:bodyPr/>
                    <a:lstStyle/>
                    <a:p>
                      <a:pPr algn="ctr">
                        <a:spcAft>
                          <a:spcPts val="0"/>
                        </a:spcAft>
                      </a:pPr>
                      <a:r>
                        <a:rPr lang="en-US" sz="2000" b="1"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(1 + r)</a:t>
                      </a:r>
                      <a:r>
                        <a:rPr lang="en-US" sz="2000" b="1" baseline="30000"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n</a:t>
                      </a:r>
                      <a:r>
                        <a:rPr lang="en-US" sz="2000" b="1"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 1</a:t>
                      </a: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blipFill>
                      <a:blip r:embed="rId2"/>
                      <a:tile tx="0" ty="0" sx="100000" sy="100000" flip="none" algn="tl"/>
                    </a:blipFill>
                  </a:tcPr>
                </a:tc>
                <a:extLst>
                  <a:ext uri="{0D108BD9-81ED-4DB2-BD59-A6C34878D82A}">
                    <a16:rowId xmlns:a16="http://schemas.microsoft.com/office/drawing/2014/main" val="45938136"/>
                  </a:ext>
                </a:extLst>
              </a:tr>
              <a:tr h="635621">
                <a:tc vMerge="1">
                  <a:txBody>
                    <a:bodyPr/>
                    <a:lstStyle/>
                    <a:p>
                      <a:endParaRPr lang="en-US"/>
                    </a:p>
                  </a:txBody>
                  <a:tcPr/>
                </a:tc>
                <a:tc>
                  <a:txBody>
                    <a:bodyPr/>
                    <a:lstStyle/>
                    <a:p>
                      <a:pPr algn="ctr">
                        <a:spcAft>
                          <a:spcPts val="0"/>
                        </a:spcAft>
                      </a:pPr>
                      <a:r>
                        <a:rPr lang="en-US" sz="2000" b="1"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r × (1 + r)</a:t>
                      </a:r>
                      <a:r>
                        <a:rPr lang="en-US" sz="2000" b="1" baseline="30000"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n</a:t>
                      </a:r>
                      <a:endParaRPr lang="en-US" sz="2000" b="1"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blipFill>
                      <a:blip r:embed="rId2"/>
                      <a:tile tx="0" ty="0" sx="100000" sy="100000" flip="none" algn="tl"/>
                    </a:blipFill>
                  </a:tcPr>
                </a:tc>
                <a:extLst>
                  <a:ext uri="{0D108BD9-81ED-4DB2-BD59-A6C34878D82A}">
                    <a16:rowId xmlns:a16="http://schemas.microsoft.com/office/drawing/2014/main" val="2674040146"/>
                  </a:ext>
                </a:extLst>
              </a:tr>
            </a:tbl>
          </a:graphicData>
        </a:graphic>
      </p:graphicFrame>
      <p:graphicFrame>
        <p:nvGraphicFramePr>
          <p:cNvPr id="12" name="Bảng 11">
            <a:extLst>
              <a:ext uri="{FF2B5EF4-FFF2-40B4-BE49-F238E27FC236}">
                <a16:creationId xmlns:a16="http://schemas.microsoft.com/office/drawing/2014/main" id="{2F10BDAF-525A-457D-9956-B238184D6210}"/>
              </a:ext>
            </a:extLst>
          </p:cNvPr>
          <p:cNvGraphicFramePr>
            <a:graphicFrameLocks noGrp="1"/>
          </p:cNvGraphicFramePr>
          <p:nvPr/>
        </p:nvGraphicFramePr>
        <p:xfrm>
          <a:off x="6627604" y="2962105"/>
          <a:ext cx="4436226" cy="1183024"/>
        </p:xfrm>
        <a:graphic>
          <a:graphicData uri="http://schemas.openxmlformats.org/drawingml/2006/table">
            <a:tbl>
              <a:tblPr firstRow="1" firstCol="1" bandRow="1"/>
              <a:tblGrid>
                <a:gridCol w="2218113">
                  <a:extLst>
                    <a:ext uri="{9D8B030D-6E8A-4147-A177-3AD203B41FA5}">
                      <a16:colId xmlns:a16="http://schemas.microsoft.com/office/drawing/2014/main" val="1875284168"/>
                    </a:ext>
                  </a:extLst>
                </a:gridCol>
                <a:gridCol w="2218113">
                  <a:extLst>
                    <a:ext uri="{9D8B030D-6E8A-4147-A177-3AD203B41FA5}">
                      <a16:colId xmlns:a16="http://schemas.microsoft.com/office/drawing/2014/main" val="2441662016"/>
                    </a:ext>
                  </a:extLst>
                </a:gridCol>
              </a:tblGrid>
              <a:tr h="591512">
                <a:tc rowSpan="2">
                  <a:txBody>
                    <a:bodyPr/>
                    <a:lstStyle/>
                    <a:p>
                      <a:pPr algn="ctr">
                        <a:spcAft>
                          <a:spcPts val="0"/>
                        </a:spcAft>
                      </a:pPr>
                      <a:r>
                        <a:rPr lang="en-US" sz="2000" b="1" dirty="0" err="1">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GTTL</a:t>
                      </a:r>
                      <a:r>
                        <a:rPr lang="en-US" sz="2000" b="1"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  A   ×</a:t>
                      </a:r>
                    </a:p>
                  </a:txBody>
                  <a:tcPr marL="68580" marR="68580" marT="0" marB="0" anchor="ctr">
                    <a:lnL>
                      <a:noFill/>
                    </a:lnL>
                    <a:lnR>
                      <a:noFill/>
                    </a:lnR>
                    <a:lnT>
                      <a:noFill/>
                    </a:lnT>
                    <a:lnB>
                      <a:noFill/>
                    </a:lnB>
                    <a:blipFill>
                      <a:blip r:embed="rId2"/>
                      <a:tile tx="0" ty="0" sx="100000" sy="100000" flip="none" algn="tl"/>
                    </a:blipFill>
                  </a:tcPr>
                </a:tc>
                <a:tc>
                  <a:txBody>
                    <a:bodyPr/>
                    <a:lstStyle/>
                    <a:p>
                      <a:pPr algn="ctr">
                        <a:spcAft>
                          <a:spcPts val="0"/>
                        </a:spcAft>
                      </a:pPr>
                      <a:r>
                        <a:rPr lang="en-US" sz="2000" b="1"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(1 + r) </a:t>
                      </a:r>
                      <a:r>
                        <a:rPr lang="en-US" sz="2000" b="1" baseline="30000"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n</a:t>
                      </a:r>
                      <a:r>
                        <a:rPr lang="en-US" sz="2000" b="1"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  1</a:t>
                      </a: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blipFill>
                      <a:blip r:embed="rId2"/>
                      <a:tile tx="0" ty="0" sx="100000" sy="100000" flip="none" algn="tl"/>
                    </a:blipFill>
                  </a:tcPr>
                </a:tc>
                <a:extLst>
                  <a:ext uri="{0D108BD9-81ED-4DB2-BD59-A6C34878D82A}">
                    <a16:rowId xmlns:a16="http://schemas.microsoft.com/office/drawing/2014/main" val="3313077457"/>
                  </a:ext>
                </a:extLst>
              </a:tr>
              <a:tr h="591512">
                <a:tc vMerge="1">
                  <a:txBody>
                    <a:bodyPr/>
                    <a:lstStyle/>
                    <a:p>
                      <a:endParaRPr lang="en-US"/>
                    </a:p>
                  </a:txBody>
                  <a:tcPr/>
                </a:tc>
                <a:tc>
                  <a:txBody>
                    <a:bodyPr/>
                    <a:lstStyle/>
                    <a:p>
                      <a:pPr algn="ctr">
                        <a:spcAft>
                          <a:spcPts val="0"/>
                        </a:spcAft>
                      </a:pPr>
                      <a:r>
                        <a:rPr lang="en-US" sz="2000" b="1"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r</a:t>
                      </a: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blipFill>
                      <a:blip r:embed="rId2"/>
                      <a:tile tx="0" ty="0" sx="100000" sy="100000" flip="none" algn="tl"/>
                    </a:blipFill>
                  </a:tcPr>
                </a:tc>
                <a:extLst>
                  <a:ext uri="{0D108BD9-81ED-4DB2-BD59-A6C34878D82A}">
                    <a16:rowId xmlns:a16="http://schemas.microsoft.com/office/drawing/2014/main" val="3335813759"/>
                  </a:ext>
                </a:extLst>
              </a:tr>
            </a:tbl>
          </a:graphicData>
        </a:graphic>
      </p:graphicFrame>
      <p:sp>
        <p:nvSpPr>
          <p:cNvPr id="13" name="Tiêu đề 1">
            <a:extLst>
              <a:ext uri="{FF2B5EF4-FFF2-40B4-BE49-F238E27FC236}">
                <a16:creationId xmlns:a16="http://schemas.microsoft.com/office/drawing/2014/main" id="{9591E7ED-3081-4A44-9526-0F7595BFE69A}"/>
              </a:ext>
            </a:extLst>
          </p:cNvPr>
          <p:cNvSpPr txBox="1">
            <a:spLocks/>
          </p:cNvSpPr>
          <p:nvPr/>
        </p:nvSpPr>
        <p:spPr>
          <a:xfrm rot="10800000" flipV="1">
            <a:off x="926230" y="4305970"/>
            <a:ext cx="10514013" cy="2178303"/>
          </a:xfrm>
          <a:prstGeom prst="rect">
            <a:avLst/>
          </a:prstGeom>
        </p:spPr>
        <p:txBody>
          <a:bodyPr anchor="ctr" anchorCtr="0">
            <a:noAutofit/>
          </a:bodyPr>
          <a:lstStyle>
            <a:lvl1pPr algn="ctr" defTabSz="914400" rtl="0" eaLnBrk="1" latinLnBrk="0" hangingPunct="1">
              <a:lnSpc>
                <a:spcPct val="90000"/>
              </a:lnSpc>
              <a:spcBef>
                <a:spcPct val="0"/>
              </a:spcBef>
              <a:buNone/>
              <a:defRPr sz="2800" kern="1200">
                <a:solidFill>
                  <a:srgbClr val="4D5667"/>
                </a:solidFill>
                <a:effectLst>
                  <a:outerShdw blurRad="38100" dist="38100" dir="2700000" algn="ctr" rotWithShape="0">
                    <a:srgbClr val="000000">
                      <a:alpha val="43000"/>
                    </a:srgbClr>
                  </a:outerShdw>
                </a:effectLst>
                <a:latin typeface="Verdana" panose="020B0604030504040204" pitchFamily="34" charset="0"/>
                <a:ea typeface="Verdana" panose="020B0604030504040204" pitchFamily="34" charset="0"/>
                <a:cs typeface="Verdana" panose="020B0604030504040204" pitchFamily="34" charset="0"/>
              </a:defRPr>
            </a:lvl1pPr>
          </a:lstStyle>
          <a:p>
            <a:pPr algn="l">
              <a:lnSpc>
                <a:spcPct val="170000"/>
              </a:lnSpc>
              <a:defRPr/>
            </a:pPr>
            <a:r>
              <a:rPr lang="en-US" sz="2400" i="1" dirty="0">
                <a:solidFill>
                  <a:schemeClr val="tx1"/>
                </a:solidFill>
                <a:effectLst/>
                <a:latin typeface="Tahoma" panose="020B0604030504040204" pitchFamily="34" charset="0"/>
                <a:ea typeface="Tahoma" panose="020B0604030504040204" pitchFamily="34" charset="0"/>
                <a:cs typeface="Tahoma" panose="020B0604030504040204" pitchFamily="34" charset="0"/>
              </a:rPr>
              <a:t>	</a:t>
            </a:r>
            <a:r>
              <a:rPr lang="vi-VN" sz="2400" i="1" dirty="0">
                <a:solidFill>
                  <a:schemeClr val="tx1"/>
                </a:solidFill>
                <a:effectLst/>
                <a:latin typeface="Tahoma" panose="020B0604030504040204" pitchFamily="34" charset="0"/>
                <a:ea typeface="Tahoma" panose="020B0604030504040204" pitchFamily="34" charset="0"/>
                <a:cs typeface="Tahoma" panose="020B0604030504040204" pitchFamily="34" charset="0"/>
              </a:rPr>
              <a:t>Ông B tiết kiệm từ năm 40 tuổi,</a:t>
            </a:r>
            <a:r>
              <a:rPr lang="en-US" sz="2400" i="1" dirty="0">
                <a:solidFill>
                  <a:schemeClr val="tx1"/>
                </a:solidFill>
                <a:effectLst/>
                <a:latin typeface="Tahoma" panose="020B0604030504040204" pitchFamily="34" charset="0"/>
                <a:ea typeface="Tahoma" panose="020B0604030504040204" pitchFamily="34" charset="0"/>
                <a:cs typeface="Tahoma" panose="020B0604030504040204" pitchFamily="34" charset="0"/>
              </a:rPr>
              <a:t> </a:t>
            </a:r>
            <a:r>
              <a:rPr lang="en-US" sz="2400" i="1" dirty="0" err="1">
                <a:solidFill>
                  <a:schemeClr val="tx1"/>
                </a:solidFill>
                <a:effectLst/>
                <a:latin typeface="Tahoma" panose="020B0604030504040204" pitchFamily="34" charset="0"/>
                <a:ea typeface="Tahoma" panose="020B0604030504040204" pitchFamily="34" charset="0"/>
                <a:cs typeface="Tahoma" panose="020B0604030504040204" pitchFamily="34" charset="0"/>
              </a:rPr>
              <a:t>và</a:t>
            </a:r>
            <a:r>
              <a:rPr lang="en-US" sz="2400" i="1" dirty="0">
                <a:solidFill>
                  <a:schemeClr val="tx1"/>
                </a:solidFill>
                <a:effectLst/>
                <a:latin typeface="Tahoma" panose="020B0604030504040204" pitchFamily="34" charset="0"/>
                <a:ea typeface="Tahoma" panose="020B0604030504040204" pitchFamily="34" charset="0"/>
                <a:cs typeface="Tahoma" panose="020B0604030504040204" pitchFamily="34" charset="0"/>
              </a:rPr>
              <a:t> </a:t>
            </a:r>
            <a:r>
              <a:rPr lang="vi-VN" sz="2400" i="1" dirty="0">
                <a:solidFill>
                  <a:schemeClr val="tx1"/>
                </a:solidFill>
                <a:effectLst/>
                <a:latin typeface="Tahoma" panose="020B0604030504040204" pitchFamily="34" charset="0"/>
                <a:ea typeface="Tahoma" panose="020B0604030504040204" pitchFamily="34" charset="0"/>
                <a:cs typeface="Tahoma" panose="020B0604030504040204" pitchFamily="34" charset="0"/>
              </a:rPr>
              <a:t>muốn có số tiền </a:t>
            </a:r>
            <a:r>
              <a:rPr lang="en-US" sz="2400" i="1" dirty="0" err="1">
                <a:solidFill>
                  <a:schemeClr val="tx1"/>
                </a:solidFill>
                <a:effectLst/>
                <a:latin typeface="Tahoma" panose="020B0604030504040204" pitchFamily="34" charset="0"/>
                <a:ea typeface="Tahoma" panose="020B0604030504040204" pitchFamily="34" charset="0"/>
                <a:cs typeface="Tahoma" panose="020B0604030504040204" pitchFamily="34" charset="0"/>
              </a:rPr>
              <a:t>là</a:t>
            </a:r>
            <a:r>
              <a:rPr lang="en-US" sz="2400" i="1" dirty="0">
                <a:solidFill>
                  <a:schemeClr val="tx1"/>
                </a:solidFill>
                <a:effectLst/>
                <a:latin typeface="Tahoma" panose="020B0604030504040204" pitchFamily="34" charset="0"/>
                <a:ea typeface="Tahoma" panose="020B0604030504040204" pitchFamily="34" charset="0"/>
                <a:cs typeface="Tahoma" panose="020B0604030504040204" pitchFamily="34" charset="0"/>
              </a:rPr>
              <a:t> 705.372,75 </a:t>
            </a:r>
            <a:r>
              <a:rPr lang="en-US" sz="2400" i="1" dirty="0" err="1">
                <a:solidFill>
                  <a:schemeClr val="tx1"/>
                </a:solidFill>
                <a:effectLst/>
                <a:latin typeface="Tahoma" panose="020B0604030504040204" pitchFamily="34" charset="0"/>
                <a:ea typeface="Tahoma" panose="020B0604030504040204" pitchFamily="34" charset="0"/>
                <a:cs typeface="Tahoma" panose="020B0604030504040204" pitchFamily="34" charset="0"/>
              </a:rPr>
              <a:t>triệu</a:t>
            </a:r>
            <a:r>
              <a:rPr lang="en-US" sz="2400" i="1" dirty="0">
                <a:solidFill>
                  <a:schemeClr val="tx1"/>
                </a:solidFill>
                <a:effectLst/>
                <a:latin typeface="Tahoma" panose="020B0604030504040204" pitchFamily="34" charset="0"/>
                <a:ea typeface="Tahoma" panose="020B0604030504040204" pitchFamily="34" charset="0"/>
                <a:cs typeface="Tahoma" panose="020B0604030504040204" pitchFamily="34" charset="0"/>
              </a:rPr>
              <a:t> </a:t>
            </a:r>
            <a:r>
              <a:rPr lang="en-US" sz="2400" i="1" dirty="0" err="1">
                <a:solidFill>
                  <a:schemeClr val="tx1"/>
                </a:solidFill>
                <a:effectLst/>
                <a:latin typeface="Tahoma" panose="020B0604030504040204" pitchFamily="34" charset="0"/>
                <a:ea typeface="Tahoma" panose="020B0604030504040204" pitchFamily="34" charset="0"/>
                <a:cs typeface="Tahoma" panose="020B0604030504040204" pitchFamily="34" charset="0"/>
              </a:rPr>
              <a:t>sau</a:t>
            </a:r>
            <a:r>
              <a:rPr lang="en-US" sz="2400" i="1" dirty="0">
                <a:solidFill>
                  <a:schemeClr val="tx1"/>
                </a:solidFill>
                <a:effectLst/>
                <a:latin typeface="Tahoma" panose="020B0604030504040204" pitchFamily="34" charset="0"/>
                <a:ea typeface="Tahoma" panose="020B0604030504040204" pitchFamily="34" charset="0"/>
                <a:cs typeface="Tahoma" panose="020B0604030504040204" pitchFamily="34" charset="0"/>
              </a:rPr>
              <a:t> 25 </a:t>
            </a:r>
            <a:r>
              <a:rPr lang="en-US" sz="2400" i="1" dirty="0" err="1">
                <a:solidFill>
                  <a:schemeClr val="tx1"/>
                </a:solidFill>
                <a:effectLst/>
                <a:latin typeface="Tahoma" panose="020B0604030504040204" pitchFamily="34" charset="0"/>
                <a:ea typeface="Tahoma" panose="020B0604030504040204" pitchFamily="34" charset="0"/>
                <a:cs typeface="Tahoma" panose="020B0604030504040204" pitchFamily="34" charset="0"/>
              </a:rPr>
              <a:t>năm</a:t>
            </a:r>
            <a:r>
              <a:rPr lang="en-US" sz="2400" i="1" dirty="0">
                <a:solidFill>
                  <a:schemeClr val="tx1"/>
                </a:solidFill>
                <a:effectLst/>
                <a:latin typeface="Tahoma" panose="020B0604030504040204" pitchFamily="34" charset="0"/>
                <a:ea typeface="Tahoma" panose="020B0604030504040204" pitchFamily="34" charset="0"/>
                <a:cs typeface="Tahoma" panose="020B0604030504040204" pitchFamily="34" charset="0"/>
              </a:rPr>
              <a:t>. Cho </a:t>
            </a:r>
            <a:r>
              <a:rPr lang="en-US" sz="2400" i="1" dirty="0" err="1">
                <a:solidFill>
                  <a:schemeClr val="tx1"/>
                </a:solidFill>
                <a:effectLst/>
                <a:latin typeface="Tahoma" panose="020B0604030504040204" pitchFamily="34" charset="0"/>
                <a:ea typeface="Tahoma" panose="020B0604030504040204" pitchFamily="34" charset="0"/>
                <a:cs typeface="Tahoma" panose="020B0604030504040204" pitchFamily="34" charset="0"/>
              </a:rPr>
              <a:t>biết</a:t>
            </a:r>
            <a:r>
              <a:rPr lang="en-US" sz="2400" i="1" dirty="0">
                <a:solidFill>
                  <a:schemeClr val="tx1"/>
                </a:solidFill>
                <a:effectLst/>
                <a:latin typeface="Tahoma" panose="020B0604030504040204" pitchFamily="34" charset="0"/>
                <a:ea typeface="Tahoma" panose="020B0604030504040204" pitchFamily="34" charset="0"/>
                <a:cs typeface="Tahoma" panose="020B0604030504040204" pitchFamily="34" charset="0"/>
              </a:rPr>
              <a:t> </a:t>
            </a:r>
            <a:r>
              <a:rPr lang="en-US" sz="2400" i="1" dirty="0" err="1">
                <a:solidFill>
                  <a:schemeClr val="tx1"/>
                </a:solidFill>
                <a:effectLst/>
                <a:latin typeface="Tahoma" panose="020B0604030504040204" pitchFamily="34" charset="0"/>
                <a:ea typeface="Tahoma" panose="020B0604030504040204" pitchFamily="34" charset="0"/>
                <a:cs typeface="Tahoma" panose="020B0604030504040204" pitchFamily="34" charset="0"/>
              </a:rPr>
              <a:t>lãi</a:t>
            </a:r>
            <a:r>
              <a:rPr lang="en-US" sz="2400" i="1" dirty="0">
                <a:solidFill>
                  <a:schemeClr val="tx1"/>
                </a:solidFill>
                <a:effectLst/>
                <a:latin typeface="Tahoma" panose="020B0604030504040204" pitchFamily="34" charset="0"/>
                <a:ea typeface="Tahoma" panose="020B0604030504040204" pitchFamily="34" charset="0"/>
                <a:cs typeface="Tahoma" panose="020B0604030504040204" pitchFamily="34" charset="0"/>
              </a:rPr>
              <a:t> </a:t>
            </a:r>
            <a:r>
              <a:rPr lang="en-US" sz="2400" i="1" dirty="0" err="1">
                <a:solidFill>
                  <a:schemeClr val="tx1"/>
                </a:solidFill>
                <a:effectLst/>
                <a:latin typeface="Tahoma" panose="020B0604030504040204" pitchFamily="34" charset="0"/>
                <a:ea typeface="Tahoma" panose="020B0604030504040204" pitchFamily="34" charset="0"/>
                <a:cs typeface="Tahoma" panose="020B0604030504040204" pitchFamily="34" charset="0"/>
              </a:rPr>
              <a:t>suất</a:t>
            </a:r>
            <a:r>
              <a:rPr lang="en-US" sz="2400" i="1" dirty="0">
                <a:solidFill>
                  <a:schemeClr val="tx1"/>
                </a:solidFill>
                <a:effectLst/>
                <a:latin typeface="Tahoma" panose="020B0604030504040204" pitchFamily="34" charset="0"/>
                <a:ea typeface="Tahoma" panose="020B0604030504040204" pitchFamily="34" charset="0"/>
                <a:cs typeface="Tahoma" panose="020B0604030504040204" pitchFamily="34" charset="0"/>
              </a:rPr>
              <a:t> </a:t>
            </a:r>
            <a:r>
              <a:rPr lang="en-US" sz="2400" i="1" dirty="0" err="1">
                <a:solidFill>
                  <a:schemeClr val="tx1"/>
                </a:solidFill>
                <a:effectLst/>
                <a:latin typeface="Tahoma" panose="020B0604030504040204" pitchFamily="34" charset="0"/>
                <a:ea typeface="Tahoma" panose="020B0604030504040204" pitchFamily="34" charset="0"/>
                <a:cs typeface="Tahoma" panose="020B0604030504040204" pitchFamily="34" charset="0"/>
              </a:rPr>
              <a:t>tiền</a:t>
            </a:r>
            <a:r>
              <a:rPr lang="en-US" sz="2400" i="1" dirty="0">
                <a:solidFill>
                  <a:schemeClr val="tx1"/>
                </a:solidFill>
                <a:effectLst/>
                <a:latin typeface="Tahoma" panose="020B0604030504040204" pitchFamily="34" charset="0"/>
                <a:ea typeface="Tahoma" panose="020B0604030504040204" pitchFamily="34" charset="0"/>
                <a:cs typeface="Tahoma" panose="020B0604030504040204" pitchFamily="34" charset="0"/>
              </a:rPr>
              <a:t> </a:t>
            </a:r>
            <a:r>
              <a:rPr lang="en-US" sz="2400" i="1" dirty="0" err="1">
                <a:solidFill>
                  <a:schemeClr val="tx1"/>
                </a:solidFill>
                <a:effectLst/>
                <a:latin typeface="Tahoma" panose="020B0604030504040204" pitchFamily="34" charset="0"/>
                <a:ea typeface="Tahoma" panose="020B0604030504040204" pitchFamily="34" charset="0"/>
                <a:cs typeface="Tahoma" panose="020B0604030504040204" pitchFamily="34" charset="0"/>
              </a:rPr>
              <a:t>gửi</a:t>
            </a:r>
            <a:r>
              <a:rPr lang="en-US" sz="2400" i="1" dirty="0">
                <a:solidFill>
                  <a:schemeClr val="tx1"/>
                </a:solidFill>
                <a:effectLst/>
                <a:latin typeface="Tahoma" panose="020B0604030504040204" pitchFamily="34" charset="0"/>
                <a:ea typeface="Tahoma" panose="020B0604030504040204" pitchFamily="34" charset="0"/>
                <a:cs typeface="Tahoma" panose="020B0604030504040204" pitchFamily="34" charset="0"/>
              </a:rPr>
              <a:t> </a:t>
            </a:r>
            <a:r>
              <a:rPr lang="en-US" sz="2400" i="1" dirty="0" err="1">
                <a:solidFill>
                  <a:schemeClr val="tx1"/>
                </a:solidFill>
                <a:effectLst/>
                <a:latin typeface="Tahoma" panose="020B0604030504040204" pitchFamily="34" charset="0"/>
                <a:ea typeface="Tahoma" panose="020B0604030504040204" pitchFamily="34" charset="0"/>
                <a:cs typeface="Tahoma" panose="020B0604030504040204" pitchFamily="34" charset="0"/>
              </a:rPr>
              <a:t>là</a:t>
            </a:r>
            <a:r>
              <a:rPr lang="en-US" sz="2400" i="1" dirty="0">
                <a:solidFill>
                  <a:schemeClr val="tx1"/>
                </a:solidFill>
                <a:effectLst/>
                <a:latin typeface="Tahoma" panose="020B0604030504040204" pitchFamily="34" charset="0"/>
                <a:ea typeface="Tahoma" panose="020B0604030504040204" pitchFamily="34" charset="0"/>
                <a:cs typeface="Tahoma" panose="020B0604030504040204" pitchFamily="34" charset="0"/>
              </a:rPr>
              <a:t> 8%/</a:t>
            </a:r>
            <a:r>
              <a:rPr lang="en-US" sz="2400" i="1" dirty="0" err="1">
                <a:solidFill>
                  <a:schemeClr val="tx1"/>
                </a:solidFill>
                <a:effectLst/>
                <a:latin typeface="Tahoma" panose="020B0604030504040204" pitchFamily="34" charset="0"/>
                <a:ea typeface="Tahoma" panose="020B0604030504040204" pitchFamily="34" charset="0"/>
                <a:cs typeface="Tahoma" panose="020B0604030504040204" pitchFamily="34" charset="0"/>
              </a:rPr>
              <a:t>năm</a:t>
            </a:r>
            <a:r>
              <a:rPr lang="en-US" sz="2400" i="1" dirty="0">
                <a:solidFill>
                  <a:schemeClr val="tx1"/>
                </a:solidFill>
                <a:effectLst/>
                <a:latin typeface="Tahoma" panose="020B0604030504040204" pitchFamily="34" charset="0"/>
                <a:ea typeface="Tahoma" panose="020B0604030504040204" pitchFamily="34" charset="0"/>
                <a:cs typeface="Tahoma" panose="020B0604030504040204" pitchFamily="34" charset="0"/>
              </a:rPr>
              <a:t>. </a:t>
            </a:r>
            <a:r>
              <a:rPr lang="en-US" sz="2400" i="1" dirty="0" err="1">
                <a:solidFill>
                  <a:schemeClr val="tx1"/>
                </a:solidFill>
                <a:effectLst/>
                <a:latin typeface="Tahoma" panose="020B0604030504040204" pitchFamily="34" charset="0"/>
                <a:ea typeface="Tahoma" panose="020B0604030504040204" pitchFamily="34" charset="0"/>
                <a:cs typeface="Tahoma" panose="020B0604030504040204" pitchFamily="34" charset="0"/>
              </a:rPr>
              <a:t>Hỏi</a:t>
            </a:r>
            <a:r>
              <a:rPr lang="en-US" sz="2400" i="1" dirty="0">
                <a:solidFill>
                  <a:schemeClr val="tx1"/>
                </a:solidFill>
                <a:effectLst/>
                <a:latin typeface="Tahoma" panose="020B0604030504040204" pitchFamily="34" charset="0"/>
                <a:ea typeface="Tahoma" panose="020B0604030504040204" pitchFamily="34" charset="0"/>
                <a:cs typeface="Tahoma" panose="020B0604030504040204" pitchFamily="34" charset="0"/>
              </a:rPr>
              <a:t> </a:t>
            </a:r>
            <a:r>
              <a:rPr lang="en-US" sz="2400" i="1" dirty="0" err="1">
                <a:solidFill>
                  <a:schemeClr val="tx1"/>
                </a:solidFill>
                <a:effectLst/>
                <a:latin typeface="Tahoma" panose="020B0604030504040204" pitchFamily="34" charset="0"/>
                <a:ea typeface="Tahoma" panose="020B0604030504040204" pitchFamily="34" charset="0"/>
                <a:cs typeface="Tahoma" panose="020B0604030504040204" pitchFamily="34" charset="0"/>
              </a:rPr>
              <a:t>cuối</a:t>
            </a:r>
            <a:r>
              <a:rPr lang="en-US" sz="2400" i="1" dirty="0">
                <a:solidFill>
                  <a:schemeClr val="tx1"/>
                </a:solidFill>
                <a:effectLst/>
                <a:latin typeface="Tahoma" panose="020B0604030504040204" pitchFamily="34" charset="0"/>
                <a:ea typeface="Tahoma" panose="020B0604030504040204" pitchFamily="34" charset="0"/>
                <a:cs typeface="Tahoma" panose="020B0604030504040204" pitchFamily="34" charset="0"/>
              </a:rPr>
              <a:t> </a:t>
            </a:r>
            <a:r>
              <a:rPr lang="en-US" sz="2400" i="1" dirty="0" err="1">
                <a:solidFill>
                  <a:schemeClr val="tx1"/>
                </a:solidFill>
                <a:effectLst/>
                <a:latin typeface="Tahoma" panose="020B0604030504040204" pitchFamily="34" charset="0"/>
                <a:ea typeface="Tahoma" panose="020B0604030504040204" pitchFamily="34" charset="0"/>
                <a:cs typeface="Tahoma" panose="020B0604030504040204" pitchFamily="34" charset="0"/>
              </a:rPr>
              <a:t>mỗi</a:t>
            </a:r>
            <a:r>
              <a:rPr lang="en-US" sz="2400" i="1" dirty="0">
                <a:solidFill>
                  <a:schemeClr val="tx1"/>
                </a:solidFill>
                <a:effectLst/>
                <a:latin typeface="Tahoma" panose="020B0604030504040204" pitchFamily="34" charset="0"/>
                <a:ea typeface="Tahoma" panose="020B0604030504040204" pitchFamily="34" charset="0"/>
                <a:cs typeface="Tahoma" panose="020B0604030504040204" pitchFamily="34" charset="0"/>
              </a:rPr>
              <a:t> </a:t>
            </a:r>
            <a:r>
              <a:rPr lang="en-US" sz="2400" i="1" dirty="0" err="1">
                <a:solidFill>
                  <a:schemeClr val="tx1"/>
                </a:solidFill>
                <a:effectLst/>
                <a:latin typeface="Tahoma" panose="020B0604030504040204" pitchFamily="34" charset="0"/>
                <a:ea typeface="Tahoma" panose="020B0604030504040204" pitchFamily="34" charset="0"/>
                <a:cs typeface="Tahoma" panose="020B0604030504040204" pitchFamily="34" charset="0"/>
              </a:rPr>
              <a:t>năm</a:t>
            </a:r>
            <a:r>
              <a:rPr lang="en-US" sz="2400" i="1" dirty="0">
                <a:solidFill>
                  <a:schemeClr val="tx1"/>
                </a:solidFill>
                <a:effectLst/>
                <a:latin typeface="Tahoma" panose="020B0604030504040204" pitchFamily="34" charset="0"/>
                <a:ea typeface="Tahoma" panose="020B0604030504040204" pitchFamily="34" charset="0"/>
                <a:cs typeface="Tahoma" panose="020B0604030504040204" pitchFamily="34" charset="0"/>
              </a:rPr>
              <a:t> </a:t>
            </a:r>
            <a:r>
              <a:rPr lang="en-US" sz="2400" i="1" dirty="0" err="1">
                <a:solidFill>
                  <a:schemeClr val="tx1"/>
                </a:solidFill>
                <a:effectLst/>
                <a:latin typeface="Tahoma" panose="020B0604030504040204" pitchFamily="34" charset="0"/>
                <a:ea typeface="Tahoma" panose="020B0604030504040204" pitchFamily="34" charset="0"/>
                <a:cs typeface="Tahoma" panose="020B0604030504040204" pitchFamily="34" charset="0"/>
              </a:rPr>
              <a:t>ông</a:t>
            </a:r>
            <a:r>
              <a:rPr lang="en-US" sz="2400" i="1" dirty="0">
                <a:solidFill>
                  <a:schemeClr val="tx1"/>
                </a:solidFill>
                <a:effectLst/>
                <a:latin typeface="Tahoma" panose="020B0604030504040204" pitchFamily="34" charset="0"/>
                <a:ea typeface="Tahoma" panose="020B0604030504040204" pitchFamily="34" charset="0"/>
                <a:cs typeface="Tahoma" panose="020B0604030504040204" pitchFamily="34" charset="0"/>
              </a:rPr>
              <a:t> B </a:t>
            </a:r>
            <a:r>
              <a:rPr lang="en-US" sz="2400" i="1" dirty="0" err="1">
                <a:solidFill>
                  <a:schemeClr val="tx1"/>
                </a:solidFill>
                <a:effectLst/>
                <a:latin typeface="Tahoma" panose="020B0604030504040204" pitchFamily="34" charset="0"/>
                <a:ea typeface="Tahoma" panose="020B0604030504040204" pitchFamily="34" charset="0"/>
                <a:cs typeface="Tahoma" panose="020B0604030504040204" pitchFamily="34" charset="0"/>
              </a:rPr>
              <a:t>phải</a:t>
            </a:r>
            <a:r>
              <a:rPr lang="en-US" sz="2400" i="1" dirty="0">
                <a:solidFill>
                  <a:schemeClr val="tx1"/>
                </a:solidFill>
                <a:effectLst/>
                <a:latin typeface="Tahoma" panose="020B0604030504040204" pitchFamily="34" charset="0"/>
                <a:ea typeface="Tahoma" panose="020B0604030504040204" pitchFamily="34" charset="0"/>
                <a:cs typeface="Tahoma" panose="020B0604030504040204" pitchFamily="34" charset="0"/>
              </a:rPr>
              <a:t> </a:t>
            </a:r>
            <a:r>
              <a:rPr lang="en-US" sz="2400" i="1" dirty="0" err="1">
                <a:solidFill>
                  <a:schemeClr val="tx1"/>
                </a:solidFill>
                <a:effectLst/>
                <a:latin typeface="Tahoma" panose="020B0604030504040204" pitchFamily="34" charset="0"/>
                <a:ea typeface="Tahoma" panose="020B0604030504040204" pitchFamily="34" charset="0"/>
                <a:cs typeface="Tahoma" panose="020B0604030504040204" pitchFamily="34" charset="0"/>
              </a:rPr>
              <a:t>bỏ</a:t>
            </a:r>
            <a:r>
              <a:rPr lang="en-US" sz="2400" i="1" dirty="0">
                <a:solidFill>
                  <a:schemeClr val="tx1"/>
                </a:solidFill>
                <a:effectLst/>
                <a:latin typeface="Tahoma" panose="020B0604030504040204" pitchFamily="34" charset="0"/>
                <a:ea typeface="Tahoma" panose="020B0604030504040204" pitchFamily="34" charset="0"/>
                <a:cs typeface="Tahoma" panose="020B0604030504040204" pitchFamily="34" charset="0"/>
              </a:rPr>
              <a:t> </a:t>
            </a:r>
            <a:r>
              <a:rPr lang="en-US" sz="2400" i="1" dirty="0" err="1">
                <a:solidFill>
                  <a:schemeClr val="tx1"/>
                </a:solidFill>
                <a:effectLst/>
                <a:latin typeface="Tahoma" panose="020B0604030504040204" pitchFamily="34" charset="0"/>
                <a:ea typeface="Tahoma" panose="020B0604030504040204" pitchFamily="34" charset="0"/>
                <a:cs typeface="Tahoma" panose="020B0604030504040204" pitchFamily="34" charset="0"/>
              </a:rPr>
              <a:t>ra</a:t>
            </a:r>
            <a:r>
              <a:rPr lang="en-US" sz="2400" i="1" dirty="0">
                <a:solidFill>
                  <a:schemeClr val="tx1"/>
                </a:solidFill>
                <a:effectLst/>
                <a:latin typeface="Tahoma" panose="020B0604030504040204" pitchFamily="34" charset="0"/>
                <a:ea typeface="Tahoma" panose="020B0604030504040204" pitchFamily="34" charset="0"/>
                <a:cs typeface="Tahoma" panose="020B0604030504040204" pitchFamily="34" charset="0"/>
              </a:rPr>
              <a:t> </a:t>
            </a:r>
            <a:r>
              <a:rPr lang="en-US" sz="2400" i="1" dirty="0" err="1">
                <a:solidFill>
                  <a:schemeClr val="tx1"/>
                </a:solidFill>
                <a:effectLst/>
                <a:latin typeface="Tahoma" panose="020B0604030504040204" pitchFamily="34" charset="0"/>
                <a:ea typeface="Tahoma" panose="020B0604030504040204" pitchFamily="34" charset="0"/>
                <a:cs typeface="Tahoma" panose="020B0604030504040204" pitchFamily="34" charset="0"/>
              </a:rPr>
              <a:t>số</a:t>
            </a:r>
            <a:r>
              <a:rPr lang="en-US" sz="2400" i="1" dirty="0">
                <a:solidFill>
                  <a:schemeClr val="tx1"/>
                </a:solidFill>
                <a:effectLst/>
                <a:latin typeface="Tahoma" panose="020B0604030504040204" pitchFamily="34" charset="0"/>
                <a:ea typeface="Tahoma" panose="020B0604030504040204" pitchFamily="34" charset="0"/>
                <a:cs typeface="Tahoma" panose="020B0604030504040204" pitchFamily="34" charset="0"/>
              </a:rPr>
              <a:t> </a:t>
            </a:r>
            <a:r>
              <a:rPr lang="en-US" sz="2400" i="1" dirty="0" err="1">
                <a:solidFill>
                  <a:schemeClr val="tx1"/>
                </a:solidFill>
                <a:effectLst/>
                <a:latin typeface="Tahoma" panose="020B0604030504040204" pitchFamily="34" charset="0"/>
                <a:ea typeface="Tahoma" panose="020B0604030504040204" pitchFamily="34" charset="0"/>
                <a:cs typeface="Tahoma" panose="020B0604030504040204" pitchFamily="34" charset="0"/>
              </a:rPr>
              <a:t>tiền</a:t>
            </a:r>
            <a:r>
              <a:rPr lang="en-US" sz="2400" i="1" dirty="0">
                <a:solidFill>
                  <a:schemeClr val="tx1"/>
                </a:solidFill>
                <a:effectLst/>
                <a:latin typeface="Tahoma" panose="020B0604030504040204" pitchFamily="34" charset="0"/>
                <a:ea typeface="Tahoma" panose="020B0604030504040204" pitchFamily="34" charset="0"/>
                <a:cs typeface="Tahoma" panose="020B0604030504040204" pitchFamily="34" charset="0"/>
              </a:rPr>
              <a:t> </a:t>
            </a:r>
            <a:r>
              <a:rPr lang="en-US" sz="2400" i="1" dirty="0" err="1">
                <a:solidFill>
                  <a:schemeClr val="tx1"/>
                </a:solidFill>
                <a:effectLst/>
                <a:latin typeface="Tahoma" panose="020B0604030504040204" pitchFamily="34" charset="0"/>
                <a:ea typeface="Tahoma" panose="020B0604030504040204" pitchFamily="34" charset="0"/>
                <a:cs typeface="Tahoma" panose="020B0604030504040204" pitchFamily="34" charset="0"/>
              </a:rPr>
              <a:t>tiết</a:t>
            </a:r>
            <a:r>
              <a:rPr lang="en-US" sz="2400" i="1" dirty="0">
                <a:solidFill>
                  <a:schemeClr val="tx1"/>
                </a:solidFill>
                <a:effectLst/>
                <a:latin typeface="Tahoma" panose="020B0604030504040204" pitchFamily="34" charset="0"/>
                <a:ea typeface="Tahoma" panose="020B0604030504040204" pitchFamily="34" charset="0"/>
                <a:cs typeface="Tahoma" panose="020B0604030504040204" pitchFamily="34" charset="0"/>
              </a:rPr>
              <a:t> </a:t>
            </a:r>
            <a:r>
              <a:rPr lang="en-US" sz="2400" i="1" dirty="0" err="1">
                <a:solidFill>
                  <a:schemeClr val="tx1"/>
                </a:solidFill>
                <a:effectLst/>
                <a:latin typeface="Tahoma" panose="020B0604030504040204" pitchFamily="34" charset="0"/>
                <a:ea typeface="Tahoma" panose="020B0604030504040204" pitchFamily="34" charset="0"/>
                <a:cs typeface="Tahoma" panose="020B0604030504040204" pitchFamily="34" charset="0"/>
              </a:rPr>
              <a:t>kiệm</a:t>
            </a:r>
            <a:r>
              <a:rPr lang="en-US" sz="2400" i="1" dirty="0">
                <a:solidFill>
                  <a:schemeClr val="tx1"/>
                </a:solidFill>
                <a:effectLst/>
                <a:latin typeface="Tahoma" panose="020B0604030504040204" pitchFamily="34" charset="0"/>
                <a:ea typeface="Tahoma" panose="020B0604030504040204" pitchFamily="34" charset="0"/>
                <a:cs typeface="Tahoma" panose="020B0604030504040204" pitchFamily="34" charset="0"/>
              </a:rPr>
              <a:t> </a:t>
            </a:r>
            <a:r>
              <a:rPr lang="en-US" sz="2400" i="1" dirty="0" err="1">
                <a:solidFill>
                  <a:schemeClr val="tx1"/>
                </a:solidFill>
                <a:effectLst/>
                <a:latin typeface="Tahoma" panose="020B0604030504040204" pitchFamily="34" charset="0"/>
                <a:ea typeface="Tahoma" panose="020B0604030504040204" pitchFamily="34" charset="0"/>
                <a:cs typeface="Tahoma" panose="020B0604030504040204" pitchFamily="34" charset="0"/>
              </a:rPr>
              <a:t>bằng</a:t>
            </a:r>
            <a:r>
              <a:rPr lang="en-US" sz="2400" i="1" dirty="0">
                <a:solidFill>
                  <a:schemeClr val="tx1"/>
                </a:solidFill>
                <a:effectLst/>
                <a:latin typeface="Tahoma" panose="020B0604030504040204" pitchFamily="34" charset="0"/>
                <a:ea typeface="Tahoma" panose="020B0604030504040204" pitchFamily="34" charset="0"/>
                <a:cs typeface="Tahoma" panose="020B0604030504040204" pitchFamily="34" charset="0"/>
              </a:rPr>
              <a:t> bao </a:t>
            </a:r>
            <a:r>
              <a:rPr lang="en-US" sz="2400" i="1" dirty="0" err="1">
                <a:solidFill>
                  <a:schemeClr val="tx1"/>
                </a:solidFill>
                <a:effectLst/>
                <a:latin typeface="Tahoma" panose="020B0604030504040204" pitchFamily="34" charset="0"/>
                <a:ea typeface="Tahoma" panose="020B0604030504040204" pitchFamily="34" charset="0"/>
                <a:cs typeface="Tahoma" panose="020B0604030504040204" pitchFamily="34" charset="0"/>
              </a:rPr>
              <a:t>nhiêu</a:t>
            </a:r>
            <a:r>
              <a:rPr lang="en-US" sz="2400" i="1" dirty="0">
                <a:solidFill>
                  <a:schemeClr val="tx1"/>
                </a:solidFill>
                <a:effectLst/>
                <a:latin typeface="Tahoma" panose="020B0604030504040204" pitchFamily="34" charset="0"/>
                <a:ea typeface="Tahoma" panose="020B0604030504040204" pitchFamily="34" charset="0"/>
                <a:cs typeface="Tahoma" panose="020B0604030504040204" pitchFamily="34" charset="0"/>
              </a:rPr>
              <a:t>?       </a:t>
            </a:r>
          </a:p>
        </p:txBody>
      </p:sp>
      <p:grpSp>
        <p:nvGrpSpPr>
          <p:cNvPr id="5" name="Group 41" descr="Scale from 0-3 showing how to chart ordinary annuity" title="Ordinary Annuity">
            <a:extLst>
              <a:ext uri="{FF2B5EF4-FFF2-40B4-BE49-F238E27FC236}">
                <a16:creationId xmlns:a16="http://schemas.microsoft.com/office/drawing/2014/main" id="{1DC3114D-9430-1124-E864-F2BB63E47898}"/>
              </a:ext>
            </a:extLst>
          </p:cNvPr>
          <p:cNvGrpSpPr>
            <a:grpSpLocks/>
          </p:cNvGrpSpPr>
          <p:nvPr/>
        </p:nvGrpSpPr>
        <p:grpSpPr bwMode="auto">
          <a:xfrm>
            <a:off x="926231" y="1474622"/>
            <a:ext cx="10514013" cy="1238249"/>
            <a:chOff x="-1654" y="1719"/>
            <a:chExt cx="6623" cy="780"/>
          </a:xfrm>
        </p:grpSpPr>
        <p:sp>
          <p:nvSpPr>
            <p:cNvPr id="6" name="Rectangle 5">
              <a:extLst>
                <a:ext uri="{FF2B5EF4-FFF2-40B4-BE49-F238E27FC236}">
                  <a16:creationId xmlns:a16="http://schemas.microsoft.com/office/drawing/2014/main" id="{D5F84FCB-C861-6F39-1139-0D8D6EEF7415}"/>
                </a:ext>
              </a:extLst>
            </p:cNvPr>
            <p:cNvSpPr>
              <a:spLocks noChangeArrowheads="1"/>
            </p:cNvSpPr>
            <p:nvPr/>
          </p:nvSpPr>
          <p:spPr bwMode="auto">
            <a:xfrm>
              <a:off x="-1654" y="1890"/>
              <a:ext cx="2094" cy="311"/>
            </a:xfrm>
            <a:prstGeom prst="rect">
              <a:avLst/>
            </a:prstGeom>
            <a:noFill/>
            <a:ln w="9525">
              <a:noFill/>
              <a:miter lim="800000"/>
              <a:headEnd/>
              <a:tailEnd/>
            </a:ln>
          </p:spPr>
          <p:txBody>
            <a:bodyPr wrap="none" lIns="92075" tIns="46038" rIns="92075" bIns="46038">
              <a:spAutoFit/>
            </a:bodyPr>
            <a:lstStyle/>
            <a:p>
              <a:pPr>
                <a:defRPr/>
              </a:pPr>
              <a:r>
                <a:rPr lang="vi-VN" sz="2600" dirty="0" err="1">
                  <a:latin typeface="Tahoma" panose="020B0604030504040204" pitchFamily="34" charset="0"/>
                  <a:ea typeface="Tahoma" panose="020B0604030504040204" pitchFamily="34" charset="0"/>
                  <a:cs typeface="Tahoma" panose="020B0604030504040204" pitchFamily="34" charset="0"/>
                </a:rPr>
                <a:t>Dòng</a:t>
              </a:r>
              <a:r>
                <a:rPr lang="vi-VN" sz="2600" dirty="0">
                  <a:latin typeface="Tahoma" panose="020B0604030504040204" pitchFamily="34" charset="0"/>
                  <a:ea typeface="Tahoma" panose="020B0604030504040204" pitchFamily="34" charset="0"/>
                  <a:cs typeface="Tahoma" panose="020B0604030504040204" pitchFamily="34" charset="0"/>
                </a:rPr>
                <a:t> </a:t>
              </a:r>
              <a:r>
                <a:rPr lang="vi-VN" sz="2600" dirty="0" err="1">
                  <a:latin typeface="Tahoma" panose="020B0604030504040204" pitchFamily="34" charset="0"/>
                  <a:ea typeface="Tahoma" panose="020B0604030504040204" pitchFamily="34" charset="0"/>
                  <a:cs typeface="Tahoma" panose="020B0604030504040204" pitchFamily="34" charset="0"/>
                </a:rPr>
                <a:t>tiền</a:t>
              </a:r>
              <a:r>
                <a:rPr lang="vi-VN" sz="2600" dirty="0">
                  <a:latin typeface="Tahoma" panose="020B0604030504040204" pitchFamily="34" charset="0"/>
                  <a:ea typeface="Tahoma" panose="020B0604030504040204" pitchFamily="34" charset="0"/>
                  <a:cs typeface="Tahoma" panose="020B0604030504040204" pitchFamily="34" charset="0"/>
                </a:rPr>
                <a:t> </a:t>
              </a:r>
              <a:r>
                <a:rPr lang="en-US" sz="2600" dirty="0" err="1">
                  <a:latin typeface="Tahoma" panose="020B0604030504040204" pitchFamily="34" charset="0"/>
                  <a:ea typeface="Tahoma" panose="020B0604030504040204" pitchFamily="34" charset="0"/>
                  <a:cs typeface="Tahoma" panose="020B0604030504040204" pitchFamily="34" charset="0"/>
                </a:rPr>
                <a:t>đều</a:t>
              </a:r>
              <a:r>
                <a:rPr lang="en-US" sz="2600" dirty="0">
                  <a:latin typeface="Tahoma" panose="020B0604030504040204" pitchFamily="34" charset="0"/>
                  <a:ea typeface="Tahoma" panose="020B0604030504040204" pitchFamily="34" charset="0"/>
                  <a:cs typeface="Tahoma" panose="020B0604030504040204" pitchFamily="34" charset="0"/>
                </a:rPr>
                <a:t> </a:t>
              </a:r>
              <a:r>
                <a:rPr lang="vi-VN" sz="2600" dirty="0">
                  <a:latin typeface="Tahoma" panose="020B0604030504040204" pitchFamily="34" charset="0"/>
                  <a:ea typeface="Tahoma" panose="020B0604030504040204" pitchFamily="34" charset="0"/>
                  <a:cs typeface="Tahoma" panose="020B0604030504040204" pitchFamily="34" charset="0"/>
                </a:rPr>
                <a:t>cuối kì</a:t>
              </a:r>
              <a:endParaRPr lang="en-US" sz="2600" dirty="0">
                <a:latin typeface="Tahoma" panose="020B0604030504040204" pitchFamily="34" charset="0"/>
                <a:ea typeface="Tahoma" panose="020B0604030504040204" pitchFamily="34" charset="0"/>
                <a:cs typeface="Tahoma" panose="020B0604030504040204" pitchFamily="34" charset="0"/>
              </a:endParaRPr>
            </a:p>
          </p:txBody>
        </p:sp>
        <p:sp>
          <p:nvSpPr>
            <p:cNvPr id="7" name="Rectangle 6">
              <a:extLst>
                <a:ext uri="{FF2B5EF4-FFF2-40B4-BE49-F238E27FC236}">
                  <a16:creationId xmlns:a16="http://schemas.microsoft.com/office/drawing/2014/main" id="{677939B7-C26B-CDED-AE8A-082CF0F3FBDB}"/>
                </a:ext>
              </a:extLst>
            </p:cNvPr>
            <p:cNvSpPr>
              <a:spLocks noChangeArrowheads="1"/>
            </p:cNvSpPr>
            <p:nvPr/>
          </p:nvSpPr>
          <p:spPr bwMode="auto">
            <a:xfrm>
              <a:off x="1951" y="2227"/>
              <a:ext cx="334" cy="272"/>
            </a:xfrm>
            <a:prstGeom prst="rect">
              <a:avLst/>
            </a:prstGeom>
            <a:noFill/>
            <a:ln w="9525">
              <a:noFill/>
              <a:miter lim="800000"/>
              <a:headEnd/>
              <a:tailEnd/>
            </a:ln>
          </p:spPr>
          <p:txBody>
            <a:bodyPr wrap="none" lIns="92075" tIns="46038" rIns="92075" bIns="46038">
              <a:spAutoFit/>
            </a:bodyPr>
            <a:lstStyle/>
            <a:p>
              <a:pPr>
                <a:defRPr/>
              </a:pPr>
              <a:r>
                <a:rPr lang="en-US" sz="2200" dirty="0">
                  <a:latin typeface="Arial" panose="020B0604020202020204" pitchFamily="34" charset="0"/>
                  <a:cs typeface="Arial" panose="020B0604020202020204" pitchFamily="34" charset="0"/>
                </a:rPr>
                <a:t>  A</a:t>
              </a:r>
            </a:p>
          </p:txBody>
        </p:sp>
        <p:sp>
          <p:nvSpPr>
            <p:cNvPr id="9" name="Rectangle 8">
              <a:extLst>
                <a:ext uri="{FF2B5EF4-FFF2-40B4-BE49-F238E27FC236}">
                  <a16:creationId xmlns:a16="http://schemas.microsoft.com/office/drawing/2014/main" id="{9DFF5B10-A6F1-4D68-5998-326135284041}"/>
                </a:ext>
              </a:extLst>
            </p:cNvPr>
            <p:cNvSpPr>
              <a:spLocks noChangeArrowheads="1"/>
            </p:cNvSpPr>
            <p:nvPr/>
          </p:nvSpPr>
          <p:spPr bwMode="auto">
            <a:xfrm>
              <a:off x="4637" y="2227"/>
              <a:ext cx="285" cy="272"/>
            </a:xfrm>
            <a:prstGeom prst="rect">
              <a:avLst/>
            </a:prstGeom>
            <a:noFill/>
            <a:ln w="9525">
              <a:noFill/>
              <a:miter lim="800000"/>
              <a:headEnd/>
              <a:tailEnd/>
            </a:ln>
          </p:spPr>
          <p:txBody>
            <a:bodyPr wrap="none" lIns="92075" tIns="46038" rIns="92075" bIns="46038">
              <a:spAutoFit/>
            </a:bodyPr>
            <a:lstStyle/>
            <a:p>
              <a:pPr>
                <a:defRPr/>
              </a:pPr>
              <a:r>
                <a:rPr lang="en-US" sz="2200" dirty="0">
                  <a:latin typeface="Arial" panose="020B0604020202020204" pitchFamily="34" charset="0"/>
                  <a:cs typeface="Arial" panose="020B0604020202020204" pitchFamily="34" charset="0"/>
                </a:rPr>
                <a:t> A</a:t>
              </a:r>
            </a:p>
          </p:txBody>
        </p:sp>
        <p:grpSp>
          <p:nvGrpSpPr>
            <p:cNvPr id="10" name="Group 9">
              <a:extLst>
                <a:ext uri="{FF2B5EF4-FFF2-40B4-BE49-F238E27FC236}">
                  <a16:creationId xmlns:a16="http://schemas.microsoft.com/office/drawing/2014/main" id="{8F24C294-6E4C-A897-3131-381654CDF882}"/>
                </a:ext>
              </a:extLst>
            </p:cNvPr>
            <p:cNvGrpSpPr>
              <a:grpSpLocks/>
            </p:cNvGrpSpPr>
            <p:nvPr/>
          </p:nvGrpSpPr>
          <p:grpSpPr bwMode="auto">
            <a:xfrm>
              <a:off x="779" y="1984"/>
              <a:ext cx="4080" cy="173"/>
              <a:chOff x="779" y="1984"/>
              <a:chExt cx="4080" cy="173"/>
            </a:xfrm>
          </p:grpSpPr>
          <p:sp>
            <p:nvSpPr>
              <p:cNvPr id="18" name="Line 9">
                <a:extLst>
                  <a:ext uri="{FF2B5EF4-FFF2-40B4-BE49-F238E27FC236}">
                    <a16:creationId xmlns:a16="http://schemas.microsoft.com/office/drawing/2014/main" id="{4D92856F-73C8-59A8-1F76-1A0B07B3322B}"/>
                  </a:ext>
                </a:extLst>
              </p:cNvPr>
              <p:cNvSpPr>
                <a:spLocks noChangeShapeType="1"/>
              </p:cNvSpPr>
              <p:nvPr/>
            </p:nvSpPr>
            <p:spPr bwMode="auto">
              <a:xfrm>
                <a:off x="779" y="1984"/>
                <a:ext cx="0" cy="173"/>
              </a:xfrm>
              <a:prstGeom prst="line">
                <a:avLst/>
              </a:prstGeom>
              <a:noFill/>
              <a:ln w="25400">
                <a:solidFill>
                  <a:schemeClr val="tx1"/>
                </a:solidFill>
                <a:round/>
                <a:headEnd type="none" w="sm" len="sm"/>
                <a:tailEnd type="none" w="sm" len="sm"/>
              </a:ln>
            </p:spPr>
            <p:txBody>
              <a:bodyPr wrap="none" anchor="ctr"/>
              <a:lstStyle/>
              <a:p>
                <a:pPr>
                  <a:defRPr/>
                </a:pPr>
                <a:endParaRPr lang="en-US" sz="2900" dirty="0">
                  <a:latin typeface="Arial" panose="020B0604020202020204" pitchFamily="34" charset="0"/>
                  <a:cs typeface="Arial" panose="020B0604020202020204" pitchFamily="34" charset="0"/>
                </a:endParaRPr>
              </a:p>
            </p:txBody>
          </p:sp>
          <p:sp>
            <p:nvSpPr>
              <p:cNvPr id="19" name="Line 10">
                <a:extLst>
                  <a:ext uri="{FF2B5EF4-FFF2-40B4-BE49-F238E27FC236}">
                    <a16:creationId xmlns:a16="http://schemas.microsoft.com/office/drawing/2014/main" id="{AD514535-30D2-C3A5-19C5-FF131B854D3C}"/>
                  </a:ext>
                </a:extLst>
              </p:cNvPr>
              <p:cNvSpPr>
                <a:spLocks noChangeShapeType="1"/>
              </p:cNvSpPr>
              <p:nvPr/>
            </p:nvSpPr>
            <p:spPr bwMode="auto">
              <a:xfrm>
                <a:off x="2171" y="1984"/>
                <a:ext cx="0" cy="173"/>
              </a:xfrm>
              <a:prstGeom prst="line">
                <a:avLst/>
              </a:prstGeom>
              <a:noFill/>
              <a:ln w="25400">
                <a:solidFill>
                  <a:schemeClr val="tx1"/>
                </a:solidFill>
                <a:round/>
                <a:headEnd type="none" w="sm" len="sm"/>
                <a:tailEnd type="none" w="sm" len="sm"/>
              </a:ln>
            </p:spPr>
            <p:txBody>
              <a:bodyPr wrap="none" anchor="ctr"/>
              <a:lstStyle/>
              <a:p>
                <a:pPr>
                  <a:defRPr/>
                </a:pPr>
                <a:endParaRPr lang="en-US" sz="2900" dirty="0">
                  <a:latin typeface="Arial" panose="020B0604020202020204" pitchFamily="34" charset="0"/>
                  <a:cs typeface="Arial" panose="020B0604020202020204" pitchFamily="34" charset="0"/>
                </a:endParaRPr>
              </a:p>
            </p:txBody>
          </p:sp>
          <p:sp>
            <p:nvSpPr>
              <p:cNvPr id="20" name="Line 11">
                <a:extLst>
                  <a:ext uri="{FF2B5EF4-FFF2-40B4-BE49-F238E27FC236}">
                    <a16:creationId xmlns:a16="http://schemas.microsoft.com/office/drawing/2014/main" id="{93C1779F-EF8F-81C0-1C6E-E9A7D13D800A}"/>
                  </a:ext>
                </a:extLst>
              </p:cNvPr>
              <p:cNvSpPr>
                <a:spLocks noChangeShapeType="1"/>
              </p:cNvSpPr>
              <p:nvPr/>
            </p:nvSpPr>
            <p:spPr bwMode="auto">
              <a:xfrm>
                <a:off x="3419" y="1984"/>
                <a:ext cx="0" cy="173"/>
              </a:xfrm>
              <a:prstGeom prst="line">
                <a:avLst/>
              </a:prstGeom>
              <a:noFill/>
              <a:ln w="25400">
                <a:solidFill>
                  <a:schemeClr val="tx1"/>
                </a:solidFill>
                <a:round/>
                <a:headEnd type="none" w="sm" len="sm"/>
                <a:tailEnd type="none" w="sm" len="sm"/>
              </a:ln>
            </p:spPr>
            <p:txBody>
              <a:bodyPr wrap="none" anchor="ctr"/>
              <a:lstStyle/>
              <a:p>
                <a:pPr>
                  <a:defRPr/>
                </a:pPr>
                <a:endParaRPr lang="en-US" sz="2900" dirty="0">
                  <a:latin typeface="Arial" panose="020B0604020202020204" pitchFamily="34" charset="0"/>
                  <a:cs typeface="Arial" panose="020B0604020202020204" pitchFamily="34" charset="0"/>
                </a:endParaRPr>
              </a:p>
            </p:txBody>
          </p:sp>
          <p:sp>
            <p:nvSpPr>
              <p:cNvPr id="21" name="Line 12">
                <a:extLst>
                  <a:ext uri="{FF2B5EF4-FFF2-40B4-BE49-F238E27FC236}">
                    <a16:creationId xmlns:a16="http://schemas.microsoft.com/office/drawing/2014/main" id="{344970C2-433F-6B4E-B646-53D4C5DBE215}"/>
                  </a:ext>
                </a:extLst>
              </p:cNvPr>
              <p:cNvSpPr>
                <a:spLocks noChangeShapeType="1"/>
              </p:cNvSpPr>
              <p:nvPr/>
            </p:nvSpPr>
            <p:spPr bwMode="auto">
              <a:xfrm>
                <a:off x="4859" y="1984"/>
                <a:ext cx="0" cy="173"/>
              </a:xfrm>
              <a:prstGeom prst="line">
                <a:avLst/>
              </a:prstGeom>
              <a:noFill/>
              <a:ln w="25400">
                <a:solidFill>
                  <a:schemeClr val="tx1"/>
                </a:solidFill>
                <a:round/>
                <a:headEnd type="none" w="sm" len="sm"/>
                <a:tailEnd type="none" w="sm" len="sm"/>
              </a:ln>
            </p:spPr>
            <p:txBody>
              <a:bodyPr wrap="none" anchor="ctr"/>
              <a:lstStyle/>
              <a:p>
                <a:pPr>
                  <a:defRPr/>
                </a:pPr>
                <a:endParaRPr lang="en-US" sz="2900" dirty="0">
                  <a:latin typeface="Arial" panose="020B0604020202020204" pitchFamily="34" charset="0"/>
                  <a:cs typeface="Arial" panose="020B0604020202020204" pitchFamily="34" charset="0"/>
                </a:endParaRPr>
              </a:p>
            </p:txBody>
          </p:sp>
          <p:sp>
            <p:nvSpPr>
              <p:cNvPr id="22" name="Line 13">
                <a:extLst>
                  <a:ext uri="{FF2B5EF4-FFF2-40B4-BE49-F238E27FC236}">
                    <a16:creationId xmlns:a16="http://schemas.microsoft.com/office/drawing/2014/main" id="{E633874D-15FB-CB4B-4F1C-C1D87580BDF9}"/>
                  </a:ext>
                </a:extLst>
              </p:cNvPr>
              <p:cNvSpPr>
                <a:spLocks noChangeShapeType="1"/>
              </p:cNvSpPr>
              <p:nvPr/>
            </p:nvSpPr>
            <p:spPr bwMode="auto">
              <a:xfrm>
                <a:off x="780" y="2070"/>
                <a:ext cx="4079" cy="0"/>
              </a:xfrm>
              <a:prstGeom prst="line">
                <a:avLst/>
              </a:prstGeom>
              <a:noFill/>
              <a:ln w="25400">
                <a:solidFill>
                  <a:schemeClr val="tx1"/>
                </a:solidFill>
                <a:round/>
                <a:headEnd type="none" w="sm" len="sm"/>
                <a:tailEnd type="none" w="sm" len="sm"/>
              </a:ln>
            </p:spPr>
            <p:txBody>
              <a:bodyPr wrap="none" anchor="ctr"/>
              <a:lstStyle/>
              <a:p>
                <a:pPr>
                  <a:defRPr/>
                </a:pPr>
                <a:endParaRPr lang="en-US" sz="2900" dirty="0">
                  <a:latin typeface="Arial" panose="020B0604020202020204" pitchFamily="34" charset="0"/>
                  <a:cs typeface="Arial" panose="020B0604020202020204" pitchFamily="34" charset="0"/>
                </a:endParaRPr>
              </a:p>
            </p:txBody>
          </p:sp>
        </p:grpSp>
        <p:sp>
          <p:nvSpPr>
            <p:cNvPr id="11" name="Rectangle 14">
              <a:extLst>
                <a:ext uri="{FF2B5EF4-FFF2-40B4-BE49-F238E27FC236}">
                  <a16:creationId xmlns:a16="http://schemas.microsoft.com/office/drawing/2014/main" id="{01CA2315-5359-B271-3BBE-D4C0282F21C0}"/>
                </a:ext>
              </a:extLst>
            </p:cNvPr>
            <p:cNvSpPr>
              <a:spLocks noChangeArrowheads="1"/>
            </p:cNvSpPr>
            <p:nvPr/>
          </p:nvSpPr>
          <p:spPr bwMode="auto">
            <a:xfrm>
              <a:off x="3199" y="2227"/>
              <a:ext cx="275" cy="272"/>
            </a:xfrm>
            <a:prstGeom prst="rect">
              <a:avLst/>
            </a:prstGeom>
            <a:noFill/>
            <a:ln w="9525">
              <a:noFill/>
              <a:miter lim="800000"/>
              <a:headEnd/>
              <a:tailEnd/>
            </a:ln>
          </p:spPr>
          <p:txBody>
            <a:bodyPr wrap="none" lIns="92075" tIns="46038" rIns="92075" bIns="46038">
              <a:spAutoFit/>
            </a:bodyPr>
            <a:lstStyle/>
            <a:p>
              <a:pPr>
                <a:defRPr/>
              </a:pPr>
              <a:r>
                <a:rPr lang="en-US" sz="2200" dirty="0">
                  <a:latin typeface="Arial" panose="020B0604020202020204" pitchFamily="34" charset="0"/>
                  <a:cs typeface="Arial" panose="020B0604020202020204" pitchFamily="34" charset="0"/>
                </a:rPr>
                <a:t> A</a:t>
              </a:r>
            </a:p>
          </p:txBody>
        </p:sp>
        <p:sp>
          <p:nvSpPr>
            <p:cNvPr id="14" name="Rectangle 15">
              <a:extLst>
                <a:ext uri="{FF2B5EF4-FFF2-40B4-BE49-F238E27FC236}">
                  <a16:creationId xmlns:a16="http://schemas.microsoft.com/office/drawing/2014/main" id="{3C8E747C-089F-ECCF-2D31-748125D1B201}"/>
                </a:ext>
              </a:extLst>
            </p:cNvPr>
            <p:cNvSpPr>
              <a:spLocks noChangeArrowheads="1"/>
            </p:cNvSpPr>
            <p:nvPr/>
          </p:nvSpPr>
          <p:spPr bwMode="auto">
            <a:xfrm>
              <a:off x="673" y="1719"/>
              <a:ext cx="216" cy="272"/>
            </a:xfrm>
            <a:prstGeom prst="rect">
              <a:avLst/>
            </a:prstGeom>
            <a:noFill/>
            <a:ln w="9525">
              <a:noFill/>
              <a:miter lim="800000"/>
              <a:headEnd/>
              <a:tailEnd/>
            </a:ln>
          </p:spPr>
          <p:txBody>
            <a:bodyPr wrap="none" lIns="92075" tIns="46038" rIns="92075" bIns="46038">
              <a:spAutoFit/>
            </a:bodyPr>
            <a:lstStyle/>
            <a:p>
              <a:pPr>
                <a:defRPr/>
              </a:pPr>
              <a:r>
                <a:rPr lang="en-US" sz="2200" dirty="0">
                  <a:latin typeface="Arial" panose="020B0604020202020204" pitchFamily="34" charset="0"/>
                  <a:cs typeface="Arial" panose="020B0604020202020204" pitchFamily="34" charset="0"/>
                </a:rPr>
                <a:t>0</a:t>
              </a:r>
            </a:p>
          </p:txBody>
        </p:sp>
        <p:sp>
          <p:nvSpPr>
            <p:cNvPr id="15" name="Rectangle 16">
              <a:extLst>
                <a:ext uri="{FF2B5EF4-FFF2-40B4-BE49-F238E27FC236}">
                  <a16:creationId xmlns:a16="http://schemas.microsoft.com/office/drawing/2014/main" id="{B7444917-40E1-FD38-7444-9DD96BA6DBBD}"/>
                </a:ext>
              </a:extLst>
            </p:cNvPr>
            <p:cNvSpPr>
              <a:spLocks noChangeArrowheads="1"/>
            </p:cNvSpPr>
            <p:nvPr/>
          </p:nvSpPr>
          <p:spPr bwMode="auto">
            <a:xfrm>
              <a:off x="2065" y="1719"/>
              <a:ext cx="216" cy="272"/>
            </a:xfrm>
            <a:prstGeom prst="rect">
              <a:avLst/>
            </a:prstGeom>
            <a:noFill/>
            <a:ln w="9525">
              <a:noFill/>
              <a:miter lim="800000"/>
              <a:headEnd/>
              <a:tailEnd/>
            </a:ln>
          </p:spPr>
          <p:txBody>
            <a:bodyPr wrap="none" lIns="92075" tIns="46038" rIns="92075" bIns="46038">
              <a:spAutoFit/>
            </a:bodyPr>
            <a:lstStyle/>
            <a:p>
              <a:pPr>
                <a:defRPr/>
              </a:pPr>
              <a:r>
                <a:rPr lang="en-US" sz="2200" dirty="0">
                  <a:latin typeface="Arial" panose="020B0604020202020204" pitchFamily="34" charset="0"/>
                  <a:cs typeface="Arial" panose="020B0604020202020204" pitchFamily="34" charset="0"/>
                </a:rPr>
                <a:t>1</a:t>
              </a:r>
            </a:p>
          </p:txBody>
        </p:sp>
        <p:sp>
          <p:nvSpPr>
            <p:cNvPr id="16" name="Rectangle 17">
              <a:extLst>
                <a:ext uri="{FF2B5EF4-FFF2-40B4-BE49-F238E27FC236}">
                  <a16:creationId xmlns:a16="http://schemas.microsoft.com/office/drawing/2014/main" id="{28247D8C-85B1-17CC-E38F-C9A142F6CF1E}"/>
                </a:ext>
              </a:extLst>
            </p:cNvPr>
            <p:cNvSpPr>
              <a:spLocks noChangeArrowheads="1"/>
            </p:cNvSpPr>
            <p:nvPr/>
          </p:nvSpPr>
          <p:spPr bwMode="auto">
            <a:xfrm>
              <a:off x="3313" y="1719"/>
              <a:ext cx="216" cy="272"/>
            </a:xfrm>
            <a:prstGeom prst="rect">
              <a:avLst/>
            </a:prstGeom>
            <a:noFill/>
            <a:ln w="9525">
              <a:noFill/>
              <a:miter lim="800000"/>
              <a:headEnd/>
              <a:tailEnd/>
            </a:ln>
          </p:spPr>
          <p:txBody>
            <a:bodyPr wrap="none" lIns="92075" tIns="46038" rIns="92075" bIns="46038">
              <a:spAutoFit/>
            </a:bodyPr>
            <a:lstStyle/>
            <a:p>
              <a:pPr>
                <a:defRPr/>
              </a:pPr>
              <a:r>
                <a:rPr lang="en-US" sz="2200" dirty="0">
                  <a:latin typeface="Arial" panose="020B0604020202020204" pitchFamily="34" charset="0"/>
                  <a:cs typeface="Arial" panose="020B0604020202020204" pitchFamily="34" charset="0"/>
                </a:rPr>
                <a:t>2</a:t>
              </a:r>
            </a:p>
          </p:txBody>
        </p:sp>
        <p:sp>
          <p:nvSpPr>
            <p:cNvPr id="17" name="Rectangle 18">
              <a:extLst>
                <a:ext uri="{FF2B5EF4-FFF2-40B4-BE49-F238E27FC236}">
                  <a16:creationId xmlns:a16="http://schemas.microsoft.com/office/drawing/2014/main" id="{84731049-16E7-44B4-10A6-0E19AD1FC6AB}"/>
                </a:ext>
              </a:extLst>
            </p:cNvPr>
            <p:cNvSpPr>
              <a:spLocks noChangeArrowheads="1"/>
            </p:cNvSpPr>
            <p:nvPr/>
          </p:nvSpPr>
          <p:spPr bwMode="auto">
            <a:xfrm>
              <a:off x="4753" y="1719"/>
              <a:ext cx="216" cy="272"/>
            </a:xfrm>
            <a:prstGeom prst="rect">
              <a:avLst/>
            </a:prstGeom>
            <a:noFill/>
            <a:ln w="9525">
              <a:noFill/>
              <a:miter lim="800000"/>
              <a:headEnd/>
              <a:tailEnd/>
            </a:ln>
          </p:spPr>
          <p:txBody>
            <a:bodyPr wrap="none" lIns="92075" tIns="46038" rIns="92075" bIns="46038">
              <a:spAutoFit/>
            </a:bodyPr>
            <a:lstStyle/>
            <a:p>
              <a:pPr>
                <a:defRPr/>
              </a:pPr>
              <a:r>
                <a:rPr lang="en-US" sz="2200" dirty="0">
                  <a:latin typeface="Arial" panose="020B0604020202020204" pitchFamily="34" charset="0"/>
                  <a:cs typeface="Arial" panose="020B0604020202020204" pitchFamily="34" charset="0"/>
                </a:rPr>
                <a:t>3</a:t>
              </a:r>
            </a:p>
          </p:txBody>
        </p:sp>
      </p:grpSp>
      <p:sp>
        <p:nvSpPr>
          <p:cNvPr id="23" name="Rectangle 35">
            <a:extLst>
              <a:ext uri="{FF2B5EF4-FFF2-40B4-BE49-F238E27FC236}">
                <a16:creationId xmlns:a16="http://schemas.microsoft.com/office/drawing/2014/main" id="{8040F2C9-5417-BD94-0C8C-2F4FCC63E4EE}"/>
              </a:ext>
            </a:extLst>
          </p:cNvPr>
          <p:cNvSpPr>
            <a:spLocks noChangeArrowheads="1"/>
          </p:cNvSpPr>
          <p:nvPr/>
        </p:nvSpPr>
        <p:spPr bwMode="auto">
          <a:xfrm>
            <a:off x="5333132" y="1462878"/>
            <a:ext cx="880049" cy="400752"/>
          </a:xfrm>
          <a:prstGeom prst="rect">
            <a:avLst/>
          </a:prstGeom>
          <a:noFill/>
          <a:ln w="9525">
            <a:noFill/>
            <a:miter lim="800000"/>
            <a:headEnd/>
            <a:tailEnd/>
          </a:ln>
        </p:spPr>
        <p:txBody>
          <a:bodyPr wrap="none" lIns="92075" tIns="46038" rIns="92075" bIns="46038">
            <a:spAutoFit/>
          </a:bodyPr>
          <a:lstStyle/>
          <a:p>
            <a:pPr>
              <a:defRPr/>
            </a:pPr>
            <a:r>
              <a:rPr lang="en-US" sz="2000" dirty="0">
                <a:latin typeface="Arial" panose="020B0604020202020204" pitchFamily="34" charset="0"/>
                <a:cs typeface="Arial" panose="020B0604020202020204" pitchFamily="34" charset="0"/>
              </a:rPr>
              <a:t>( r</a:t>
            </a:r>
            <a:r>
              <a:rPr lang="vi-VN" sz="2000" dirty="0">
                <a:latin typeface="Arial" panose="020B0604020202020204" pitchFamily="34" charset="0"/>
                <a:cs typeface="Arial" panose="020B0604020202020204" pitchFamily="34" charset="0"/>
              </a:rPr>
              <a:t> </a:t>
            </a:r>
            <a:r>
              <a:rPr lang="en-US" sz="2000" dirty="0">
                <a:latin typeface="Arial" panose="020B0604020202020204" pitchFamily="34" charset="0"/>
                <a:cs typeface="Arial" panose="020B0604020202020204" pitchFamily="34" charset="0"/>
              </a:rPr>
              <a:t>% )</a:t>
            </a:r>
          </a:p>
        </p:txBody>
      </p:sp>
    </p:spTree>
    <p:extLst>
      <p:ext uri="{BB962C8B-B14F-4D97-AF65-F5344CB8AC3E}">
        <p14:creationId xmlns:p14="http://schemas.microsoft.com/office/powerpoint/2010/main" val="24132808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vi-VN" sz="3600" dirty="0" err="1">
                <a:latin typeface="Tahoma" panose="020B0604030504040204" pitchFamily="34" charset="0"/>
                <a:ea typeface="Tahoma" panose="020B0604030504040204" pitchFamily="34" charset="0"/>
                <a:cs typeface="Tahoma" panose="020B0604030504040204" pitchFamily="34" charset="0"/>
              </a:rPr>
              <a:t>Dòng</a:t>
            </a:r>
            <a:r>
              <a:rPr lang="vi-VN" sz="3600" dirty="0">
                <a:latin typeface="Tahoma" panose="020B0604030504040204" pitchFamily="34" charset="0"/>
                <a:ea typeface="Tahoma" panose="020B0604030504040204" pitchFamily="34" charset="0"/>
                <a:cs typeface="Tahoma" panose="020B0604030504040204" pitchFamily="34" charset="0"/>
              </a:rPr>
              <a:t> </a:t>
            </a:r>
            <a:r>
              <a:rPr lang="vi-VN" sz="3600" dirty="0" err="1">
                <a:latin typeface="Tahoma" panose="020B0604030504040204" pitchFamily="34" charset="0"/>
                <a:ea typeface="Tahoma" panose="020B0604030504040204" pitchFamily="34" charset="0"/>
                <a:cs typeface="Tahoma" panose="020B0604030504040204" pitchFamily="34" charset="0"/>
              </a:rPr>
              <a:t>tiền</a:t>
            </a:r>
            <a:r>
              <a:rPr lang="vi-VN" sz="3600" dirty="0">
                <a:latin typeface="Tahoma" panose="020B0604030504040204" pitchFamily="34" charset="0"/>
                <a:ea typeface="Tahoma" panose="020B0604030504040204" pitchFamily="34" charset="0"/>
                <a:cs typeface="Tahoma" panose="020B0604030504040204" pitchFamily="34" charset="0"/>
              </a:rPr>
              <a:t> </a:t>
            </a:r>
            <a:r>
              <a:rPr lang="vi-VN" sz="3600" dirty="0" err="1">
                <a:latin typeface="Tahoma" panose="020B0604030504040204" pitchFamily="34" charset="0"/>
                <a:ea typeface="Tahoma" panose="020B0604030504040204" pitchFamily="34" charset="0"/>
                <a:cs typeface="Tahoma" panose="020B0604030504040204" pitchFamily="34" charset="0"/>
              </a:rPr>
              <a:t>biểu</a:t>
            </a:r>
            <a:r>
              <a:rPr lang="vi-VN" sz="3600" dirty="0">
                <a:latin typeface="Tahoma" panose="020B0604030504040204" pitchFamily="34" charset="0"/>
                <a:ea typeface="Tahoma" panose="020B0604030504040204" pitchFamily="34" charset="0"/>
                <a:cs typeface="Tahoma" panose="020B0604030504040204" pitchFamily="34" charset="0"/>
              </a:rPr>
              <a:t> </a:t>
            </a:r>
            <a:r>
              <a:rPr lang="vi-VN" sz="3600" dirty="0" err="1">
                <a:latin typeface="Tahoma" panose="020B0604030504040204" pitchFamily="34" charset="0"/>
                <a:ea typeface="Tahoma" panose="020B0604030504040204" pitchFamily="34" charset="0"/>
                <a:cs typeface="Tahoma" panose="020B0604030504040204" pitchFamily="34" charset="0"/>
              </a:rPr>
              <a:t>diễn</a:t>
            </a:r>
            <a:r>
              <a:rPr lang="vi-VN" sz="3600" dirty="0">
                <a:latin typeface="Tahoma" panose="020B0604030504040204" pitchFamily="34" charset="0"/>
                <a:ea typeface="Tahoma" panose="020B0604030504040204" pitchFamily="34" charset="0"/>
                <a:cs typeface="Tahoma" panose="020B0604030504040204" pitchFamily="34" charset="0"/>
              </a:rPr>
              <a:t> trên </a:t>
            </a:r>
            <a:r>
              <a:rPr lang="vi-VN" sz="3600" dirty="0" err="1">
                <a:latin typeface="Tahoma" panose="020B0604030504040204" pitchFamily="34" charset="0"/>
                <a:ea typeface="Tahoma" panose="020B0604030504040204" pitchFamily="34" charset="0"/>
                <a:cs typeface="Tahoma" panose="020B0604030504040204" pitchFamily="34" charset="0"/>
              </a:rPr>
              <a:t>trục</a:t>
            </a:r>
            <a:r>
              <a:rPr lang="vi-VN" sz="3600" dirty="0">
                <a:latin typeface="Tahoma" panose="020B0604030504040204" pitchFamily="34" charset="0"/>
                <a:ea typeface="Tahoma" panose="020B0604030504040204" pitchFamily="34" charset="0"/>
                <a:cs typeface="Tahoma" panose="020B0604030504040204" pitchFamily="34" charset="0"/>
              </a:rPr>
              <a:t> </a:t>
            </a:r>
            <a:r>
              <a:rPr lang="vi-VN" sz="3600" dirty="0" err="1">
                <a:latin typeface="Tahoma" panose="020B0604030504040204" pitchFamily="34" charset="0"/>
                <a:ea typeface="Tahoma" panose="020B0604030504040204" pitchFamily="34" charset="0"/>
                <a:cs typeface="Tahoma" panose="020B0604030504040204" pitchFamily="34" charset="0"/>
              </a:rPr>
              <a:t>thời</a:t>
            </a:r>
            <a:r>
              <a:rPr lang="vi-VN" sz="3600" dirty="0">
                <a:latin typeface="Tahoma" panose="020B0604030504040204" pitchFamily="34" charset="0"/>
                <a:ea typeface="Tahoma" panose="020B0604030504040204" pitchFamily="34" charset="0"/>
                <a:cs typeface="Tahoma" panose="020B0604030504040204" pitchFamily="34" charset="0"/>
              </a:rPr>
              <a:t> gian</a:t>
            </a:r>
            <a:endParaRPr lang="en-US" sz="3600" dirty="0">
              <a:latin typeface="Tahoma" panose="020B0604030504040204" pitchFamily="34" charset="0"/>
              <a:ea typeface="Tahoma" panose="020B0604030504040204" pitchFamily="34" charset="0"/>
              <a:cs typeface="Tahoma" panose="020B0604030504040204" pitchFamily="34" charset="0"/>
            </a:endParaRPr>
          </a:p>
        </p:txBody>
      </p:sp>
      <p:grpSp>
        <p:nvGrpSpPr>
          <p:cNvPr id="4" name="Group 20" descr="Scale from 0-3 showing uneven cash flow stream." title="Timeline 3"/>
          <p:cNvGrpSpPr>
            <a:grpSpLocks/>
          </p:cNvGrpSpPr>
          <p:nvPr/>
        </p:nvGrpSpPr>
        <p:grpSpPr bwMode="auto">
          <a:xfrm>
            <a:off x="1828801" y="1872870"/>
            <a:ext cx="9245600" cy="3904256"/>
            <a:chOff x="576" y="1278"/>
            <a:chExt cx="4533" cy="1321"/>
          </a:xfrm>
        </p:grpSpPr>
        <p:sp>
          <p:nvSpPr>
            <p:cNvPr id="5" name="Rectangle 4"/>
            <p:cNvSpPr>
              <a:spLocks noChangeArrowheads="1"/>
            </p:cNvSpPr>
            <p:nvPr/>
          </p:nvSpPr>
          <p:spPr bwMode="auto">
            <a:xfrm>
              <a:off x="1948" y="2422"/>
              <a:ext cx="347" cy="177"/>
            </a:xfrm>
            <a:prstGeom prst="rect">
              <a:avLst/>
            </a:prstGeom>
            <a:noFill/>
            <a:ln w="9525">
              <a:noFill/>
              <a:miter lim="800000"/>
              <a:headEnd/>
              <a:tailEnd/>
            </a:ln>
          </p:spPr>
          <p:txBody>
            <a:bodyPr wrap="none" lIns="92075" tIns="46038" rIns="92075" bIns="46038">
              <a:spAutoFit/>
            </a:bodyPr>
            <a:lstStyle/>
            <a:p>
              <a:pPr>
                <a:defRPr/>
              </a:pPr>
              <a:r>
                <a:rPr lang="en-US" sz="2800" dirty="0">
                  <a:latin typeface="Tahoma" panose="020B0604030504040204" pitchFamily="34" charset="0"/>
                  <a:ea typeface="Tahoma" panose="020B0604030504040204" pitchFamily="34" charset="0"/>
                  <a:cs typeface="Tahoma" panose="020B0604030504040204" pitchFamily="34" charset="0"/>
                </a:rPr>
                <a:t>A1 </a:t>
              </a:r>
            </a:p>
          </p:txBody>
        </p:sp>
        <p:sp>
          <p:nvSpPr>
            <p:cNvPr id="6" name="Rectangle 5"/>
            <p:cNvSpPr>
              <a:spLocks noChangeArrowheads="1"/>
            </p:cNvSpPr>
            <p:nvPr/>
          </p:nvSpPr>
          <p:spPr bwMode="auto">
            <a:xfrm>
              <a:off x="4668" y="2422"/>
              <a:ext cx="331" cy="177"/>
            </a:xfrm>
            <a:prstGeom prst="rect">
              <a:avLst/>
            </a:prstGeom>
            <a:noFill/>
            <a:ln w="9525">
              <a:noFill/>
              <a:miter lim="800000"/>
              <a:headEnd/>
              <a:tailEnd/>
            </a:ln>
          </p:spPr>
          <p:txBody>
            <a:bodyPr wrap="none" lIns="92075" tIns="46038" rIns="92075" bIns="46038">
              <a:spAutoFit/>
            </a:bodyPr>
            <a:lstStyle/>
            <a:p>
              <a:pPr>
                <a:defRPr/>
              </a:pPr>
              <a:r>
                <a:rPr lang="en-US" sz="2200" dirty="0">
                  <a:latin typeface="Arial" panose="020B0604020202020204" pitchFamily="34" charset="0"/>
                  <a:cs typeface="Arial" panose="020B0604020202020204" pitchFamily="34" charset="0"/>
                </a:rPr>
                <a:t> </a:t>
              </a:r>
              <a:r>
                <a:rPr lang="en-US" sz="2800" dirty="0">
                  <a:latin typeface="Tahoma" panose="020B0604030504040204" pitchFamily="34" charset="0"/>
                  <a:ea typeface="Tahoma" panose="020B0604030504040204" pitchFamily="34" charset="0"/>
                  <a:cs typeface="Tahoma" panose="020B0604030504040204" pitchFamily="34" charset="0"/>
                </a:rPr>
                <a:t>A3</a:t>
              </a:r>
            </a:p>
          </p:txBody>
        </p:sp>
        <p:grpSp>
          <p:nvGrpSpPr>
            <p:cNvPr id="7" name="Group 6"/>
            <p:cNvGrpSpPr>
              <a:grpSpLocks/>
            </p:cNvGrpSpPr>
            <p:nvPr/>
          </p:nvGrpSpPr>
          <p:grpSpPr bwMode="auto">
            <a:xfrm>
              <a:off x="748" y="2190"/>
              <a:ext cx="4080" cy="173"/>
              <a:chOff x="768" y="2322"/>
              <a:chExt cx="4080" cy="173"/>
            </a:xfrm>
          </p:grpSpPr>
          <p:sp>
            <p:nvSpPr>
              <p:cNvPr id="16" name="Line 7"/>
              <p:cNvSpPr>
                <a:spLocks noChangeShapeType="1"/>
              </p:cNvSpPr>
              <p:nvPr/>
            </p:nvSpPr>
            <p:spPr bwMode="auto">
              <a:xfrm>
                <a:off x="768" y="2322"/>
                <a:ext cx="0" cy="173"/>
              </a:xfrm>
              <a:prstGeom prst="line">
                <a:avLst/>
              </a:prstGeom>
              <a:noFill/>
              <a:ln w="25400">
                <a:solidFill>
                  <a:schemeClr val="tx1"/>
                </a:solidFill>
                <a:round/>
                <a:headEnd type="none" w="sm" len="sm"/>
                <a:tailEnd type="none" w="sm" len="sm"/>
              </a:ln>
            </p:spPr>
            <p:txBody>
              <a:bodyPr wrap="none" anchor="ctr"/>
              <a:lstStyle/>
              <a:p>
                <a:pPr>
                  <a:defRPr/>
                </a:pPr>
                <a:endParaRPr lang="en-US" sz="2900" dirty="0">
                  <a:latin typeface="Arial" panose="020B0604020202020204" pitchFamily="34" charset="0"/>
                  <a:cs typeface="Arial" panose="020B0604020202020204" pitchFamily="34" charset="0"/>
                </a:endParaRPr>
              </a:p>
            </p:txBody>
          </p:sp>
          <p:sp>
            <p:nvSpPr>
              <p:cNvPr id="17" name="Line 8"/>
              <p:cNvSpPr>
                <a:spLocks noChangeShapeType="1"/>
              </p:cNvSpPr>
              <p:nvPr/>
            </p:nvSpPr>
            <p:spPr bwMode="auto">
              <a:xfrm>
                <a:off x="2160" y="2322"/>
                <a:ext cx="0" cy="173"/>
              </a:xfrm>
              <a:prstGeom prst="line">
                <a:avLst/>
              </a:prstGeom>
              <a:noFill/>
              <a:ln w="25400">
                <a:solidFill>
                  <a:schemeClr val="tx1"/>
                </a:solidFill>
                <a:round/>
                <a:headEnd type="none" w="sm" len="sm"/>
                <a:tailEnd type="none" w="sm" len="sm"/>
              </a:ln>
            </p:spPr>
            <p:txBody>
              <a:bodyPr wrap="none" anchor="ctr"/>
              <a:lstStyle/>
              <a:p>
                <a:pPr>
                  <a:defRPr/>
                </a:pPr>
                <a:endParaRPr lang="en-US" sz="2900" dirty="0">
                  <a:latin typeface="Arial" panose="020B0604020202020204" pitchFamily="34" charset="0"/>
                  <a:cs typeface="Arial" panose="020B0604020202020204" pitchFamily="34" charset="0"/>
                </a:endParaRPr>
              </a:p>
            </p:txBody>
          </p:sp>
          <p:sp>
            <p:nvSpPr>
              <p:cNvPr id="18" name="Line 9"/>
              <p:cNvSpPr>
                <a:spLocks noChangeShapeType="1"/>
              </p:cNvSpPr>
              <p:nvPr/>
            </p:nvSpPr>
            <p:spPr bwMode="auto">
              <a:xfrm>
                <a:off x="3408" y="2322"/>
                <a:ext cx="0" cy="173"/>
              </a:xfrm>
              <a:prstGeom prst="line">
                <a:avLst/>
              </a:prstGeom>
              <a:noFill/>
              <a:ln w="25400">
                <a:solidFill>
                  <a:schemeClr val="tx1"/>
                </a:solidFill>
                <a:round/>
                <a:headEnd type="none" w="sm" len="sm"/>
                <a:tailEnd type="none" w="sm" len="sm"/>
              </a:ln>
            </p:spPr>
            <p:txBody>
              <a:bodyPr wrap="none" anchor="ctr"/>
              <a:lstStyle/>
              <a:p>
                <a:pPr>
                  <a:defRPr/>
                </a:pPr>
                <a:endParaRPr lang="en-US" sz="2900" dirty="0">
                  <a:latin typeface="Arial" panose="020B0604020202020204" pitchFamily="34" charset="0"/>
                  <a:cs typeface="Arial" panose="020B0604020202020204" pitchFamily="34" charset="0"/>
                </a:endParaRPr>
              </a:p>
            </p:txBody>
          </p:sp>
          <p:sp>
            <p:nvSpPr>
              <p:cNvPr id="19" name="Line 10"/>
              <p:cNvSpPr>
                <a:spLocks noChangeShapeType="1"/>
              </p:cNvSpPr>
              <p:nvPr/>
            </p:nvSpPr>
            <p:spPr bwMode="auto">
              <a:xfrm>
                <a:off x="4848" y="2322"/>
                <a:ext cx="0" cy="173"/>
              </a:xfrm>
              <a:prstGeom prst="line">
                <a:avLst/>
              </a:prstGeom>
              <a:noFill/>
              <a:ln w="25400">
                <a:solidFill>
                  <a:schemeClr val="tx1"/>
                </a:solidFill>
                <a:round/>
                <a:headEnd type="none" w="sm" len="sm"/>
                <a:tailEnd type="none" w="sm" len="sm"/>
              </a:ln>
            </p:spPr>
            <p:txBody>
              <a:bodyPr wrap="none" anchor="ctr"/>
              <a:lstStyle/>
              <a:p>
                <a:pPr>
                  <a:defRPr/>
                </a:pPr>
                <a:endParaRPr lang="en-US" sz="2900" dirty="0">
                  <a:latin typeface="Arial" panose="020B0604020202020204" pitchFamily="34" charset="0"/>
                  <a:cs typeface="Arial" panose="020B0604020202020204" pitchFamily="34" charset="0"/>
                </a:endParaRPr>
              </a:p>
            </p:txBody>
          </p:sp>
          <p:sp>
            <p:nvSpPr>
              <p:cNvPr id="20" name="Line 11"/>
              <p:cNvSpPr>
                <a:spLocks noChangeShapeType="1"/>
              </p:cNvSpPr>
              <p:nvPr/>
            </p:nvSpPr>
            <p:spPr bwMode="auto">
              <a:xfrm>
                <a:off x="769" y="2408"/>
                <a:ext cx="4079" cy="0"/>
              </a:xfrm>
              <a:prstGeom prst="line">
                <a:avLst/>
              </a:prstGeom>
              <a:noFill/>
              <a:ln w="25400">
                <a:solidFill>
                  <a:schemeClr val="tx1"/>
                </a:solidFill>
                <a:round/>
                <a:headEnd type="none" w="sm" len="sm"/>
                <a:tailEnd type="none" w="sm" len="sm"/>
              </a:ln>
            </p:spPr>
            <p:txBody>
              <a:bodyPr wrap="none" anchor="ctr"/>
              <a:lstStyle/>
              <a:p>
                <a:pPr>
                  <a:defRPr/>
                </a:pPr>
                <a:endParaRPr lang="en-US" sz="2900" dirty="0">
                  <a:latin typeface="Arial" panose="020B0604020202020204" pitchFamily="34" charset="0"/>
                  <a:cs typeface="Arial" panose="020B0604020202020204" pitchFamily="34" charset="0"/>
                </a:endParaRPr>
              </a:p>
            </p:txBody>
          </p:sp>
        </p:grpSp>
        <p:sp>
          <p:nvSpPr>
            <p:cNvPr id="8" name="Rectangle 12"/>
            <p:cNvSpPr>
              <a:spLocks noChangeArrowheads="1"/>
            </p:cNvSpPr>
            <p:nvPr/>
          </p:nvSpPr>
          <p:spPr bwMode="auto">
            <a:xfrm>
              <a:off x="3226" y="2422"/>
              <a:ext cx="347" cy="177"/>
            </a:xfrm>
            <a:prstGeom prst="rect">
              <a:avLst/>
            </a:prstGeom>
            <a:noFill/>
            <a:ln w="9525">
              <a:noFill/>
              <a:miter lim="800000"/>
              <a:headEnd/>
              <a:tailEnd/>
            </a:ln>
          </p:spPr>
          <p:txBody>
            <a:bodyPr wrap="none" lIns="92075" tIns="46038" rIns="92075" bIns="46038">
              <a:spAutoFit/>
            </a:bodyPr>
            <a:lstStyle/>
            <a:p>
              <a:pPr>
                <a:defRPr/>
              </a:pPr>
              <a:r>
                <a:rPr lang="en-US" sz="2800" dirty="0">
                  <a:latin typeface="Tahoma" panose="020B0604030504040204" pitchFamily="34" charset="0"/>
                  <a:ea typeface="Tahoma" panose="020B0604030504040204" pitchFamily="34" charset="0"/>
                  <a:cs typeface="Tahoma" panose="020B0604030504040204" pitchFamily="34" charset="0"/>
                </a:rPr>
                <a:t> A2</a:t>
              </a:r>
            </a:p>
          </p:txBody>
        </p:sp>
        <p:sp>
          <p:nvSpPr>
            <p:cNvPr id="9" name="Rectangle 13"/>
            <p:cNvSpPr>
              <a:spLocks noChangeArrowheads="1"/>
            </p:cNvSpPr>
            <p:nvPr/>
          </p:nvSpPr>
          <p:spPr bwMode="auto">
            <a:xfrm>
              <a:off x="654" y="1872"/>
              <a:ext cx="187" cy="177"/>
            </a:xfrm>
            <a:prstGeom prst="rect">
              <a:avLst/>
            </a:prstGeom>
            <a:noFill/>
            <a:ln w="9525">
              <a:noFill/>
              <a:miter lim="800000"/>
              <a:headEnd/>
              <a:tailEnd/>
            </a:ln>
          </p:spPr>
          <p:txBody>
            <a:bodyPr wrap="none" lIns="92075" tIns="46038" rIns="92075" bIns="46038">
              <a:spAutoFit/>
            </a:bodyPr>
            <a:lstStyle/>
            <a:p>
              <a:pPr>
                <a:defRPr/>
              </a:pPr>
              <a:r>
                <a:rPr lang="en-US" sz="2800" dirty="0">
                  <a:latin typeface="Tahoma" panose="020B0604030504040204" pitchFamily="34" charset="0"/>
                  <a:ea typeface="Tahoma" panose="020B0604030504040204" pitchFamily="34" charset="0"/>
                  <a:cs typeface="Tahoma" panose="020B0604030504040204" pitchFamily="34" charset="0"/>
                </a:rPr>
                <a:t>0</a:t>
              </a:r>
            </a:p>
          </p:txBody>
        </p:sp>
        <p:sp>
          <p:nvSpPr>
            <p:cNvPr id="10" name="Rectangle 14"/>
            <p:cNvSpPr>
              <a:spLocks noChangeArrowheads="1"/>
            </p:cNvSpPr>
            <p:nvPr/>
          </p:nvSpPr>
          <p:spPr bwMode="auto">
            <a:xfrm>
              <a:off x="2049" y="1872"/>
              <a:ext cx="187" cy="177"/>
            </a:xfrm>
            <a:prstGeom prst="rect">
              <a:avLst/>
            </a:prstGeom>
            <a:noFill/>
            <a:ln w="9525">
              <a:noFill/>
              <a:miter lim="800000"/>
              <a:headEnd/>
              <a:tailEnd/>
            </a:ln>
          </p:spPr>
          <p:txBody>
            <a:bodyPr wrap="none" lIns="92075" tIns="46038" rIns="92075" bIns="46038">
              <a:spAutoFit/>
            </a:bodyPr>
            <a:lstStyle/>
            <a:p>
              <a:pPr>
                <a:defRPr/>
              </a:pPr>
              <a:r>
                <a:rPr lang="en-US" sz="2800" dirty="0">
                  <a:latin typeface="Tahoma" panose="020B0604030504040204" pitchFamily="34" charset="0"/>
                  <a:ea typeface="Tahoma" panose="020B0604030504040204" pitchFamily="34" charset="0"/>
                  <a:cs typeface="Tahoma" panose="020B0604030504040204" pitchFamily="34" charset="0"/>
                </a:rPr>
                <a:t>1</a:t>
              </a:r>
            </a:p>
          </p:txBody>
        </p:sp>
        <p:sp>
          <p:nvSpPr>
            <p:cNvPr id="11" name="Rectangle 15"/>
            <p:cNvSpPr>
              <a:spLocks noChangeArrowheads="1"/>
            </p:cNvSpPr>
            <p:nvPr/>
          </p:nvSpPr>
          <p:spPr bwMode="auto">
            <a:xfrm>
              <a:off x="3285" y="1872"/>
              <a:ext cx="187" cy="177"/>
            </a:xfrm>
            <a:prstGeom prst="rect">
              <a:avLst/>
            </a:prstGeom>
            <a:noFill/>
            <a:ln w="9525">
              <a:noFill/>
              <a:miter lim="800000"/>
              <a:headEnd/>
              <a:tailEnd/>
            </a:ln>
          </p:spPr>
          <p:txBody>
            <a:bodyPr wrap="none" lIns="92075" tIns="46038" rIns="92075" bIns="46038">
              <a:spAutoFit/>
            </a:bodyPr>
            <a:lstStyle/>
            <a:p>
              <a:pPr>
                <a:defRPr/>
              </a:pPr>
              <a:r>
                <a:rPr lang="en-US" sz="2800" dirty="0">
                  <a:latin typeface="Tahoma" panose="020B0604030504040204" pitchFamily="34" charset="0"/>
                  <a:ea typeface="Tahoma" panose="020B0604030504040204" pitchFamily="34" charset="0"/>
                  <a:cs typeface="Tahoma" panose="020B0604030504040204" pitchFamily="34" charset="0"/>
                </a:rPr>
                <a:t>2</a:t>
              </a:r>
            </a:p>
          </p:txBody>
        </p:sp>
        <p:sp>
          <p:nvSpPr>
            <p:cNvPr id="12" name="Rectangle 16"/>
            <p:cNvSpPr>
              <a:spLocks noChangeArrowheads="1"/>
            </p:cNvSpPr>
            <p:nvPr/>
          </p:nvSpPr>
          <p:spPr bwMode="auto">
            <a:xfrm>
              <a:off x="4733" y="1872"/>
              <a:ext cx="187" cy="177"/>
            </a:xfrm>
            <a:prstGeom prst="rect">
              <a:avLst/>
            </a:prstGeom>
            <a:noFill/>
            <a:ln w="9525">
              <a:noFill/>
              <a:miter lim="800000"/>
              <a:headEnd/>
              <a:tailEnd/>
            </a:ln>
          </p:spPr>
          <p:txBody>
            <a:bodyPr wrap="none" lIns="92075" tIns="46038" rIns="92075" bIns="46038">
              <a:spAutoFit/>
            </a:bodyPr>
            <a:lstStyle/>
            <a:p>
              <a:pPr>
                <a:defRPr/>
              </a:pPr>
              <a:r>
                <a:rPr lang="en-US" sz="2800" dirty="0">
                  <a:latin typeface="Tahoma" panose="020B0604030504040204" pitchFamily="34" charset="0"/>
                  <a:ea typeface="Tahoma" panose="020B0604030504040204" pitchFamily="34" charset="0"/>
                  <a:cs typeface="Tahoma" panose="020B0604030504040204" pitchFamily="34" charset="0"/>
                </a:rPr>
                <a:t>3</a:t>
              </a:r>
            </a:p>
          </p:txBody>
        </p:sp>
        <p:sp>
          <p:nvSpPr>
            <p:cNvPr id="14" name="Rectangle 18"/>
            <p:cNvSpPr>
              <a:spLocks noChangeArrowheads="1"/>
            </p:cNvSpPr>
            <p:nvPr/>
          </p:nvSpPr>
          <p:spPr bwMode="auto">
            <a:xfrm>
              <a:off x="576" y="2422"/>
              <a:ext cx="91" cy="177"/>
            </a:xfrm>
            <a:prstGeom prst="rect">
              <a:avLst/>
            </a:prstGeom>
            <a:noFill/>
            <a:ln w="9525">
              <a:noFill/>
              <a:miter lim="800000"/>
              <a:headEnd/>
              <a:tailEnd/>
            </a:ln>
          </p:spPr>
          <p:txBody>
            <a:bodyPr wrap="none" lIns="92075" tIns="46038" rIns="92075" bIns="46038">
              <a:spAutoFit/>
            </a:bodyPr>
            <a:lstStyle/>
            <a:p>
              <a:pPr>
                <a:defRPr/>
              </a:pPr>
              <a:endParaRPr lang="en-US" sz="2800" dirty="0">
                <a:latin typeface="Tahoma" panose="020B0604030504040204" pitchFamily="34" charset="0"/>
                <a:ea typeface="Tahoma" panose="020B0604030504040204" pitchFamily="34" charset="0"/>
                <a:cs typeface="Tahoma" panose="020B0604030504040204" pitchFamily="34" charset="0"/>
              </a:endParaRPr>
            </a:p>
          </p:txBody>
        </p:sp>
        <p:sp>
          <p:nvSpPr>
            <p:cNvPr id="15" name="Text Box 19"/>
            <p:cNvSpPr txBox="1">
              <a:spLocks noChangeArrowheads="1"/>
            </p:cNvSpPr>
            <p:nvPr/>
          </p:nvSpPr>
          <p:spPr bwMode="auto">
            <a:xfrm>
              <a:off x="576" y="1278"/>
              <a:ext cx="4533" cy="469"/>
            </a:xfrm>
            <a:prstGeom prst="rect">
              <a:avLst/>
            </a:prstGeom>
            <a:noFill/>
            <a:ln w="9525">
              <a:noFill/>
              <a:miter lim="800000"/>
              <a:headEnd/>
              <a:tailEnd/>
            </a:ln>
          </p:spPr>
          <p:txBody>
            <a:bodyPr wrap="square">
              <a:spAutoFit/>
            </a:bodyPr>
            <a:lstStyle/>
            <a:p>
              <a:pPr>
                <a:spcBef>
                  <a:spcPct val="50000"/>
                </a:spcBef>
                <a:defRPr/>
              </a:pPr>
              <a:r>
                <a:rPr lang="vi-VN" sz="2800" dirty="0">
                  <a:latin typeface="Tahoma" panose="020B0604030504040204" pitchFamily="34" charset="0"/>
                  <a:ea typeface="Tahoma" panose="020B0604030504040204" pitchFamily="34" charset="0"/>
                  <a:cs typeface="Tahoma" panose="020B0604030504040204" pitchFamily="34" charset="0"/>
                </a:rPr>
                <a:t>Dòng tiền diễn ra trong 3 năm, số tiền hàng năm </a:t>
              </a:r>
              <a:r>
                <a:rPr lang="en-US" sz="2800" dirty="0">
                  <a:latin typeface="Tahoma" panose="020B0604030504040204" pitchFamily="34" charset="0"/>
                  <a:ea typeface="Tahoma" panose="020B0604030504040204" pitchFamily="34" charset="0"/>
                  <a:cs typeface="Tahoma" panose="020B0604030504040204" pitchFamily="34" charset="0"/>
                </a:rPr>
                <a:t>đ</a:t>
              </a:r>
              <a:r>
                <a:rPr lang="vi-VN" sz="2800" dirty="0">
                  <a:latin typeface="Tahoma" panose="020B0604030504040204" pitchFamily="34" charset="0"/>
                  <a:ea typeface="Tahoma" panose="020B0604030504040204" pitchFamily="34" charset="0"/>
                  <a:cs typeface="Tahoma" panose="020B0604030504040204" pitchFamily="34" charset="0"/>
                </a:rPr>
                <a:t>ược biểu diễn dưới mỗi vạch tương ứng</a:t>
              </a:r>
              <a:r>
                <a:rPr lang="en-US" sz="2800" dirty="0">
                  <a:latin typeface="Tahoma" panose="020B0604030504040204" pitchFamily="34" charset="0"/>
                  <a:ea typeface="Tahoma" panose="020B0604030504040204" pitchFamily="34" charset="0"/>
                  <a:cs typeface="Tahoma" panose="020B0604030504040204" pitchFamily="34" charset="0"/>
                </a:rPr>
                <a:t> với thời điểm </a:t>
              </a:r>
              <a:r>
                <a:rPr lang="en-US" sz="2800" dirty="0" err="1">
                  <a:latin typeface="Tahoma" panose="020B0604030504040204" pitchFamily="34" charset="0"/>
                  <a:ea typeface="Tahoma" panose="020B0604030504040204" pitchFamily="34" charset="0"/>
                  <a:cs typeface="Tahoma" panose="020B0604030504040204" pitchFamily="34" charset="0"/>
                </a:rPr>
                <a:t>cuối</a:t>
              </a:r>
              <a:r>
                <a:rPr lang="en-US" sz="2800" dirty="0">
                  <a:latin typeface="Tahoma" panose="020B0604030504040204" pitchFamily="34" charset="0"/>
                  <a:ea typeface="Tahoma" panose="020B0604030504040204" pitchFamily="34" charset="0"/>
                  <a:cs typeface="Tahoma" panose="020B0604030504040204" pitchFamily="34" charset="0"/>
                </a:rPr>
                <a:t> của </a:t>
              </a:r>
              <a:r>
                <a:rPr lang="en-US" sz="2800" dirty="0" err="1">
                  <a:latin typeface="Tahoma" panose="020B0604030504040204" pitchFamily="34" charset="0"/>
                  <a:ea typeface="Tahoma" panose="020B0604030504040204" pitchFamily="34" charset="0"/>
                  <a:cs typeface="Tahoma" panose="020B0604030504040204" pitchFamily="34" charset="0"/>
                </a:rPr>
                <a:t>từng</a:t>
              </a: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kỳ</a:t>
              </a:r>
              <a:r>
                <a:rPr lang="en-US" sz="2800" dirty="0">
                  <a:latin typeface="Tahoma" panose="020B0604030504040204" pitchFamily="34" charset="0"/>
                  <a:ea typeface="Tahoma" panose="020B0604030504040204" pitchFamily="34" charset="0"/>
                  <a:cs typeface="Tahoma" panose="020B0604030504040204" pitchFamily="34" charset="0"/>
                </a:rPr>
                <a:t>.</a:t>
              </a:r>
            </a:p>
          </p:txBody>
        </p:sp>
      </p:grpSp>
      <p:sp>
        <p:nvSpPr>
          <p:cNvPr id="3" name="Rectangle 35">
            <a:extLst>
              <a:ext uri="{FF2B5EF4-FFF2-40B4-BE49-F238E27FC236}">
                <a16:creationId xmlns:a16="http://schemas.microsoft.com/office/drawing/2014/main" id="{54711630-B408-6D96-E5C7-BBC093AA816C}"/>
              </a:ext>
            </a:extLst>
          </p:cNvPr>
          <p:cNvSpPr>
            <a:spLocks noChangeArrowheads="1"/>
          </p:cNvSpPr>
          <p:nvPr/>
        </p:nvSpPr>
        <p:spPr bwMode="auto">
          <a:xfrm>
            <a:off x="3004635" y="4095652"/>
            <a:ext cx="1279196" cy="523862"/>
          </a:xfrm>
          <a:prstGeom prst="rect">
            <a:avLst/>
          </a:prstGeom>
          <a:noFill/>
          <a:ln w="9525">
            <a:noFill/>
            <a:miter lim="800000"/>
            <a:headEnd/>
            <a:tailEnd/>
          </a:ln>
        </p:spPr>
        <p:txBody>
          <a:bodyPr wrap="none" lIns="92075" tIns="46038" rIns="92075" bIns="46038">
            <a:spAutoFit/>
          </a:bodyPr>
          <a:lstStyle/>
          <a:p>
            <a:pPr>
              <a:defRPr/>
            </a:pPr>
            <a:r>
              <a:rPr lang="en-US" sz="2800" dirty="0">
                <a:latin typeface="Tahoma" panose="020B0604030504040204" pitchFamily="34" charset="0"/>
                <a:ea typeface="Tahoma" panose="020B0604030504040204" pitchFamily="34" charset="0"/>
                <a:cs typeface="Tahoma" panose="020B0604030504040204" pitchFamily="34" charset="0"/>
              </a:rPr>
              <a:t>( r</a:t>
            </a:r>
            <a:r>
              <a:rPr lang="vi-VN" sz="2800" dirty="0">
                <a:latin typeface="Tahoma" panose="020B0604030504040204" pitchFamily="34" charset="0"/>
                <a:ea typeface="Tahoma" panose="020B0604030504040204" pitchFamily="34" charset="0"/>
                <a:cs typeface="Tahoma" panose="020B0604030504040204" pitchFamily="34" charset="0"/>
              </a:rPr>
              <a:t> </a:t>
            </a:r>
            <a:r>
              <a:rPr lang="en-US" sz="2800" dirty="0">
                <a:latin typeface="Tahoma" panose="020B0604030504040204" pitchFamily="34" charset="0"/>
                <a:ea typeface="Tahoma" panose="020B0604030504040204" pitchFamily="34" charset="0"/>
                <a:cs typeface="Tahoma" panose="020B0604030504040204" pitchFamily="34" charset="0"/>
              </a:rPr>
              <a:t>% )</a:t>
            </a:r>
          </a:p>
        </p:txBody>
      </p:sp>
    </p:spTree>
    <p:extLst>
      <p:ext uri="{BB962C8B-B14F-4D97-AF65-F5344CB8AC3E}">
        <p14:creationId xmlns:p14="http://schemas.microsoft.com/office/powerpoint/2010/main" val="21280141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vi-VN" sz="3600" dirty="0" err="1">
                <a:latin typeface="Tahoma" panose="020B0604030504040204" pitchFamily="34" charset="0"/>
                <a:ea typeface="Tahoma" panose="020B0604030504040204" pitchFamily="34" charset="0"/>
                <a:cs typeface="Tahoma" panose="020B0604030504040204" pitchFamily="34" charset="0"/>
              </a:rPr>
              <a:t>Dòng</a:t>
            </a:r>
            <a:r>
              <a:rPr lang="vi-VN" sz="3600" dirty="0">
                <a:latin typeface="Tahoma" panose="020B0604030504040204" pitchFamily="34" charset="0"/>
                <a:ea typeface="Tahoma" panose="020B0604030504040204" pitchFamily="34" charset="0"/>
                <a:cs typeface="Tahoma" panose="020B0604030504040204" pitchFamily="34" charset="0"/>
              </a:rPr>
              <a:t> </a:t>
            </a:r>
            <a:r>
              <a:rPr lang="vi-VN" sz="3600" dirty="0" err="1">
                <a:latin typeface="Tahoma" panose="020B0604030504040204" pitchFamily="34" charset="0"/>
                <a:ea typeface="Tahoma" panose="020B0604030504040204" pitchFamily="34" charset="0"/>
                <a:cs typeface="Tahoma" panose="020B0604030504040204" pitchFamily="34" charset="0"/>
              </a:rPr>
              <a:t>tiền</a:t>
            </a:r>
            <a:r>
              <a:rPr lang="vi-VN" sz="3600" dirty="0">
                <a:latin typeface="Tahoma" panose="020B0604030504040204" pitchFamily="34" charset="0"/>
                <a:ea typeface="Tahoma" panose="020B0604030504040204" pitchFamily="34" charset="0"/>
                <a:cs typeface="Tahoma" panose="020B0604030504040204" pitchFamily="34" charset="0"/>
              </a:rPr>
              <a:t> </a:t>
            </a:r>
            <a:r>
              <a:rPr lang="vi-VN" sz="3600" dirty="0" err="1">
                <a:latin typeface="Tahoma" panose="020B0604030504040204" pitchFamily="34" charset="0"/>
                <a:ea typeface="Tahoma" panose="020B0604030504040204" pitchFamily="34" charset="0"/>
                <a:cs typeface="Tahoma" panose="020B0604030504040204" pitchFamily="34" charset="0"/>
              </a:rPr>
              <a:t>biểu</a:t>
            </a:r>
            <a:r>
              <a:rPr lang="vi-VN" sz="3600" dirty="0">
                <a:latin typeface="Tahoma" panose="020B0604030504040204" pitchFamily="34" charset="0"/>
                <a:ea typeface="Tahoma" panose="020B0604030504040204" pitchFamily="34" charset="0"/>
                <a:cs typeface="Tahoma" panose="020B0604030504040204" pitchFamily="34" charset="0"/>
              </a:rPr>
              <a:t> </a:t>
            </a:r>
            <a:r>
              <a:rPr lang="vi-VN" sz="3600" dirty="0" err="1">
                <a:latin typeface="Tahoma" panose="020B0604030504040204" pitchFamily="34" charset="0"/>
                <a:ea typeface="Tahoma" panose="020B0604030504040204" pitchFamily="34" charset="0"/>
                <a:cs typeface="Tahoma" panose="020B0604030504040204" pitchFamily="34" charset="0"/>
              </a:rPr>
              <a:t>diễn</a:t>
            </a:r>
            <a:r>
              <a:rPr lang="vi-VN" sz="3600" dirty="0">
                <a:latin typeface="Tahoma" panose="020B0604030504040204" pitchFamily="34" charset="0"/>
                <a:ea typeface="Tahoma" panose="020B0604030504040204" pitchFamily="34" charset="0"/>
                <a:cs typeface="Tahoma" panose="020B0604030504040204" pitchFamily="34" charset="0"/>
              </a:rPr>
              <a:t> trên </a:t>
            </a:r>
            <a:r>
              <a:rPr lang="vi-VN" sz="3600" dirty="0" err="1">
                <a:latin typeface="Tahoma" panose="020B0604030504040204" pitchFamily="34" charset="0"/>
                <a:ea typeface="Tahoma" panose="020B0604030504040204" pitchFamily="34" charset="0"/>
                <a:cs typeface="Tahoma" panose="020B0604030504040204" pitchFamily="34" charset="0"/>
              </a:rPr>
              <a:t>trục</a:t>
            </a:r>
            <a:r>
              <a:rPr lang="vi-VN" sz="3600" dirty="0">
                <a:latin typeface="Tahoma" panose="020B0604030504040204" pitchFamily="34" charset="0"/>
                <a:ea typeface="Tahoma" panose="020B0604030504040204" pitchFamily="34" charset="0"/>
                <a:cs typeface="Tahoma" panose="020B0604030504040204" pitchFamily="34" charset="0"/>
              </a:rPr>
              <a:t> </a:t>
            </a:r>
            <a:r>
              <a:rPr lang="vi-VN" sz="3600" dirty="0" err="1">
                <a:latin typeface="Tahoma" panose="020B0604030504040204" pitchFamily="34" charset="0"/>
                <a:ea typeface="Tahoma" panose="020B0604030504040204" pitchFamily="34" charset="0"/>
                <a:cs typeface="Tahoma" panose="020B0604030504040204" pitchFamily="34" charset="0"/>
              </a:rPr>
              <a:t>thời</a:t>
            </a:r>
            <a:r>
              <a:rPr lang="vi-VN" sz="3600" dirty="0">
                <a:latin typeface="Tahoma" panose="020B0604030504040204" pitchFamily="34" charset="0"/>
                <a:ea typeface="Tahoma" panose="020B0604030504040204" pitchFamily="34" charset="0"/>
                <a:cs typeface="Tahoma" panose="020B0604030504040204" pitchFamily="34" charset="0"/>
              </a:rPr>
              <a:t> gian</a:t>
            </a:r>
            <a:endParaRPr lang="en-US" sz="3600" dirty="0">
              <a:latin typeface="Tahoma" panose="020B0604030504040204" pitchFamily="34" charset="0"/>
              <a:ea typeface="Tahoma" panose="020B0604030504040204" pitchFamily="34" charset="0"/>
              <a:cs typeface="Tahoma" panose="020B0604030504040204" pitchFamily="34" charset="0"/>
            </a:endParaRPr>
          </a:p>
        </p:txBody>
      </p:sp>
      <p:grpSp>
        <p:nvGrpSpPr>
          <p:cNvPr id="4" name="Group 20" descr="Scale from 0-3 showing uneven cash flow stream." title="Timeline 3"/>
          <p:cNvGrpSpPr>
            <a:grpSpLocks/>
          </p:cNvGrpSpPr>
          <p:nvPr/>
        </p:nvGrpSpPr>
        <p:grpSpPr bwMode="auto">
          <a:xfrm>
            <a:off x="1828801" y="1872870"/>
            <a:ext cx="9245600" cy="4306208"/>
            <a:chOff x="576" y="1278"/>
            <a:chExt cx="4533" cy="1457"/>
          </a:xfrm>
        </p:grpSpPr>
        <p:sp>
          <p:nvSpPr>
            <p:cNvPr id="5" name="Rectangle 4"/>
            <p:cNvSpPr>
              <a:spLocks noChangeArrowheads="1"/>
            </p:cNvSpPr>
            <p:nvPr/>
          </p:nvSpPr>
          <p:spPr bwMode="auto">
            <a:xfrm>
              <a:off x="1948" y="2422"/>
              <a:ext cx="434" cy="177"/>
            </a:xfrm>
            <a:prstGeom prst="rect">
              <a:avLst/>
            </a:prstGeom>
            <a:noFill/>
            <a:ln w="9525">
              <a:noFill/>
              <a:miter lim="800000"/>
              <a:headEnd/>
              <a:tailEnd/>
            </a:ln>
          </p:spPr>
          <p:txBody>
            <a:bodyPr wrap="none" lIns="92075" tIns="46038" rIns="92075" bIns="46038">
              <a:spAutoFit/>
            </a:bodyPr>
            <a:lstStyle/>
            <a:p>
              <a:pPr>
                <a:defRPr/>
              </a:pPr>
              <a:r>
                <a:rPr lang="en-US" sz="2800" dirty="0">
                  <a:latin typeface="Tahoma" panose="020B0604030504040204" pitchFamily="34" charset="0"/>
                  <a:ea typeface="Tahoma" panose="020B0604030504040204" pitchFamily="34" charset="0"/>
                  <a:cs typeface="Tahoma" panose="020B0604030504040204" pitchFamily="34" charset="0"/>
                </a:rPr>
                <a:t>100 </a:t>
              </a:r>
            </a:p>
          </p:txBody>
        </p:sp>
        <p:sp>
          <p:nvSpPr>
            <p:cNvPr id="6" name="Rectangle 5"/>
            <p:cNvSpPr>
              <a:spLocks noChangeArrowheads="1"/>
            </p:cNvSpPr>
            <p:nvPr/>
          </p:nvSpPr>
          <p:spPr bwMode="auto">
            <a:xfrm>
              <a:off x="4618" y="2432"/>
              <a:ext cx="417" cy="177"/>
            </a:xfrm>
            <a:prstGeom prst="rect">
              <a:avLst/>
            </a:prstGeom>
            <a:noFill/>
            <a:ln w="9525">
              <a:noFill/>
              <a:miter lim="800000"/>
              <a:headEnd/>
              <a:tailEnd/>
            </a:ln>
          </p:spPr>
          <p:txBody>
            <a:bodyPr wrap="none" lIns="92075" tIns="46038" rIns="92075" bIns="46038">
              <a:spAutoFit/>
            </a:bodyPr>
            <a:lstStyle/>
            <a:p>
              <a:pPr>
                <a:defRPr/>
              </a:pPr>
              <a:r>
                <a:rPr lang="en-US" sz="2200" dirty="0">
                  <a:latin typeface="Arial" panose="020B0604020202020204" pitchFamily="34" charset="0"/>
                  <a:cs typeface="Arial" panose="020B0604020202020204" pitchFamily="34" charset="0"/>
                </a:rPr>
                <a:t> </a:t>
              </a:r>
              <a:r>
                <a:rPr lang="en-US" sz="2800" dirty="0">
                  <a:latin typeface="Tahoma" panose="020B0604030504040204" pitchFamily="34" charset="0"/>
                  <a:ea typeface="Tahoma" panose="020B0604030504040204" pitchFamily="34" charset="0"/>
                  <a:cs typeface="Tahoma" panose="020B0604030504040204" pitchFamily="34" charset="0"/>
                </a:rPr>
                <a:t>400</a:t>
              </a:r>
            </a:p>
          </p:txBody>
        </p:sp>
        <p:grpSp>
          <p:nvGrpSpPr>
            <p:cNvPr id="7" name="Group 6"/>
            <p:cNvGrpSpPr>
              <a:grpSpLocks/>
            </p:cNvGrpSpPr>
            <p:nvPr/>
          </p:nvGrpSpPr>
          <p:grpSpPr bwMode="auto">
            <a:xfrm>
              <a:off x="748" y="2190"/>
              <a:ext cx="4080" cy="173"/>
              <a:chOff x="768" y="2322"/>
              <a:chExt cx="4080" cy="173"/>
            </a:xfrm>
          </p:grpSpPr>
          <p:sp>
            <p:nvSpPr>
              <p:cNvPr id="16" name="Line 7"/>
              <p:cNvSpPr>
                <a:spLocks noChangeShapeType="1"/>
              </p:cNvSpPr>
              <p:nvPr/>
            </p:nvSpPr>
            <p:spPr bwMode="auto">
              <a:xfrm>
                <a:off x="768" y="2322"/>
                <a:ext cx="0" cy="173"/>
              </a:xfrm>
              <a:prstGeom prst="line">
                <a:avLst/>
              </a:prstGeom>
              <a:noFill/>
              <a:ln w="25400">
                <a:solidFill>
                  <a:schemeClr val="tx1"/>
                </a:solidFill>
                <a:round/>
                <a:headEnd type="none" w="sm" len="sm"/>
                <a:tailEnd type="none" w="sm" len="sm"/>
              </a:ln>
            </p:spPr>
            <p:txBody>
              <a:bodyPr wrap="none" anchor="ctr"/>
              <a:lstStyle/>
              <a:p>
                <a:pPr>
                  <a:defRPr/>
                </a:pPr>
                <a:endParaRPr lang="en-US" sz="2900" dirty="0">
                  <a:latin typeface="Arial" panose="020B0604020202020204" pitchFamily="34" charset="0"/>
                  <a:cs typeface="Arial" panose="020B0604020202020204" pitchFamily="34" charset="0"/>
                </a:endParaRPr>
              </a:p>
            </p:txBody>
          </p:sp>
          <p:sp>
            <p:nvSpPr>
              <p:cNvPr id="17" name="Line 8"/>
              <p:cNvSpPr>
                <a:spLocks noChangeShapeType="1"/>
              </p:cNvSpPr>
              <p:nvPr/>
            </p:nvSpPr>
            <p:spPr bwMode="auto">
              <a:xfrm>
                <a:off x="2160" y="2322"/>
                <a:ext cx="0" cy="173"/>
              </a:xfrm>
              <a:prstGeom prst="line">
                <a:avLst/>
              </a:prstGeom>
              <a:noFill/>
              <a:ln w="25400">
                <a:solidFill>
                  <a:schemeClr val="tx1"/>
                </a:solidFill>
                <a:round/>
                <a:headEnd type="none" w="sm" len="sm"/>
                <a:tailEnd type="none" w="sm" len="sm"/>
              </a:ln>
            </p:spPr>
            <p:txBody>
              <a:bodyPr wrap="none" anchor="ctr"/>
              <a:lstStyle/>
              <a:p>
                <a:pPr>
                  <a:defRPr/>
                </a:pPr>
                <a:endParaRPr lang="en-US" sz="2900" dirty="0">
                  <a:latin typeface="Arial" panose="020B0604020202020204" pitchFamily="34" charset="0"/>
                  <a:cs typeface="Arial" panose="020B0604020202020204" pitchFamily="34" charset="0"/>
                </a:endParaRPr>
              </a:p>
            </p:txBody>
          </p:sp>
          <p:sp>
            <p:nvSpPr>
              <p:cNvPr id="18" name="Line 9"/>
              <p:cNvSpPr>
                <a:spLocks noChangeShapeType="1"/>
              </p:cNvSpPr>
              <p:nvPr/>
            </p:nvSpPr>
            <p:spPr bwMode="auto">
              <a:xfrm>
                <a:off x="3408" y="2322"/>
                <a:ext cx="0" cy="173"/>
              </a:xfrm>
              <a:prstGeom prst="line">
                <a:avLst/>
              </a:prstGeom>
              <a:noFill/>
              <a:ln w="25400">
                <a:solidFill>
                  <a:schemeClr val="tx1"/>
                </a:solidFill>
                <a:round/>
                <a:headEnd type="none" w="sm" len="sm"/>
                <a:tailEnd type="none" w="sm" len="sm"/>
              </a:ln>
            </p:spPr>
            <p:txBody>
              <a:bodyPr wrap="none" anchor="ctr"/>
              <a:lstStyle/>
              <a:p>
                <a:pPr>
                  <a:defRPr/>
                </a:pPr>
                <a:endParaRPr lang="en-US" sz="2900" dirty="0">
                  <a:latin typeface="Arial" panose="020B0604020202020204" pitchFamily="34" charset="0"/>
                  <a:cs typeface="Arial" panose="020B0604020202020204" pitchFamily="34" charset="0"/>
                </a:endParaRPr>
              </a:p>
            </p:txBody>
          </p:sp>
          <p:sp>
            <p:nvSpPr>
              <p:cNvPr id="19" name="Line 10"/>
              <p:cNvSpPr>
                <a:spLocks noChangeShapeType="1"/>
              </p:cNvSpPr>
              <p:nvPr/>
            </p:nvSpPr>
            <p:spPr bwMode="auto">
              <a:xfrm>
                <a:off x="4848" y="2322"/>
                <a:ext cx="0" cy="173"/>
              </a:xfrm>
              <a:prstGeom prst="line">
                <a:avLst/>
              </a:prstGeom>
              <a:noFill/>
              <a:ln w="25400">
                <a:solidFill>
                  <a:schemeClr val="tx1"/>
                </a:solidFill>
                <a:round/>
                <a:headEnd type="none" w="sm" len="sm"/>
                <a:tailEnd type="none" w="sm" len="sm"/>
              </a:ln>
            </p:spPr>
            <p:txBody>
              <a:bodyPr wrap="none" anchor="ctr"/>
              <a:lstStyle/>
              <a:p>
                <a:pPr>
                  <a:defRPr/>
                </a:pPr>
                <a:endParaRPr lang="en-US" sz="2900" dirty="0">
                  <a:latin typeface="Arial" panose="020B0604020202020204" pitchFamily="34" charset="0"/>
                  <a:cs typeface="Arial" panose="020B0604020202020204" pitchFamily="34" charset="0"/>
                </a:endParaRPr>
              </a:p>
            </p:txBody>
          </p:sp>
          <p:sp>
            <p:nvSpPr>
              <p:cNvPr id="20" name="Line 11"/>
              <p:cNvSpPr>
                <a:spLocks noChangeShapeType="1"/>
              </p:cNvSpPr>
              <p:nvPr/>
            </p:nvSpPr>
            <p:spPr bwMode="auto">
              <a:xfrm>
                <a:off x="769" y="2408"/>
                <a:ext cx="4079" cy="0"/>
              </a:xfrm>
              <a:prstGeom prst="line">
                <a:avLst/>
              </a:prstGeom>
              <a:noFill/>
              <a:ln w="25400">
                <a:solidFill>
                  <a:schemeClr val="tx1"/>
                </a:solidFill>
                <a:round/>
                <a:headEnd type="none" w="sm" len="sm"/>
                <a:tailEnd type="none" w="sm" len="sm"/>
              </a:ln>
            </p:spPr>
            <p:txBody>
              <a:bodyPr wrap="none" anchor="ctr"/>
              <a:lstStyle/>
              <a:p>
                <a:pPr>
                  <a:defRPr/>
                </a:pPr>
                <a:endParaRPr lang="en-US" sz="2900" dirty="0">
                  <a:latin typeface="Arial" panose="020B0604020202020204" pitchFamily="34" charset="0"/>
                  <a:cs typeface="Arial" panose="020B0604020202020204" pitchFamily="34" charset="0"/>
                </a:endParaRPr>
              </a:p>
            </p:txBody>
          </p:sp>
        </p:grpSp>
        <p:sp>
          <p:nvSpPr>
            <p:cNvPr id="8" name="Rectangle 12"/>
            <p:cNvSpPr>
              <a:spLocks noChangeArrowheads="1"/>
            </p:cNvSpPr>
            <p:nvPr/>
          </p:nvSpPr>
          <p:spPr bwMode="auto">
            <a:xfrm>
              <a:off x="3127" y="2412"/>
              <a:ext cx="502" cy="323"/>
            </a:xfrm>
            <a:prstGeom prst="rect">
              <a:avLst/>
            </a:prstGeom>
            <a:noFill/>
            <a:ln w="9525">
              <a:noFill/>
              <a:miter lim="800000"/>
              <a:headEnd/>
              <a:tailEnd/>
            </a:ln>
          </p:spPr>
          <p:txBody>
            <a:bodyPr wrap="square" lIns="92075" tIns="46038" rIns="92075" bIns="46038">
              <a:spAutoFit/>
            </a:bodyPr>
            <a:lstStyle/>
            <a:p>
              <a:pPr>
                <a:defRPr/>
              </a:pPr>
              <a:r>
                <a:rPr lang="en-US" sz="2800" dirty="0">
                  <a:latin typeface="Tahoma" panose="020B0604030504040204" pitchFamily="34" charset="0"/>
                  <a:ea typeface="Tahoma" panose="020B0604030504040204" pitchFamily="34" charset="0"/>
                  <a:cs typeface="Tahoma" panose="020B0604030504040204" pitchFamily="34" charset="0"/>
                </a:rPr>
                <a:t> 300</a:t>
              </a:r>
            </a:p>
            <a:p>
              <a:pPr>
                <a:defRPr/>
              </a:pPr>
              <a:endParaRPr lang="en-US" sz="2800" dirty="0">
                <a:latin typeface="Tahoma" panose="020B0604030504040204" pitchFamily="34" charset="0"/>
                <a:ea typeface="Tahoma" panose="020B0604030504040204" pitchFamily="34" charset="0"/>
                <a:cs typeface="Tahoma" panose="020B0604030504040204" pitchFamily="34" charset="0"/>
              </a:endParaRPr>
            </a:p>
          </p:txBody>
        </p:sp>
        <p:sp>
          <p:nvSpPr>
            <p:cNvPr id="9" name="Rectangle 13"/>
            <p:cNvSpPr>
              <a:spLocks noChangeArrowheads="1"/>
            </p:cNvSpPr>
            <p:nvPr/>
          </p:nvSpPr>
          <p:spPr bwMode="auto">
            <a:xfrm>
              <a:off x="654" y="1872"/>
              <a:ext cx="187" cy="177"/>
            </a:xfrm>
            <a:prstGeom prst="rect">
              <a:avLst/>
            </a:prstGeom>
            <a:noFill/>
            <a:ln w="9525">
              <a:noFill/>
              <a:miter lim="800000"/>
              <a:headEnd/>
              <a:tailEnd/>
            </a:ln>
          </p:spPr>
          <p:txBody>
            <a:bodyPr wrap="none" lIns="92075" tIns="46038" rIns="92075" bIns="46038">
              <a:spAutoFit/>
            </a:bodyPr>
            <a:lstStyle/>
            <a:p>
              <a:pPr>
                <a:defRPr/>
              </a:pPr>
              <a:r>
                <a:rPr lang="en-US" sz="2800" dirty="0">
                  <a:latin typeface="Tahoma" panose="020B0604030504040204" pitchFamily="34" charset="0"/>
                  <a:ea typeface="Tahoma" panose="020B0604030504040204" pitchFamily="34" charset="0"/>
                  <a:cs typeface="Tahoma" panose="020B0604030504040204" pitchFamily="34" charset="0"/>
                </a:rPr>
                <a:t>0</a:t>
              </a:r>
            </a:p>
          </p:txBody>
        </p:sp>
        <p:sp>
          <p:nvSpPr>
            <p:cNvPr id="10" name="Rectangle 14"/>
            <p:cNvSpPr>
              <a:spLocks noChangeArrowheads="1"/>
            </p:cNvSpPr>
            <p:nvPr/>
          </p:nvSpPr>
          <p:spPr bwMode="auto">
            <a:xfrm>
              <a:off x="2049" y="1872"/>
              <a:ext cx="187" cy="177"/>
            </a:xfrm>
            <a:prstGeom prst="rect">
              <a:avLst/>
            </a:prstGeom>
            <a:noFill/>
            <a:ln w="9525">
              <a:noFill/>
              <a:miter lim="800000"/>
              <a:headEnd/>
              <a:tailEnd/>
            </a:ln>
          </p:spPr>
          <p:txBody>
            <a:bodyPr wrap="none" lIns="92075" tIns="46038" rIns="92075" bIns="46038">
              <a:spAutoFit/>
            </a:bodyPr>
            <a:lstStyle/>
            <a:p>
              <a:pPr>
                <a:defRPr/>
              </a:pPr>
              <a:r>
                <a:rPr lang="en-US" sz="2800" dirty="0">
                  <a:latin typeface="Tahoma" panose="020B0604030504040204" pitchFamily="34" charset="0"/>
                  <a:ea typeface="Tahoma" panose="020B0604030504040204" pitchFamily="34" charset="0"/>
                  <a:cs typeface="Tahoma" panose="020B0604030504040204" pitchFamily="34" charset="0"/>
                </a:rPr>
                <a:t>1</a:t>
              </a:r>
            </a:p>
          </p:txBody>
        </p:sp>
        <p:sp>
          <p:nvSpPr>
            <p:cNvPr id="11" name="Rectangle 15"/>
            <p:cNvSpPr>
              <a:spLocks noChangeArrowheads="1"/>
            </p:cNvSpPr>
            <p:nvPr/>
          </p:nvSpPr>
          <p:spPr bwMode="auto">
            <a:xfrm>
              <a:off x="3285" y="1872"/>
              <a:ext cx="187" cy="177"/>
            </a:xfrm>
            <a:prstGeom prst="rect">
              <a:avLst/>
            </a:prstGeom>
            <a:noFill/>
            <a:ln w="9525">
              <a:noFill/>
              <a:miter lim="800000"/>
              <a:headEnd/>
              <a:tailEnd/>
            </a:ln>
          </p:spPr>
          <p:txBody>
            <a:bodyPr wrap="none" lIns="92075" tIns="46038" rIns="92075" bIns="46038">
              <a:spAutoFit/>
            </a:bodyPr>
            <a:lstStyle/>
            <a:p>
              <a:pPr>
                <a:defRPr/>
              </a:pPr>
              <a:r>
                <a:rPr lang="en-US" sz="2800" dirty="0">
                  <a:latin typeface="Tahoma" panose="020B0604030504040204" pitchFamily="34" charset="0"/>
                  <a:ea typeface="Tahoma" panose="020B0604030504040204" pitchFamily="34" charset="0"/>
                  <a:cs typeface="Tahoma" panose="020B0604030504040204" pitchFamily="34" charset="0"/>
                </a:rPr>
                <a:t>2</a:t>
              </a:r>
            </a:p>
          </p:txBody>
        </p:sp>
        <p:sp>
          <p:nvSpPr>
            <p:cNvPr id="12" name="Rectangle 16"/>
            <p:cNvSpPr>
              <a:spLocks noChangeArrowheads="1"/>
            </p:cNvSpPr>
            <p:nvPr/>
          </p:nvSpPr>
          <p:spPr bwMode="auto">
            <a:xfrm>
              <a:off x="4733" y="1872"/>
              <a:ext cx="187" cy="177"/>
            </a:xfrm>
            <a:prstGeom prst="rect">
              <a:avLst/>
            </a:prstGeom>
            <a:noFill/>
            <a:ln w="9525">
              <a:noFill/>
              <a:miter lim="800000"/>
              <a:headEnd/>
              <a:tailEnd/>
            </a:ln>
          </p:spPr>
          <p:txBody>
            <a:bodyPr wrap="none" lIns="92075" tIns="46038" rIns="92075" bIns="46038">
              <a:spAutoFit/>
            </a:bodyPr>
            <a:lstStyle/>
            <a:p>
              <a:pPr>
                <a:defRPr/>
              </a:pPr>
              <a:r>
                <a:rPr lang="en-US" sz="2800" dirty="0">
                  <a:latin typeface="Tahoma" panose="020B0604030504040204" pitchFamily="34" charset="0"/>
                  <a:ea typeface="Tahoma" panose="020B0604030504040204" pitchFamily="34" charset="0"/>
                  <a:cs typeface="Tahoma" panose="020B0604030504040204" pitchFamily="34" charset="0"/>
                </a:rPr>
                <a:t>3</a:t>
              </a:r>
            </a:p>
          </p:txBody>
        </p:sp>
        <p:sp>
          <p:nvSpPr>
            <p:cNvPr id="14" name="Rectangle 18"/>
            <p:cNvSpPr>
              <a:spLocks noChangeArrowheads="1"/>
            </p:cNvSpPr>
            <p:nvPr/>
          </p:nvSpPr>
          <p:spPr bwMode="auto">
            <a:xfrm>
              <a:off x="576" y="2422"/>
              <a:ext cx="91" cy="177"/>
            </a:xfrm>
            <a:prstGeom prst="rect">
              <a:avLst/>
            </a:prstGeom>
            <a:noFill/>
            <a:ln w="9525">
              <a:noFill/>
              <a:miter lim="800000"/>
              <a:headEnd/>
              <a:tailEnd/>
            </a:ln>
          </p:spPr>
          <p:txBody>
            <a:bodyPr wrap="none" lIns="92075" tIns="46038" rIns="92075" bIns="46038">
              <a:spAutoFit/>
            </a:bodyPr>
            <a:lstStyle/>
            <a:p>
              <a:pPr>
                <a:defRPr/>
              </a:pPr>
              <a:endParaRPr lang="en-US" sz="2800" dirty="0">
                <a:latin typeface="Tahoma" panose="020B0604030504040204" pitchFamily="34" charset="0"/>
                <a:ea typeface="Tahoma" panose="020B0604030504040204" pitchFamily="34" charset="0"/>
                <a:cs typeface="Tahoma" panose="020B0604030504040204" pitchFamily="34" charset="0"/>
              </a:endParaRPr>
            </a:p>
          </p:txBody>
        </p:sp>
        <p:sp>
          <p:nvSpPr>
            <p:cNvPr id="15" name="Text Box 19"/>
            <p:cNvSpPr txBox="1">
              <a:spLocks noChangeArrowheads="1"/>
            </p:cNvSpPr>
            <p:nvPr/>
          </p:nvSpPr>
          <p:spPr bwMode="auto">
            <a:xfrm>
              <a:off x="576" y="1278"/>
              <a:ext cx="4533" cy="469"/>
            </a:xfrm>
            <a:prstGeom prst="rect">
              <a:avLst/>
            </a:prstGeom>
            <a:noFill/>
            <a:ln w="9525">
              <a:noFill/>
              <a:miter lim="800000"/>
              <a:headEnd/>
              <a:tailEnd/>
            </a:ln>
          </p:spPr>
          <p:txBody>
            <a:bodyPr wrap="square">
              <a:spAutoFit/>
            </a:bodyPr>
            <a:lstStyle/>
            <a:p>
              <a:pPr>
                <a:spcBef>
                  <a:spcPct val="50000"/>
                </a:spcBef>
                <a:defRPr/>
              </a:pPr>
              <a:r>
                <a:rPr lang="vi-VN" sz="2800" dirty="0">
                  <a:latin typeface="Tahoma" panose="020B0604030504040204" pitchFamily="34" charset="0"/>
                  <a:ea typeface="Tahoma" panose="020B0604030504040204" pitchFamily="34" charset="0"/>
                  <a:cs typeface="Tahoma" panose="020B0604030504040204" pitchFamily="34" charset="0"/>
                </a:rPr>
                <a:t>Dòng tiền diễn ra trong 3 năm, số tiền hàng năm </a:t>
              </a:r>
              <a:r>
                <a:rPr lang="en-US" sz="2800" dirty="0">
                  <a:latin typeface="Tahoma" panose="020B0604030504040204" pitchFamily="34" charset="0"/>
                  <a:ea typeface="Tahoma" panose="020B0604030504040204" pitchFamily="34" charset="0"/>
                  <a:cs typeface="Tahoma" panose="020B0604030504040204" pitchFamily="34" charset="0"/>
                </a:rPr>
                <a:t>đ</a:t>
              </a:r>
              <a:r>
                <a:rPr lang="vi-VN" sz="2800" dirty="0">
                  <a:latin typeface="Tahoma" panose="020B0604030504040204" pitchFamily="34" charset="0"/>
                  <a:ea typeface="Tahoma" panose="020B0604030504040204" pitchFamily="34" charset="0"/>
                  <a:cs typeface="Tahoma" panose="020B0604030504040204" pitchFamily="34" charset="0"/>
                </a:rPr>
                <a:t>ược biểu diễn dưới mỗi vạch tương ứng</a:t>
              </a:r>
              <a:r>
                <a:rPr lang="en-US" sz="2800" dirty="0">
                  <a:latin typeface="Tahoma" panose="020B0604030504040204" pitchFamily="34" charset="0"/>
                  <a:ea typeface="Tahoma" panose="020B0604030504040204" pitchFamily="34" charset="0"/>
                  <a:cs typeface="Tahoma" panose="020B0604030504040204" pitchFamily="34" charset="0"/>
                </a:rPr>
                <a:t> với thời điểm </a:t>
              </a:r>
              <a:r>
                <a:rPr lang="en-US" sz="2800" dirty="0" err="1">
                  <a:latin typeface="Tahoma" panose="020B0604030504040204" pitchFamily="34" charset="0"/>
                  <a:ea typeface="Tahoma" panose="020B0604030504040204" pitchFamily="34" charset="0"/>
                  <a:cs typeface="Tahoma" panose="020B0604030504040204" pitchFamily="34" charset="0"/>
                </a:rPr>
                <a:t>cuối</a:t>
              </a:r>
              <a:r>
                <a:rPr lang="en-US" sz="2800" dirty="0">
                  <a:latin typeface="Tahoma" panose="020B0604030504040204" pitchFamily="34" charset="0"/>
                  <a:ea typeface="Tahoma" panose="020B0604030504040204" pitchFamily="34" charset="0"/>
                  <a:cs typeface="Tahoma" panose="020B0604030504040204" pitchFamily="34" charset="0"/>
                </a:rPr>
                <a:t> của </a:t>
              </a:r>
              <a:r>
                <a:rPr lang="en-US" sz="2800" dirty="0" err="1">
                  <a:latin typeface="Tahoma" panose="020B0604030504040204" pitchFamily="34" charset="0"/>
                  <a:ea typeface="Tahoma" panose="020B0604030504040204" pitchFamily="34" charset="0"/>
                  <a:cs typeface="Tahoma" panose="020B0604030504040204" pitchFamily="34" charset="0"/>
                </a:rPr>
                <a:t>từng</a:t>
              </a: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kỳ</a:t>
              </a:r>
              <a:r>
                <a:rPr lang="en-US" sz="2800" dirty="0">
                  <a:latin typeface="Tahoma" panose="020B0604030504040204" pitchFamily="34" charset="0"/>
                  <a:ea typeface="Tahoma" panose="020B0604030504040204" pitchFamily="34" charset="0"/>
                  <a:cs typeface="Tahoma" panose="020B0604030504040204" pitchFamily="34" charset="0"/>
                </a:rPr>
                <a:t>.</a:t>
              </a:r>
            </a:p>
          </p:txBody>
        </p:sp>
      </p:grpSp>
      <p:sp>
        <p:nvSpPr>
          <p:cNvPr id="3" name="Rectangle 35">
            <a:extLst>
              <a:ext uri="{FF2B5EF4-FFF2-40B4-BE49-F238E27FC236}">
                <a16:creationId xmlns:a16="http://schemas.microsoft.com/office/drawing/2014/main" id="{54711630-B408-6D96-E5C7-BBC093AA816C}"/>
              </a:ext>
            </a:extLst>
          </p:cNvPr>
          <p:cNvSpPr>
            <a:spLocks noChangeArrowheads="1"/>
          </p:cNvSpPr>
          <p:nvPr/>
        </p:nvSpPr>
        <p:spPr bwMode="auto">
          <a:xfrm>
            <a:off x="3004635" y="4095652"/>
            <a:ext cx="1279196" cy="523862"/>
          </a:xfrm>
          <a:prstGeom prst="rect">
            <a:avLst/>
          </a:prstGeom>
          <a:noFill/>
          <a:ln w="9525">
            <a:noFill/>
            <a:miter lim="800000"/>
            <a:headEnd/>
            <a:tailEnd/>
          </a:ln>
        </p:spPr>
        <p:txBody>
          <a:bodyPr wrap="none" lIns="92075" tIns="46038" rIns="92075" bIns="46038">
            <a:spAutoFit/>
          </a:bodyPr>
          <a:lstStyle/>
          <a:p>
            <a:pPr>
              <a:defRPr/>
            </a:pPr>
            <a:r>
              <a:rPr lang="en-US" sz="2800" dirty="0">
                <a:latin typeface="Tahoma" panose="020B0604030504040204" pitchFamily="34" charset="0"/>
                <a:ea typeface="Tahoma" panose="020B0604030504040204" pitchFamily="34" charset="0"/>
                <a:cs typeface="Tahoma" panose="020B0604030504040204" pitchFamily="34" charset="0"/>
              </a:rPr>
              <a:t>( r</a:t>
            </a:r>
            <a:r>
              <a:rPr lang="vi-VN" sz="2800" dirty="0">
                <a:latin typeface="Tahoma" panose="020B0604030504040204" pitchFamily="34" charset="0"/>
                <a:ea typeface="Tahoma" panose="020B0604030504040204" pitchFamily="34" charset="0"/>
                <a:cs typeface="Tahoma" panose="020B0604030504040204" pitchFamily="34" charset="0"/>
              </a:rPr>
              <a:t> </a:t>
            </a:r>
            <a:r>
              <a:rPr lang="en-US" sz="2800" dirty="0">
                <a:latin typeface="Tahoma" panose="020B0604030504040204" pitchFamily="34" charset="0"/>
                <a:ea typeface="Tahoma" panose="020B0604030504040204" pitchFamily="34" charset="0"/>
                <a:cs typeface="Tahoma" panose="020B0604030504040204" pitchFamily="34" charset="0"/>
              </a:rPr>
              <a:t>% )</a:t>
            </a:r>
          </a:p>
        </p:txBody>
      </p:sp>
    </p:spTree>
    <p:extLst>
      <p:ext uri="{BB962C8B-B14F-4D97-AF65-F5344CB8AC3E}">
        <p14:creationId xmlns:p14="http://schemas.microsoft.com/office/powerpoint/2010/main" val="33514345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latin typeface="Tahoma" panose="020B0604030504040204" pitchFamily="34" charset="0"/>
                <a:ea typeface="Tahoma" panose="020B0604030504040204" pitchFamily="34" charset="0"/>
                <a:cs typeface="Tahoma" panose="020B0604030504040204" pitchFamily="34" charset="0"/>
              </a:rPr>
              <a:t>G</a:t>
            </a:r>
            <a:r>
              <a:rPr lang="vi-VN" sz="4000" dirty="0" err="1">
                <a:latin typeface="Tahoma" panose="020B0604030504040204" pitchFamily="34" charset="0"/>
                <a:ea typeface="Tahoma" panose="020B0604030504040204" pitchFamily="34" charset="0"/>
                <a:cs typeface="Tahoma" panose="020B0604030504040204" pitchFamily="34" charset="0"/>
              </a:rPr>
              <a:t>iá</a:t>
            </a:r>
            <a:r>
              <a:rPr lang="vi-VN" sz="4000" dirty="0">
                <a:latin typeface="Tahoma" panose="020B0604030504040204" pitchFamily="34" charset="0"/>
                <a:ea typeface="Tahoma" panose="020B0604030504040204" pitchFamily="34" charset="0"/>
                <a:cs typeface="Tahoma" panose="020B0604030504040204" pitchFamily="34" charset="0"/>
              </a:rPr>
              <a:t> </a:t>
            </a:r>
            <a:r>
              <a:rPr lang="vi-VN" sz="4000" dirty="0" err="1">
                <a:latin typeface="Tahoma" panose="020B0604030504040204" pitchFamily="34" charset="0"/>
                <a:ea typeface="Tahoma" panose="020B0604030504040204" pitchFamily="34" charset="0"/>
                <a:cs typeface="Tahoma" panose="020B0604030504040204" pitchFamily="34" charset="0"/>
              </a:rPr>
              <a:t>trị</a:t>
            </a:r>
            <a:r>
              <a:rPr lang="vi-VN" sz="4000" dirty="0">
                <a:latin typeface="Tahoma" panose="020B0604030504040204" pitchFamily="34" charset="0"/>
                <a:ea typeface="Tahoma" panose="020B0604030504040204" pitchFamily="34" charset="0"/>
                <a:cs typeface="Tahoma" panose="020B0604030504040204" pitchFamily="34" charset="0"/>
              </a:rPr>
              <a:t> </a:t>
            </a:r>
            <a:r>
              <a:rPr lang="vi-VN" sz="4000" dirty="0" err="1">
                <a:latin typeface="Tahoma" panose="020B0604030504040204" pitchFamily="34" charset="0"/>
                <a:ea typeface="Tahoma" panose="020B0604030504040204" pitchFamily="34" charset="0"/>
                <a:cs typeface="Tahoma" panose="020B0604030504040204" pitchFamily="34" charset="0"/>
              </a:rPr>
              <a:t>hiện</a:t>
            </a:r>
            <a:r>
              <a:rPr lang="vi-VN" sz="4000" dirty="0">
                <a:latin typeface="Tahoma" panose="020B0604030504040204" pitchFamily="34" charset="0"/>
                <a:ea typeface="Tahoma" panose="020B0604030504040204" pitchFamily="34" charset="0"/>
                <a:cs typeface="Tahoma" panose="020B0604030504040204" pitchFamily="34" charset="0"/>
              </a:rPr>
              <a:t> </a:t>
            </a:r>
            <a:r>
              <a:rPr lang="vi-VN" sz="4000" dirty="0" err="1">
                <a:latin typeface="Tahoma" panose="020B0604030504040204" pitchFamily="34" charset="0"/>
                <a:ea typeface="Tahoma" panose="020B0604030504040204" pitchFamily="34" charset="0"/>
                <a:cs typeface="Tahoma" panose="020B0604030504040204" pitchFamily="34" charset="0"/>
              </a:rPr>
              <a:t>tại</a:t>
            </a:r>
            <a:r>
              <a:rPr lang="vi-VN" sz="4000" dirty="0">
                <a:latin typeface="Tahoma" panose="020B0604030504040204" pitchFamily="34" charset="0"/>
                <a:ea typeface="Tahoma" panose="020B0604030504040204" pitchFamily="34" charset="0"/>
                <a:cs typeface="Tahoma" panose="020B0604030504040204" pitchFamily="34" charset="0"/>
              </a:rPr>
              <a:t> </a:t>
            </a:r>
            <a:r>
              <a:rPr lang="vi-VN" sz="4000" dirty="0" err="1">
                <a:latin typeface="Tahoma" panose="020B0604030504040204" pitchFamily="34" charset="0"/>
                <a:ea typeface="Tahoma" panose="020B0604030504040204" pitchFamily="34" charset="0"/>
                <a:cs typeface="Tahoma" panose="020B0604030504040204" pitchFamily="34" charset="0"/>
              </a:rPr>
              <a:t>của</a:t>
            </a:r>
            <a:r>
              <a:rPr lang="vi-VN" sz="4000" dirty="0">
                <a:latin typeface="Tahoma" panose="020B0604030504040204" pitchFamily="34" charset="0"/>
                <a:ea typeface="Tahoma" panose="020B0604030504040204" pitchFamily="34" charset="0"/>
                <a:cs typeface="Tahoma" panose="020B0604030504040204" pitchFamily="34" charset="0"/>
              </a:rPr>
              <a:t> </a:t>
            </a:r>
            <a:r>
              <a:rPr lang="vi-VN" sz="4000" dirty="0" err="1">
                <a:latin typeface="Tahoma" panose="020B0604030504040204" pitchFamily="34" charset="0"/>
                <a:ea typeface="Tahoma" panose="020B0604030504040204" pitchFamily="34" charset="0"/>
                <a:cs typeface="Tahoma" panose="020B0604030504040204" pitchFamily="34" charset="0"/>
              </a:rPr>
              <a:t>dòng</a:t>
            </a:r>
            <a:r>
              <a:rPr lang="vi-VN" sz="4000" dirty="0">
                <a:latin typeface="Tahoma" panose="020B0604030504040204" pitchFamily="34" charset="0"/>
                <a:ea typeface="Tahoma" panose="020B0604030504040204" pitchFamily="34" charset="0"/>
                <a:cs typeface="Tahoma" panose="020B0604030504040204" pitchFamily="34" charset="0"/>
              </a:rPr>
              <a:t> </a:t>
            </a:r>
            <a:r>
              <a:rPr lang="vi-VN" sz="4000" dirty="0" err="1">
                <a:latin typeface="Tahoma" panose="020B0604030504040204" pitchFamily="34" charset="0"/>
                <a:ea typeface="Tahoma" panose="020B0604030504040204" pitchFamily="34" charset="0"/>
                <a:cs typeface="Tahoma" panose="020B0604030504040204" pitchFamily="34" charset="0"/>
              </a:rPr>
              <a:t>tiền</a:t>
            </a:r>
            <a:r>
              <a:rPr lang="en-US" sz="4000" dirty="0">
                <a:latin typeface="Tahoma" panose="020B0604030504040204" pitchFamily="34" charset="0"/>
                <a:ea typeface="Tahoma" panose="020B0604030504040204" pitchFamily="34" charset="0"/>
                <a:cs typeface="Tahoma" panose="020B0604030504040204" pitchFamily="34" charset="0"/>
              </a:rPr>
              <a:t> </a:t>
            </a:r>
          </a:p>
        </p:txBody>
      </p:sp>
      <p:grpSp>
        <p:nvGrpSpPr>
          <p:cNvPr id="4" name="Group 3" descr="Image 1 and Image 2 that, together, show the PV of an uneven cash flow stream." title="PV of Uneven Cash Flow Stream"/>
          <p:cNvGrpSpPr>
            <a:grpSpLocks/>
          </p:cNvGrpSpPr>
          <p:nvPr/>
        </p:nvGrpSpPr>
        <p:grpSpPr bwMode="auto">
          <a:xfrm>
            <a:off x="3068638" y="1690689"/>
            <a:ext cx="5583239" cy="1236663"/>
            <a:chOff x="973" y="1389"/>
            <a:chExt cx="3517" cy="779"/>
          </a:xfrm>
        </p:grpSpPr>
        <p:sp>
          <p:nvSpPr>
            <p:cNvPr id="5" name="Line 4"/>
            <p:cNvSpPr>
              <a:spLocks noChangeShapeType="1"/>
            </p:cNvSpPr>
            <p:nvPr/>
          </p:nvSpPr>
          <p:spPr bwMode="auto">
            <a:xfrm>
              <a:off x="1075" y="1659"/>
              <a:ext cx="0" cy="173"/>
            </a:xfrm>
            <a:prstGeom prst="line">
              <a:avLst/>
            </a:prstGeom>
            <a:noFill/>
            <a:ln w="25400">
              <a:solidFill>
                <a:schemeClr val="tx1"/>
              </a:solidFill>
              <a:round/>
              <a:headEnd type="none" w="sm" len="sm"/>
              <a:tailEnd type="none" w="sm" len="sm"/>
            </a:ln>
          </p:spPr>
          <p:txBody>
            <a:bodyPr wrap="none" anchor="ctr"/>
            <a:lstStyle/>
            <a:p>
              <a:pPr>
                <a:defRPr/>
              </a:pPr>
              <a:endParaRPr lang="en-US" sz="2200" dirty="0">
                <a:latin typeface="Arial" panose="020B0604020202020204" pitchFamily="34" charset="0"/>
                <a:cs typeface="Arial" panose="020B0604020202020204" pitchFamily="34" charset="0"/>
              </a:endParaRPr>
            </a:p>
          </p:txBody>
        </p:sp>
        <p:sp>
          <p:nvSpPr>
            <p:cNvPr id="6" name="Line 5"/>
            <p:cNvSpPr>
              <a:spLocks noChangeShapeType="1"/>
            </p:cNvSpPr>
            <p:nvPr/>
          </p:nvSpPr>
          <p:spPr bwMode="auto">
            <a:xfrm flipV="1">
              <a:off x="1076" y="1745"/>
              <a:ext cx="3035" cy="0"/>
            </a:xfrm>
            <a:prstGeom prst="line">
              <a:avLst/>
            </a:prstGeom>
            <a:noFill/>
            <a:ln w="25400">
              <a:solidFill>
                <a:schemeClr val="tx1"/>
              </a:solidFill>
              <a:round/>
              <a:headEnd type="none" w="sm" len="sm"/>
              <a:tailEnd type="none" w="sm" len="sm"/>
            </a:ln>
          </p:spPr>
          <p:txBody>
            <a:bodyPr wrap="none" anchor="ctr"/>
            <a:lstStyle/>
            <a:p>
              <a:pPr>
                <a:defRPr/>
              </a:pPr>
              <a:endParaRPr lang="en-US" sz="2200" dirty="0">
                <a:latin typeface="Arial" panose="020B0604020202020204" pitchFamily="34" charset="0"/>
                <a:cs typeface="Arial" panose="020B0604020202020204" pitchFamily="34" charset="0"/>
              </a:endParaRPr>
            </a:p>
          </p:txBody>
        </p:sp>
        <p:sp>
          <p:nvSpPr>
            <p:cNvPr id="7" name="Rectangle 6"/>
            <p:cNvSpPr>
              <a:spLocks noChangeArrowheads="1"/>
            </p:cNvSpPr>
            <p:nvPr/>
          </p:nvSpPr>
          <p:spPr bwMode="auto">
            <a:xfrm>
              <a:off x="973" y="1389"/>
              <a:ext cx="216" cy="272"/>
            </a:xfrm>
            <a:prstGeom prst="rect">
              <a:avLst/>
            </a:prstGeom>
            <a:noFill/>
            <a:ln w="9525">
              <a:noFill/>
              <a:miter lim="800000"/>
              <a:headEnd/>
              <a:tailEnd/>
            </a:ln>
          </p:spPr>
          <p:txBody>
            <a:bodyPr wrap="none" lIns="92075" tIns="46038" rIns="92075" bIns="46038">
              <a:spAutoFit/>
            </a:bodyPr>
            <a:lstStyle/>
            <a:p>
              <a:pPr>
                <a:defRPr/>
              </a:pPr>
              <a:r>
                <a:rPr lang="en-US" sz="2200" dirty="0">
                  <a:latin typeface="Arial" panose="020B0604020202020204" pitchFamily="34" charset="0"/>
                  <a:cs typeface="Arial" panose="020B0604020202020204" pitchFamily="34" charset="0"/>
                </a:rPr>
                <a:t>0</a:t>
              </a:r>
            </a:p>
          </p:txBody>
        </p:sp>
        <p:sp>
          <p:nvSpPr>
            <p:cNvPr id="8" name="Rectangle 7"/>
            <p:cNvSpPr>
              <a:spLocks noChangeArrowheads="1"/>
            </p:cNvSpPr>
            <p:nvPr/>
          </p:nvSpPr>
          <p:spPr bwMode="auto">
            <a:xfrm>
              <a:off x="1860" y="1896"/>
              <a:ext cx="573" cy="272"/>
            </a:xfrm>
            <a:prstGeom prst="rect">
              <a:avLst/>
            </a:prstGeom>
            <a:noFill/>
            <a:ln w="9525">
              <a:noFill/>
              <a:miter lim="800000"/>
              <a:headEnd/>
              <a:tailEnd/>
            </a:ln>
          </p:spPr>
          <p:txBody>
            <a:bodyPr wrap="none" lIns="92075" tIns="46038" rIns="92075" bIns="46038">
              <a:spAutoFit/>
            </a:bodyPr>
            <a:lstStyle/>
            <a:p>
              <a:pPr>
                <a:defRPr/>
              </a:pPr>
              <a:r>
                <a:rPr lang="en-US" sz="2200" dirty="0">
                  <a:latin typeface="Arial" panose="020B0604020202020204" pitchFamily="34" charset="0"/>
                  <a:cs typeface="Arial" panose="020B0604020202020204" pitchFamily="34" charset="0"/>
                </a:rPr>
                <a:t>100 tr</a:t>
              </a:r>
            </a:p>
          </p:txBody>
        </p:sp>
        <p:sp>
          <p:nvSpPr>
            <p:cNvPr id="9" name="Line 8"/>
            <p:cNvSpPr>
              <a:spLocks noChangeShapeType="1"/>
            </p:cNvSpPr>
            <p:nvPr/>
          </p:nvSpPr>
          <p:spPr bwMode="auto">
            <a:xfrm>
              <a:off x="2051" y="1659"/>
              <a:ext cx="0" cy="173"/>
            </a:xfrm>
            <a:prstGeom prst="line">
              <a:avLst/>
            </a:prstGeom>
            <a:noFill/>
            <a:ln w="25400">
              <a:solidFill>
                <a:schemeClr val="tx1"/>
              </a:solidFill>
              <a:round/>
              <a:headEnd type="none" w="sm" len="sm"/>
              <a:tailEnd type="none" w="sm" len="sm"/>
            </a:ln>
          </p:spPr>
          <p:txBody>
            <a:bodyPr wrap="none" anchor="ctr"/>
            <a:lstStyle/>
            <a:p>
              <a:pPr>
                <a:defRPr/>
              </a:pPr>
              <a:endParaRPr lang="en-US" sz="2200" dirty="0">
                <a:latin typeface="Arial" panose="020B0604020202020204" pitchFamily="34" charset="0"/>
                <a:cs typeface="Arial" panose="020B0604020202020204" pitchFamily="34" charset="0"/>
              </a:endParaRPr>
            </a:p>
          </p:txBody>
        </p:sp>
        <p:sp>
          <p:nvSpPr>
            <p:cNvPr id="10" name="Rectangle 9"/>
            <p:cNvSpPr>
              <a:spLocks noChangeArrowheads="1"/>
            </p:cNvSpPr>
            <p:nvPr/>
          </p:nvSpPr>
          <p:spPr bwMode="auto">
            <a:xfrm>
              <a:off x="1957" y="1389"/>
              <a:ext cx="216" cy="272"/>
            </a:xfrm>
            <a:prstGeom prst="rect">
              <a:avLst/>
            </a:prstGeom>
            <a:noFill/>
            <a:ln w="9525">
              <a:noFill/>
              <a:miter lim="800000"/>
              <a:headEnd/>
              <a:tailEnd/>
            </a:ln>
          </p:spPr>
          <p:txBody>
            <a:bodyPr wrap="none" lIns="92075" tIns="46038" rIns="92075" bIns="46038">
              <a:spAutoFit/>
            </a:bodyPr>
            <a:lstStyle/>
            <a:p>
              <a:pPr>
                <a:defRPr/>
              </a:pPr>
              <a:r>
                <a:rPr lang="en-US" sz="2200" dirty="0">
                  <a:latin typeface="Arial" panose="020B0604020202020204" pitchFamily="34" charset="0"/>
                  <a:cs typeface="Arial" panose="020B0604020202020204" pitchFamily="34" charset="0"/>
                </a:rPr>
                <a:t>1</a:t>
              </a:r>
            </a:p>
          </p:txBody>
        </p:sp>
        <p:sp>
          <p:nvSpPr>
            <p:cNvPr id="11" name="Line 10"/>
            <p:cNvSpPr>
              <a:spLocks noChangeShapeType="1"/>
            </p:cNvSpPr>
            <p:nvPr/>
          </p:nvSpPr>
          <p:spPr bwMode="auto">
            <a:xfrm>
              <a:off x="3028" y="1659"/>
              <a:ext cx="0" cy="173"/>
            </a:xfrm>
            <a:prstGeom prst="line">
              <a:avLst/>
            </a:prstGeom>
            <a:noFill/>
            <a:ln w="25400">
              <a:solidFill>
                <a:schemeClr val="tx1"/>
              </a:solidFill>
              <a:round/>
              <a:headEnd type="none" w="sm" len="sm"/>
              <a:tailEnd type="none" w="sm" len="sm"/>
            </a:ln>
          </p:spPr>
          <p:txBody>
            <a:bodyPr wrap="none" anchor="ctr"/>
            <a:lstStyle/>
            <a:p>
              <a:pPr>
                <a:defRPr/>
              </a:pPr>
              <a:endParaRPr lang="en-US" sz="2200" dirty="0">
                <a:latin typeface="Arial" panose="020B0604020202020204" pitchFamily="34" charset="0"/>
                <a:cs typeface="Arial" panose="020B0604020202020204" pitchFamily="34" charset="0"/>
              </a:endParaRPr>
            </a:p>
          </p:txBody>
        </p:sp>
        <p:sp>
          <p:nvSpPr>
            <p:cNvPr id="12" name="Rectangle 11"/>
            <p:cNvSpPr>
              <a:spLocks noChangeArrowheads="1"/>
            </p:cNvSpPr>
            <p:nvPr/>
          </p:nvSpPr>
          <p:spPr bwMode="auto">
            <a:xfrm>
              <a:off x="2842" y="1896"/>
              <a:ext cx="573" cy="272"/>
            </a:xfrm>
            <a:prstGeom prst="rect">
              <a:avLst/>
            </a:prstGeom>
            <a:noFill/>
            <a:ln w="9525">
              <a:noFill/>
              <a:miter lim="800000"/>
              <a:headEnd/>
              <a:tailEnd/>
            </a:ln>
          </p:spPr>
          <p:txBody>
            <a:bodyPr wrap="none" lIns="92075" tIns="46038" rIns="92075" bIns="46038">
              <a:spAutoFit/>
            </a:bodyPr>
            <a:lstStyle/>
            <a:p>
              <a:pPr>
                <a:defRPr/>
              </a:pPr>
              <a:r>
                <a:rPr lang="en-US" sz="2200" dirty="0">
                  <a:latin typeface="Arial" panose="020B0604020202020204" pitchFamily="34" charset="0"/>
                  <a:cs typeface="Arial" panose="020B0604020202020204" pitchFamily="34" charset="0"/>
                </a:rPr>
                <a:t>300 tr</a:t>
              </a:r>
            </a:p>
          </p:txBody>
        </p:sp>
        <p:sp>
          <p:nvSpPr>
            <p:cNvPr id="13" name="Rectangle 12"/>
            <p:cNvSpPr>
              <a:spLocks noChangeArrowheads="1"/>
            </p:cNvSpPr>
            <p:nvPr/>
          </p:nvSpPr>
          <p:spPr bwMode="auto">
            <a:xfrm>
              <a:off x="2929" y="1389"/>
              <a:ext cx="216" cy="272"/>
            </a:xfrm>
            <a:prstGeom prst="rect">
              <a:avLst/>
            </a:prstGeom>
            <a:noFill/>
            <a:ln w="9525">
              <a:noFill/>
              <a:miter lim="800000"/>
              <a:headEnd/>
              <a:tailEnd/>
            </a:ln>
          </p:spPr>
          <p:txBody>
            <a:bodyPr wrap="none" lIns="92075" tIns="46038" rIns="92075" bIns="46038">
              <a:spAutoFit/>
            </a:bodyPr>
            <a:lstStyle/>
            <a:p>
              <a:pPr>
                <a:defRPr/>
              </a:pPr>
              <a:r>
                <a:rPr lang="en-US" sz="2200" dirty="0">
                  <a:latin typeface="Arial" panose="020B0604020202020204" pitchFamily="34" charset="0"/>
                  <a:cs typeface="Arial" panose="020B0604020202020204" pitchFamily="34" charset="0"/>
                </a:rPr>
                <a:t>2</a:t>
              </a:r>
            </a:p>
          </p:txBody>
        </p:sp>
        <p:sp>
          <p:nvSpPr>
            <p:cNvPr id="14" name="Rectangle 13"/>
            <p:cNvSpPr>
              <a:spLocks noChangeArrowheads="1"/>
            </p:cNvSpPr>
            <p:nvPr/>
          </p:nvSpPr>
          <p:spPr bwMode="auto">
            <a:xfrm>
              <a:off x="3917" y="1896"/>
              <a:ext cx="573" cy="272"/>
            </a:xfrm>
            <a:prstGeom prst="rect">
              <a:avLst/>
            </a:prstGeom>
            <a:noFill/>
            <a:ln w="9525">
              <a:noFill/>
              <a:miter lim="800000"/>
              <a:headEnd/>
              <a:tailEnd/>
            </a:ln>
          </p:spPr>
          <p:txBody>
            <a:bodyPr wrap="none" lIns="92075" tIns="46038" rIns="92075" bIns="46038">
              <a:spAutoFit/>
            </a:bodyPr>
            <a:lstStyle/>
            <a:p>
              <a:pPr>
                <a:defRPr/>
              </a:pPr>
              <a:r>
                <a:rPr lang="en-US" sz="2200" dirty="0">
                  <a:latin typeface="Arial" panose="020B0604020202020204" pitchFamily="34" charset="0"/>
                  <a:cs typeface="Arial" panose="020B0604020202020204" pitchFamily="34" charset="0"/>
                </a:rPr>
                <a:t>400 tr</a:t>
              </a:r>
            </a:p>
          </p:txBody>
        </p:sp>
        <p:sp>
          <p:nvSpPr>
            <p:cNvPr id="15" name="Line 14"/>
            <p:cNvSpPr>
              <a:spLocks noChangeShapeType="1"/>
            </p:cNvSpPr>
            <p:nvPr/>
          </p:nvSpPr>
          <p:spPr bwMode="auto">
            <a:xfrm>
              <a:off x="4111" y="1659"/>
              <a:ext cx="0" cy="173"/>
            </a:xfrm>
            <a:prstGeom prst="line">
              <a:avLst/>
            </a:prstGeom>
            <a:noFill/>
            <a:ln w="25400">
              <a:solidFill>
                <a:schemeClr val="tx1"/>
              </a:solidFill>
              <a:round/>
              <a:headEnd type="none" w="sm" len="sm"/>
              <a:tailEnd type="none" w="sm" len="sm"/>
            </a:ln>
          </p:spPr>
          <p:txBody>
            <a:bodyPr wrap="none" anchor="ctr"/>
            <a:lstStyle/>
            <a:p>
              <a:pPr>
                <a:defRPr/>
              </a:pPr>
              <a:endParaRPr lang="en-US" sz="2200" dirty="0">
                <a:latin typeface="Arial" panose="020B0604020202020204" pitchFamily="34" charset="0"/>
                <a:cs typeface="Arial" panose="020B0604020202020204" pitchFamily="34" charset="0"/>
              </a:endParaRPr>
            </a:p>
          </p:txBody>
        </p:sp>
        <p:sp>
          <p:nvSpPr>
            <p:cNvPr id="16" name="Rectangle 15"/>
            <p:cNvSpPr>
              <a:spLocks noChangeArrowheads="1"/>
            </p:cNvSpPr>
            <p:nvPr/>
          </p:nvSpPr>
          <p:spPr bwMode="auto">
            <a:xfrm>
              <a:off x="4009" y="1389"/>
              <a:ext cx="216" cy="272"/>
            </a:xfrm>
            <a:prstGeom prst="rect">
              <a:avLst/>
            </a:prstGeom>
            <a:noFill/>
            <a:ln w="9525">
              <a:noFill/>
              <a:miter lim="800000"/>
              <a:headEnd/>
              <a:tailEnd/>
            </a:ln>
          </p:spPr>
          <p:txBody>
            <a:bodyPr wrap="none" lIns="92075" tIns="46038" rIns="92075" bIns="46038">
              <a:spAutoFit/>
            </a:bodyPr>
            <a:lstStyle/>
            <a:p>
              <a:pPr>
                <a:defRPr/>
              </a:pPr>
              <a:r>
                <a:rPr lang="en-US" sz="2200" dirty="0">
                  <a:latin typeface="Arial" panose="020B0604020202020204" pitchFamily="34" charset="0"/>
                  <a:cs typeface="Arial" panose="020B0604020202020204" pitchFamily="34" charset="0"/>
                </a:rPr>
                <a:t>3</a:t>
              </a:r>
            </a:p>
          </p:txBody>
        </p:sp>
        <p:sp>
          <p:nvSpPr>
            <p:cNvPr id="17" name="Rectangle 16"/>
            <p:cNvSpPr>
              <a:spLocks noChangeArrowheads="1"/>
            </p:cNvSpPr>
            <p:nvPr/>
          </p:nvSpPr>
          <p:spPr bwMode="auto">
            <a:xfrm>
              <a:off x="1233" y="1399"/>
              <a:ext cx="783" cy="252"/>
            </a:xfrm>
            <a:prstGeom prst="rect">
              <a:avLst/>
            </a:prstGeom>
            <a:noFill/>
            <a:ln w="9525">
              <a:noFill/>
              <a:miter lim="800000"/>
              <a:headEnd/>
              <a:tailEnd/>
            </a:ln>
          </p:spPr>
          <p:txBody>
            <a:bodyPr wrap="none" lIns="92075" tIns="46038" rIns="92075" bIns="46038">
              <a:spAutoFit/>
            </a:bodyPr>
            <a:lstStyle/>
            <a:p>
              <a:pPr>
                <a:defRPr/>
              </a:pPr>
              <a:r>
                <a:rPr lang="en-US" sz="2000" dirty="0">
                  <a:latin typeface="Arial" panose="020B0604020202020204" pitchFamily="34" charset="0"/>
                  <a:cs typeface="Arial" panose="020B0604020202020204" pitchFamily="34" charset="0"/>
                </a:rPr>
                <a:t> ( r = 4%)</a:t>
              </a:r>
            </a:p>
          </p:txBody>
        </p:sp>
      </p:grpSp>
      <p:grpSp>
        <p:nvGrpSpPr>
          <p:cNvPr id="21" name="Group 20" descr="Image 1 and Image 2 that, together, show the PV of an uneven cash flow stream." title="PV of Uneven Cash Flow Stream"/>
          <p:cNvGrpSpPr>
            <a:grpSpLocks/>
          </p:cNvGrpSpPr>
          <p:nvPr/>
        </p:nvGrpSpPr>
        <p:grpSpPr bwMode="auto">
          <a:xfrm>
            <a:off x="2260601" y="2838454"/>
            <a:ext cx="5770563" cy="2776539"/>
            <a:chOff x="464" y="2208"/>
            <a:chExt cx="3635" cy="1749"/>
          </a:xfrm>
        </p:grpSpPr>
        <p:sp>
          <p:nvSpPr>
            <p:cNvPr id="22" name="Line 21"/>
            <p:cNvSpPr>
              <a:spLocks noChangeShapeType="1"/>
            </p:cNvSpPr>
            <p:nvPr/>
          </p:nvSpPr>
          <p:spPr bwMode="auto">
            <a:xfrm>
              <a:off x="2035" y="2235"/>
              <a:ext cx="0" cy="136"/>
            </a:xfrm>
            <a:prstGeom prst="line">
              <a:avLst/>
            </a:prstGeom>
            <a:noFill/>
            <a:ln w="25400">
              <a:solidFill>
                <a:schemeClr val="tx1"/>
              </a:solidFill>
              <a:round/>
              <a:headEnd type="none" w="sm" len="sm"/>
              <a:tailEnd type="none" w="sm" len="sm"/>
            </a:ln>
          </p:spPr>
          <p:txBody>
            <a:bodyPr wrap="none" anchor="ctr"/>
            <a:lstStyle/>
            <a:p>
              <a:pPr>
                <a:defRPr/>
              </a:pPr>
              <a:endParaRPr lang="en-US" sz="2600" dirty="0">
                <a:latin typeface="Arial" panose="020B0604020202020204" pitchFamily="34" charset="0"/>
                <a:cs typeface="Arial" panose="020B0604020202020204" pitchFamily="34" charset="0"/>
              </a:endParaRPr>
            </a:p>
          </p:txBody>
        </p:sp>
        <p:sp>
          <p:nvSpPr>
            <p:cNvPr id="23" name="Line 22"/>
            <p:cNvSpPr>
              <a:spLocks noChangeShapeType="1"/>
            </p:cNvSpPr>
            <p:nvPr/>
          </p:nvSpPr>
          <p:spPr bwMode="auto">
            <a:xfrm flipH="1">
              <a:off x="1397" y="2368"/>
              <a:ext cx="638" cy="0"/>
            </a:xfrm>
            <a:prstGeom prst="line">
              <a:avLst/>
            </a:prstGeom>
            <a:noFill/>
            <a:ln w="25400">
              <a:solidFill>
                <a:schemeClr val="tx1"/>
              </a:solidFill>
              <a:round/>
              <a:headEnd type="none" w="sm" len="sm"/>
              <a:tailEnd type="stealth" w="med" len="lg"/>
            </a:ln>
          </p:spPr>
          <p:txBody>
            <a:bodyPr wrap="none" anchor="ctr"/>
            <a:lstStyle/>
            <a:p>
              <a:pPr>
                <a:defRPr/>
              </a:pPr>
              <a:endParaRPr lang="en-US" sz="2600" dirty="0">
                <a:latin typeface="Arial" panose="020B0604020202020204" pitchFamily="34" charset="0"/>
                <a:cs typeface="Arial" panose="020B0604020202020204" pitchFamily="34" charset="0"/>
              </a:endParaRPr>
            </a:p>
          </p:txBody>
        </p:sp>
        <p:grpSp>
          <p:nvGrpSpPr>
            <p:cNvPr id="24" name="Group 23"/>
            <p:cNvGrpSpPr>
              <a:grpSpLocks/>
            </p:cNvGrpSpPr>
            <p:nvPr/>
          </p:nvGrpSpPr>
          <p:grpSpPr bwMode="auto">
            <a:xfrm>
              <a:off x="464" y="2208"/>
              <a:ext cx="3635" cy="1749"/>
              <a:chOff x="464" y="2208"/>
              <a:chExt cx="3635" cy="1749"/>
            </a:xfrm>
          </p:grpSpPr>
          <p:sp>
            <p:nvSpPr>
              <p:cNvPr id="25" name="Line 24"/>
              <p:cNvSpPr>
                <a:spLocks noChangeShapeType="1"/>
              </p:cNvSpPr>
              <p:nvPr/>
            </p:nvSpPr>
            <p:spPr bwMode="auto">
              <a:xfrm>
                <a:off x="3043" y="2235"/>
                <a:ext cx="0" cy="463"/>
              </a:xfrm>
              <a:prstGeom prst="line">
                <a:avLst/>
              </a:prstGeom>
              <a:noFill/>
              <a:ln w="25400">
                <a:solidFill>
                  <a:schemeClr val="tx1"/>
                </a:solidFill>
                <a:round/>
                <a:headEnd type="none" w="sm" len="sm"/>
                <a:tailEnd type="none" w="sm" len="sm"/>
              </a:ln>
            </p:spPr>
            <p:txBody>
              <a:bodyPr wrap="none" anchor="ctr"/>
              <a:lstStyle/>
              <a:p>
                <a:pPr>
                  <a:defRPr/>
                </a:pPr>
                <a:endParaRPr lang="en-US" sz="2600" dirty="0">
                  <a:latin typeface="Arial" panose="020B0604020202020204" pitchFamily="34" charset="0"/>
                  <a:cs typeface="Arial" panose="020B0604020202020204" pitchFamily="34" charset="0"/>
                </a:endParaRPr>
              </a:p>
            </p:txBody>
          </p:sp>
          <p:sp>
            <p:nvSpPr>
              <p:cNvPr id="26" name="Line 25"/>
              <p:cNvSpPr>
                <a:spLocks noChangeShapeType="1"/>
              </p:cNvSpPr>
              <p:nvPr/>
            </p:nvSpPr>
            <p:spPr bwMode="auto">
              <a:xfrm>
                <a:off x="4099" y="2235"/>
                <a:ext cx="0" cy="790"/>
              </a:xfrm>
              <a:prstGeom prst="line">
                <a:avLst/>
              </a:prstGeom>
              <a:noFill/>
              <a:ln w="25400">
                <a:solidFill>
                  <a:schemeClr val="tx1"/>
                </a:solidFill>
                <a:round/>
                <a:headEnd type="none" w="sm" len="sm"/>
                <a:tailEnd type="none" w="sm" len="sm"/>
              </a:ln>
            </p:spPr>
            <p:txBody>
              <a:bodyPr wrap="none" anchor="ctr"/>
              <a:lstStyle/>
              <a:p>
                <a:pPr>
                  <a:defRPr/>
                </a:pPr>
                <a:endParaRPr lang="en-US" sz="2600" dirty="0">
                  <a:latin typeface="Arial" panose="020B0604020202020204" pitchFamily="34" charset="0"/>
                  <a:cs typeface="Arial" panose="020B0604020202020204" pitchFamily="34" charset="0"/>
                </a:endParaRPr>
              </a:p>
            </p:txBody>
          </p:sp>
          <p:sp>
            <p:nvSpPr>
              <p:cNvPr id="28" name="Line 27"/>
              <p:cNvSpPr>
                <a:spLocks noChangeShapeType="1"/>
              </p:cNvSpPr>
              <p:nvPr/>
            </p:nvSpPr>
            <p:spPr bwMode="auto">
              <a:xfrm flipH="1">
                <a:off x="1397" y="2693"/>
                <a:ext cx="1646" cy="0"/>
              </a:xfrm>
              <a:prstGeom prst="line">
                <a:avLst/>
              </a:prstGeom>
              <a:noFill/>
              <a:ln w="25400">
                <a:solidFill>
                  <a:schemeClr val="tx1"/>
                </a:solidFill>
                <a:round/>
                <a:headEnd type="none" w="sm" len="sm"/>
                <a:tailEnd type="stealth" w="med" len="lg"/>
              </a:ln>
            </p:spPr>
            <p:txBody>
              <a:bodyPr wrap="none" anchor="ctr"/>
              <a:lstStyle/>
              <a:p>
                <a:pPr>
                  <a:defRPr/>
                </a:pPr>
                <a:endParaRPr lang="en-US" sz="2600" dirty="0">
                  <a:latin typeface="Arial" panose="020B0604020202020204" pitchFamily="34" charset="0"/>
                  <a:cs typeface="Arial" panose="020B0604020202020204" pitchFamily="34" charset="0"/>
                </a:endParaRPr>
              </a:p>
            </p:txBody>
          </p:sp>
          <p:sp>
            <p:nvSpPr>
              <p:cNvPr id="29" name="Line 28"/>
              <p:cNvSpPr>
                <a:spLocks noChangeShapeType="1"/>
              </p:cNvSpPr>
              <p:nvPr/>
            </p:nvSpPr>
            <p:spPr bwMode="auto">
              <a:xfrm flipH="1">
                <a:off x="1397" y="3029"/>
                <a:ext cx="2702" cy="0"/>
              </a:xfrm>
              <a:prstGeom prst="line">
                <a:avLst/>
              </a:prstGeom>
              <a:noFill/>
              <a:ln w="25400">
                <a:solidFill>
                  <a:schemeClr val="tx1"/>
                </a:solidFill>
                <a:round/>
                <a:headEnd type="none" w="sm" len="sm"/>
                <a:tailEnd type="stealth" w="med" len="lg"/>
              </a:ln>
            </p:spPr>
            <p:txBody>
              <a:bodyPr wrap="none" anchor="ctr"/>
              <a:lstStyle/>
              <a:p>
                <a:pPr>
                  <a:defRPr/>
                </a:pPr>
                <a:endParaRPr lang="en-US" sz="2600" dirty="0">
                  <a:latin typeface="Arial" panose="020B0604020202020204" pitchFamily="34" charset="0"/>
                  <a:cs typeface="Arial" panose="020B0604020202020204" pitchFamily="34" charset="0"/>
                </a:endParaRPr>
              </a:p>
            </p:txBody>
          </p:sp>
          <p:sp>
            <p:nvSpPr>
              <p:cNvPr id="31" name="Rectangle 30"/>
              <p:cNvSpPr>
                <a:spLocks noChangeArrowheads="1"/>
              </p:cNvSpPr>
              <p:nvPr/>
            </p:nvSpPr>
            <p:spPr bwMode="auto">
              <a:xfrm>
                <a:off x="489" y="2208"/>
                <a:ext cx="962" cy="330"/>
              </a:xfrm>
              <a:prstGeom prst="rect">
                <a:avLst/>
              </a:prstGeom>
              <a:noFill/>
              <a:ln w="9525">
                <a:noFill/>
                <a:miter lim="800000"/>
                <a:headEnd/>
                <a:tailEnd/>
              </a:ln>
            </p:spPr>
            <p:txBody>
              <a:bodyPr wrap="none" lIns="92075" tIns="46038" rIns="92075" bIns="46038">
                <a:spAutoFit/>
              </a:bodyPr>
              <a:lstStyle/>
              <a:p>
                <a:pPr>
                  <a:defRPr/>
                </a:pPr>
                <a:r>
                  <a:rPr lang="en-US" sz="2600" dirty="0">
                    <a:latin typeface="Arial" panose="020B0604020202020204" pitchFamily="34" charset="0"/>
                    <a:cs typeface="Arial" panose="020B0604020202020204" pitchFamily="34" charset="0"/>
                  </a:rPr>
                  <a:t>  96.15</a:t>
                </a:r>
                <a:r>
                  <a:rPr lang="en-US" sz="2800" dirty="0">
                    <a:latin typeface="Arial" panose="020B0604020202020204" pitchFamily="34" charset="0"/>
                    <a:cs typeface="Arial" panose="020B0604020202020204" pitchFamily="34" charset="0"/>
                  </a:rPr>
                  <a:t> tr</a:t>
                </a:r>
                <a:endParaRPr lang="en-US" sz="2600" dirty="0">
                  <a:latin typeface="Arial" panose="020B0604020202020204" pitchFamily="34" charset="0"/>
                  <a:cs typeface="Arial" panose="020B0604020202020204" pitchFamily="34" charset="0"/>
                </a:endParaRPr>
              </a:p>
            </p:txBody>
          </p:sp>
          <p:sp>
            <p:nvSpPr>
              <p:cNvPr id="32" name="Rectangle 31"/>
              <p:cNvSpPr>
                <a:spLocks noChangeArrowheads="1"/>
              </p:cNvSpPr>
              <p:nvPr/>
            </p:nvSpPr>
            <p:spPr bwMode="auto">
              <a:xfrm>
                <a:off x="489" y="2544"/>
                <a:ext cx="962" cy="330"/>
              </a:xfrm>
              <a:prstGeom prst="rect">
                <a:avLst/>
              </a:prstGeom>
              <a:noFill/>
              <a:ln w="9525">
                <a:noFill/>
                <a:miter lim="800000"/>
                <a:headEnd/>
                <a:tailEnd/>
              </a:ln>
            </p:spPr>
            <p:txBody>
              <a:bodyPr wrap="none" lIns="92075" tIns="46038" rIns="92075" bIns="46038">
                <a:spAutoFit/>
              </a:bodyPr>
              <a:lstStyle/>
              <a:p>
                <a:pPr>
                  <a:defRPr/>
                </a:pPr>
                <a:r>
                  <a:rPr lang="en-US" sz="2600" dirty="0">
                    <a:latin typeface="Arial" panose="020B0604020202020204" pitchFamily="34" charset="0"/>
                    <a:cs typeface="Arial" panose="020B0604020202020204" pitchFamily="34" charset="0"/>
                  </a:rPr>
                  <a:t>277.37</a:t>
                </a:r>
                <a:r>
                  <a:rPr lang="en-US" sz="2800" dirty="0">
                    <a:latin typeface="Arial" panose="020B0604020202020204" pitchFamily="34" charset="0"/>
                    <a:cs typeface="Arial" panose="020B0604020202020204" pitchFamily="34" charset="0"/>
                  </a:rPr>
                  <a:t> tr</a:t>
                </a:r>
                <a:endParaRPr lang="en-US" sz="2600" dirty="0">
                  <a:latin typeface="Arial" panose="020B0604020202020204" pitchFamily="34" charset="0"/>
                  <a:cs typeface="Arial" panose="020B0604020202020204" pitchFamily="34" charset="0"/>
                </a:endParaRPr>
              </a:p>
            </p:txBody>
          </p:sp>
          <p:sp>
            <p:nvSpPr>
              <p:cNvPr id="33" name="Rectangle 32"/>
              <p:cNvSpPr>
                <a:spLocks noChangeArrowheads="1"/>
              </p:cNvSpPr>
              <p:nvPr/>
            </p:nvSpPr>
            <p:spPr bwMode="auto">
              <a:xfrm>
                <a:off x="489" y="2880"/>
                <a:ext cx="962" cy="330"/>
              </a:xfrm>
              <a:prstGeom prst="rect">
                <a:avLst/>
              </a:prstGeom>
              <a:noFill/>
              <a:ln w="9525">
                <a:noFill/>
                <a:miter lim="800000"/>
                <a:headEnd/>
                <a:tailEnd/>
              </a:ln>
            </p:spPr>
            <p:txBody>
              <a:bodyPr wrap="none" lIns="92075" tIns="46038" rIns="92075" bIns="46038">
                <a:spAutoFit/>
              </a:bodyPr>
              <a:lstStyle/>
              <a:p>
                <a:pPr>
                  <a:defRPr/>
                </a:pPr>
                <a:r>
                  <a:rPr lang="en-US" sz="2600" dirty="0">
                    <a:latin typeface="Arial" panose="020B0604020202020204" pitchFamily="34" charset="0"/>
                    <a:cs typeface="Arial" panose="020B0604020202020204" pitchFamily="34" charset="0"/>
                  </a:rPr>
                  <a:t>355.60</a:t>
                </a:r>
                <a:r>
                  <a:rPr lang="en-US" sz="2800" dirty="0">
                    <a:latin typeface="Arial" panose="020B0604020202020204" pitchFamily="34" charset="0"/>
                    <a:cs typeface="Arial" panose="020B0604020202020204" pitchFamily="34" charset="0"/>
                  </a:rPr>
                  <a:t> tr</a:t>
                </a:r>
                <a:endParaRPr lang="en-US" sz="2600" dirty="0">
                  <a:latin typeface="Arial" panose="020B0604020202020204" pitchFamily="34" charset="0"/>
                  <a:cs typeface="Arial" panose="020B0604020202020204" pitchFamily="34" charset="0"/>
                </a:endParaRPr>
              </a:p>
            </p:txBody>
          </p:sp>
          <p:sp>
            <p:nvSpPr>
              <p:cNvPr id="34" name="Rectangle 33"/>
              <p:cNvSpPr>
                <a:spLocks noChangeArrowheads="1"/>
              </p:cNvSpPr>
              <p:nvPr/>
            </p:nvSpPr>
            <p:spPr bwMode="auto">
              <a:xfrm>
                <a:off x="464" y="3216"/>
                <a:ext cx="117" cy="311"/>
              </a:xfrm>
              <a:prstGeom prst="rect">
                <a:avLst/>
              </a:prstGeom>
              <a:noFill/>
              <a:ln w="9525">
                <a:noFill/>
                <a:miter lim="800000"/>
                <a:headEnd/>
                <a:tailEnd/>
              </a:ln>
            </p:spPr>
            <p:txBody>
              <a:bodyPr wrap="none" lIns="92075" tIns="46038" rIns="92075" bIns="46038">
                <a:spAutoFit/>
              </a:bodyPr>
              <a:lstStyle/>
              <a:p>
                <a:pPr>
                  <a:defRPr/>
                </a:pPr>
                <a:endParaRPr lang="en-US" sz="2600" u="sng" dirty="0">
                  <a:latin typeface="Arial" panose="020B0604020202020204" pitchFamily="34" charset="0"/>
                  <a:cs typeface="Arial" panose="020B0604020202020204" pitchFamily="34" charset="0"/>
                </a:endParaRPr>
              </a:p>
            </p:txBody>
          </p:sp>
          <p:sp>
            <p:nvSpPr>
              <p:cNvPr id="35" name="Rectangle 34"/>
              <p:cNvSpPr>
                <a:spLocks noChangeArrowheads="1"/>
              </p:cNvSpPr>
              <p:nvPr/>
            </p:nvSpPr>
            <p:spPr bwMode="auto">
              <a:xfrm>
                <a:off x="489" y="3511"/>
                <a:ext cx="3254" cy="446"/>
              </a:xfrm>
              <a:prstGeom prst="rect">
                <a:avLst/>
              </a:prstGeom>
              <a:noFill/>
              <a:ln w="9525">
                <a:noFill/>
                <a:miter lim="800000"/>
                <a:headEnd/>
                <a:tailEnd/>
              </a:ln>
            </p:spPr>
            <p:txBody>
              <a:bodyPr wrap="none" lIns="92075" tIns="46038" rIns="92075" bIns="46038">
                <a:spAutoFit/>
              </a:bodyPr>
              <a:lstStyle/>
              <a:p>
                <a:pPr>
                  <a:defRPr/>
                </a:pPr>
                <a:r>
                  <a:rPr lang="en-US" sz="2600" u="dbl" dirty="0">
                    <a:latin typeface="Arial" panose="020B0604020202020204" pitchFamily="34" charset="0"/>
                    <a:cs typeface="Arial" panose="020B0604020202020204" pitchFamily="34" charset="0"/>
                  </a:rPr>
                  <a:t>729.12</a:t>
                </a:r>
                <a:r>
                  <a:rPr lang="en-US" sz="2800" dirty="0">
                    <a:latin typeface="Arial" panose="020B0604020202020204" pitchFamily="34" charset="0"/>
                    <a:cs typeface="Arial" panose="020B0604020202020204" pitchFamily="34" charset="0"/>
                  </a:rPr>
                  <a:t> tr</a:t>
                </a:r>
                <a:r>
                  <a:rPr lang="en-US" sz="2600" dirty="0">
                    <a:latin typeface="Arial" panose="020B0604020202020204" pitchFamily="34" charset="0"/>
                    <a:cs typeface="Arial" panose="020B0604020202020204" pitchFamily="34" charset="0"/>
                  </a:rPr>
                  <a:t>  = </a:t>
                </a:r>
                <a:r>
                  <a:rPr lang="en-US" sz="4000" dirty="0" err="1">
                    <a:latin typeface="Arial" panose="020B0604020202020204" pitchFamily="34" charset="0"/>
                    <a:cs typeface="Arial" panose="020B0604020202020204" pitchFamily="34" charset="0"/>
                  </a:rPr>
                  <a:t>Giá</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trị</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hiện</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tại</a:t>
                </a:r>
                <a:endParaRPr lang="en-US" sz="2600" dirty="0">
                  <a:latin typeface="Arial" panose="020B0604020202020204" pitchFamily="34" charset="0"/>
                  <a:cs typeface="Arial" panose="020B0604020202020204" pitchFamily="34" charset="0"/>
                </a:endParaRPr>
              </a:p>
            </p:txBody>
          </p:sp>
        </p:grpSp>
      </p:grpSp>
    </p:spTree>
    <p:extLst>
      <p:ext uri="{BB962C8B-B14F-4D97-AF65-F5344CB8AC3E}">
        <p14:creationId xmlns:p14="http://schemas.microsoft.com/office/powerpoint/2010/main" val="36020837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a:defRPr/>
            </a:pPr>
            <a:r>
              <a:rPr lang="vi-VN" sz="3600" b="0" i="0" dirty="0">
                <a:solidFill>
                  <a:srgbClr val="000000"/>
                </a:solidFill>
                <a:effectLst/>
                <a:latin typeface="Tahoma" panose="020B0604030504040204" pitchFamily="34" charset="0"/>
                <a:ea typeface="Tahoma" panose="020B0604030504040204" pitchFamily="34" charset="0"/>
                <a:cs typeface="Tahoma" panose="020B0604030504040204" pitchFamily="34" charset="0"/>
              </a:rPr>
              <a:t>Bảng phân bổ gốc, lãi vay được sử dụng rộng rãi cho các khoản thế chấp nhà, cho vay mua ô tô, cho vay kinh doanh, kế hoạch hưu trí, v.v.</a:t>
            </a:r>
            <a:endParaRPr lang="en-US" sz="3600" b="0" i="0" dirty="0">
              <a:solidFill>
                <a:srgbClr val="000000"/>
              </a:solidFill>
              <a:effectLst/>
              <a:latin typeface="Tahoma" panose="020B0604030504040204" pitchFamily="34" charset="0"/>
              <a:ea typeface="Tahoma" panose="020B0604030504040204" pitchFamily="34" charset="0"/>
              <a:cs typeface="Tahoma" panose="020B0604030504040204" pitchFamily="34" charset="0"/>
            </a:endParaRPr>
          </a:p>
          <a:p>
            <a:pPr>
              <a:defRPr/>
            </a:pPr>
            <a:r>
              <a:rPr lang="vi-VN" sz="3600" dirty="0">
                <a:solidFill>
                  <a:srgbClr val="000000"/>
                </a:solidFill>
                <a:latin typeface="Tahoma" panose="020B0604030504040204" pitchFamily="34" charset="0"/>
                <a:ea typeface="Tahoma" panose="020B0604030504040204" pitchFamily="34" charset="0"/>
                <a:cs typeface="Tahoma" panose="020B0604030504040204" pitchFamily="34" charset="0"/>
              </a:rPr>
              <a:t>VÍ DỤ: Xây dựng lịch trình phân bổ cho khoản vay 1</a:t>
            </a:r>
            <a:r>
              <a:rPr lang="en-US" sz="3600" dirty="0">
                <a:solidFill>
                  <a:srgbClr val="000000"/>
                </a:solidFill>
                <a:latin typeface="Tahoma" panose="020B0604030504040204" pitchFamily="34" charset="0"/>
                <a:ea typeface="Tahoma" panose="020B0604030504040204" pitchFamily="34" charset="0"/>
                <a:cs typeface="Tahoma" panose="020B0604030504040204" pitchFamily="34" charset="0"/>
              </a:rPr>
              <a:t> </a:t>
            </a:r>
            <a:r>
              <a:rPr lang="en-US" sz="3600" dirty="0" err="1">
                <a:solidFill>
                  <a:srgbClr val="000000"/>
                </a:solidFill>
                <a:latin typeface="Tahoma" panose="020B0604030504040204" pitchFamily="34" charset="0"/>
                <a:ea typeface="Tahoma" panose="020B0604030504040204" pitchFamily="34" charset="0"/>
                <a:cs typeface="Tahoma" panose="020B0604030504040204" pitchFamily="34" charset="0"/>
              </a:rPr>
              <a:t>tỷ</a:t>
            </a:r>
            <a:r>
              <a:rPr lang="en-US" sz="3600" dirty="0">
                <a:solidFill>
                  <a:srgbClr val="000000"/>
                </a:solidFill>
                <a:latin typeface="Tahoma" panose="020B0604030504040204" pitchFamily="34" charset="0"/>
                <a:ea typeface="Tahoma" panose="020B0604030504040204" pitchFamily="34" charset="0"/>
                <a:cs typeface="Tahoma" panose="020B0604030504040204" pitchFamily="34" charset="0"/>
              </a:rPr>
              <a:t> VND</a:t>
            </a:r>
            <a:r>
              <a:rPr lang="vi-VN" sz="3600" dirty="0">
                <a:solidFill>
                  <a:srgbClr val="000000"/>
                </a:solidFill>
                <a:latin typeface="Tahoma" panose="020B0604030504040204" pitchFamily="34" charset="0"/>
                <a:ea typeface="Tahoma" panose="020B0604030504040204" pitchFamily="34" charset="0"/>
                <a:cs typeface="Tahoma" panose="020B0604030504040204" pitchFamily="34" charset="0"/>
              </a:rPr>
              <a:t>, lãi suất 4%</a:t>
            </a:r>
            <a:r>
              <a:rPr lang="en-US" sz="3600" dirty="0">
                <a:solidFill>
                  <a:srgbClr val="000000"/>
                </a:solidFill>
                <a:latin typeface="Tahoma" panose="020B0604030504040204" pitchFamily="34" charset="0"/>
                <a:ea typeface="Tahoma" panose="020B0604030504040204" pitchFamily="34" charset="0"/>
                <a:cs typeface="Tahoma" panose="020B0604030504040204" pitchFamily="34" charset="0"/>
              </a:rPr>
              <a:t>/</a:t>
            </a:r>
            <a:r>
              <a:rPr lang="vi-VN" sz="3600" dirty="0">
                <a:solidFill>
                  <a:srgbClr val="000000"/>
                </a:solidFill>
                <a:latin typeface="Tahoma" panose="020B0604030504040204" pitchFamily="34" charset="0"/>
                <a:ea typeface="Tahoma" panose="020B0604030504040204" pitchFamily="34" charset="0"/>
                <a:cs typeface="Tahoma" panose="020B0604030504040204" pitchFamily="34" charset="0"/>
              </a:rPr>
              <a:t>năm với 3 lần thanh toán </a:t>
            </a:r>
            <a:r>
              <a:rPr lang="en-US" sz="3600" dirty="0" err="1">
                <a:solidFill>
                  <a:srgbClr val="000000"/>
                </a:solidFill>
                <a:latin typeface="Tahoma" panose="020B0604030504040204" pitchFamily="34" charset="0"/>
                <a:ea typeface="Tahoma" panose="020B0604030504040204" pitchFamily="34" charset="0"/>
                <a:cs typeface="Tahoma" panose="020B0604030504040204" pitchFamily="34" charset="0"/>
              </a:rPr>
              <a:t>với</a:t>
            </a:r>
            <a:r>
              <a:rPr lang="en-US" sz="3600" dirty="0">
                <a:solidFill>
                  <a:srgbClr val="000000"/>
                </a:solidFill>
                <a:latin typeface="Tahoma" panose="020B0604030504040204" pitchFamily="34" charset="0"/>
                <a:ea typeface="Tahoma" panose="020B0604030504040204" pitchFamily="34" charset="0"/>
                <a:cs typeface="Tahoma" panose="020B0604030504040204" pitchFamily="34" charset="0"/>
              </a:rPr>
              <a:t> </a:t>
            </a:r>
            <a:r>
              <a:rPr lang="en-US" sz="3600" dirty="0" err="1">
                <a:solidFill>
                  <a:srgbClr val="000000"/>
                </a:solidFill>
                <a:latin typeface="Tahoma" panose="020B0604030504040204" pitchFamily="34" charset="0"/>
                <a:ea typeface="Tahoma" panose="020B0604030504040204" pitchFamily="34" charset="0"/>
                <a:cs typeface="Tahoma" panose="020B0604030504040204" pitchFamily="34" charset="0"/>
              </a:rPr>
              <a:t>số</a:t>
            </a:r>
            <a:r>
              <a:rPr lang="en-US" sz="3600" dirty="0">
                <a:solidFill>
                  <a:srgbClr val="000000"/>
                </a:solidFill>
                <a:latin typeface="Tahoma" panose="020B0604030504040204" pitchFamily="34" charset="0"/>
                <a:ea typeface="Tahoma" panose="020B0604030504040204" pitchFamily="34" charset="0"/>
                <a:cs typeface="Tahoma" panose="020B0604030504040204" pitchFamily="34" charset="0"/>
              </a:rPr>
              <a:t> </a:t>
            </a:r>
            <a:r>
              <a:rPr lang="en-US" sz="3600" dirty="0" err="1">
                <a:solidFill>
                  <a:srgbClr val="000000"/>
                </a:solidFill>
                <a:latin typeface="Tahoma" panose="020B0604030504040204" pitchFamily="34" charset="0"/>
                <a:ea typeface="Tahoma" panose="020B0604030504040204" pitchFamily="34" charset="0"/>
                <a:cs typeface="Tahoma" panose="020B0604030504040204" pitchFamily="34" charset="0"/>
              </a:rPr>
              <a:t>tiền</a:t>
            </a:r>
            <a:r>
              <a:rPr lang="en-US" sz="3600" dirty="0">
                <a:solidFill>
                  <a:srgbClr val="000000"/>
                </a:solidFill>
                <a:latin typeface="Tahoma" panose="020B0604030504040204" pitchFamily="34" charset="0"/>
                <a:ea typeface="Tahoma" panose="020B0604030504040204" pitchFamily="34" charset="0"/>
                <a:cs typeface="Tahoma" panose="020B0604030504040204" pitchFamily="34" charset="0"/>
              </a:rPr>
              <a:t> </a:t>
            </a:r>
            <a:r>
              <a:rPr lang="vi-VN" sz="3600" dirty="0">
                <a:solidFill>
                  <a:srgbClr val="000000"/>
                </a:solidFill>
                <a:latin typeface="Tahoma" panose="020B0604030504040204" pitchFamily="34" charset="0"/>
                <a:ea typeface="Tahoma" panose="020B0604030504040204" pitchFamily="34" charset="0"/>
                <a:cs typeface="Tahoma" panose="020B0604030504040204" pitchFamily="34" charset="0"/>
              </a:rPr>
              <a:t>như nhau. </a:t>
            </a:r>
            <a:r>
              <a:rPr lang="en-US" sz="3600" dirty="0" err="1">
                <a:solidFill>
                  <a:srgbClr val="000000"/>
                </a:solidFill>
                <a:latin typeface="Tahoma" panose="020B0604030504040204" pitchFamily="34" charset="0"/>
                <a:ea typeface="Tahoma" panose="020B0604030504040204" pitchFamily="34" charset="0"/>
                <a:cs typeface="Tahoma" panose="020B0604030504040204" pitchFamily="34" charset="0"/>
              </a:rPr>
              <a:t>Lần</a:t>
            </a:r>
            <a:r>
              <a:rPr lang="en-US" sz="3600" dirty="0">
                <a:solidFill>
                  <a:srgbClr val="000000"/>
                </a:solidFill>
                <a:latin typeface="Tahoma" panose="020B0604030504040204" pitchFamily="34" charset="0"/>
                <a:ea typeface="Tahoma" panose="020B0604030504040204" pitchFamily="34" charset="0"/>
                <a:cs typeface="Tahoma" panose="020B0604030504040204" pitchFamily="34" charset="0"/>
              </a:rPr>
              <a:t> </a:t>
            </a:r>
            <a:r>
              <a:rPr lang="en-US" sz="3600" dirty="0" err="1">
                <a:solidFill>
                  <a:srgbClr val="000000"/>
                </a:solidFill>
                <a:latin typeface="Tahoma" panose="020B0604030504040204" pitchFamily="34" charset="0"/>
                <a:ea typeface="Tahoma" panose="020B0604030504040204" pitchFamily="34" charset="0"/>
                <a:cs typeface="Tahoma" panose="020B0604030504040204" pitchFamily="34" charset="0"/>
              </a:rPr>
              <a:t>đầu</a:t>
            </a:r>
            <a:r>
              <a:rPr lang="en-US" sz="3600" dirty="0">
                <a:solidFill>
                  <a:srgbClr val="000000"/>
                </a:solidFill>
                <a:latin typeface="Tahoma" panose="020B0604030504040204" pitchFamily="34" charset="0"/>
                <a:ea typeface="Tahoma" panose="020B0604030504040204" pitchFamily="34" charset="0"/>
                <a:cs typeface="Tahoma" panose="020B0604030504040204" pitchFamily="34" charset="0"/>
              </a:rPr>
              <a:t> </a:t>
            </a:r>
            <a:r>
              <a:rPr lang="en-US" sz="3600" dirty="0" err="1">
                <a:solidFill>
                  <a:srgbClr val="000000"/>
                </a:solidFill>
                <a:latin typeface="Tahoma" panose="020B0604030504040204" pitchFamily="34" charset="0"/>
                <a:ea typeface="Tahoma" panose="020B0604030504040204" pitchFamily="34" charset="0"/>
                <a:cs typeface="Tahoma" panose="020B0604030504040204" pitchFamily="34" charset="0"/>
              </a:rPr>
              <a:t>trả</a:t>
            </a:r>
            <a:r>
              <a:rPr lang="en-US" sz="3600" dirty="0">
                <a:solidFill>
                  <a:srgbClr val="000000"/>
                </a:solidFill>
                <a:latin typeface="Tahoma" panose="020B0604030504040204" pitchFamily="34" charset="0"/>
                <a:ea typeface="Tahoma" panose="020B0604030504040204" pitchFamily="34" charset="0"/>
                <a:cs typeface="Tahoma" panose="020B0604030504040204" pitchFamily="34" charset="0"/>
              </a:rPr>
              <a:t> </a:t>
            </a:r>
            <a:r>
              <a:rPr lang="en-US" sz="3600" dirty="0" err="1">
                <a:solidFill>
                  <a:srgbClr val="000000"/>
                </a:solidFill>
                <a:latin typeface="Tahoma" panose="020B0604030504040204" pitchFamily="34" charset="0"/>
                <a:ea typeface="Tahoma" panose="020B0604030504040204" pitchFamily="34" charset="0"/>
                <a:cs typeface="Tahoma" panose="020B0604030504040204" pitchFamily="34" charset="0"/>
              </a:rPr>
              <a:t>vào</a:t>
            </a:r>
            <a:r>
              <a:rPr lang="en-US" sz="3600" dirty="0">
                <a:solidFill>
                  <a:srgbClr val="000000"/>
                </a:solidFill>
                <a:latin typeface="Tahoma" panose="020B0604030504040204" pitchFamily="34" charset="0"/>
                <a:ea typeface="Tahoma" panose="020B0604030504040204" pitchFamily="34" charset="0"/>
                <a:cs typeface="Tahoma" panose="020B0604030504040204" pitchFamily="34" charset="0"/>
              </a:rPr>
              <a:t> </a:t>
            </a:r>
            <a:r>
              <a:rPr lang="en-US" sz="3600" dirty="0" err="1">
                <a:solidFill>
                  <a:srgbClr val="000000"/>
                </a:solidFill>
                <a:latin typeface="Tahoma" panose="020B0604030504040204" pitchFamily="34" charset="0"/>
                <a:ea typeface="Tahoma" panose="020B0604030504040204" pitchFamily="34" charset="0"/>
                <a:cs typeface="Tahoma" panose="020B0604030504040204" pitchFamily="34" charset="0"/>
              </a:rPr>
              <a:t>cuối</a:t>
            </a:r>
            <a:r>
              <a:rPr lang="en-US" sz="3600" dirty="0">
                <a:solidFill>
                  <a:srgbClr val="000000"/>
                </a:solidFill>
                <a:latin typeface="Tahoma" panose="020B0604030504040204" pitchFamily="34" charset="0"/>
                <a:ea typeface="Tahoma" panose="020B0604030504040204" pitchFamily="34" charset="0"/>
                <a:cs typeface="Tahoma" panose="020B0604030504040204" pitchFamily="34" charset="0"/>
              </a:rPr>
              <a:t> </a:t>
            </a:r>
            <a:r>
              <a:rPr lang="en-US" sz="3600" dirty="0" err="1">
                <a:solidFill>
                  <a:srgbClr val="000000"/>
                </a:solidFill>
                <a:latin typeface="Tahoma" panose="020B0604030504040204" pitchFamily="34" charset="0"/>
                <a:ea typeface="Tahoma" panose="020B0604030504040204" pitchFamily="34" charset="0"/>
                <a:cs typeface="Tahoma" panose="020B0604030504040204" pitchFamily="34" charset="0"/>
              </a:rPr>
              <a:t>năm</a:t>
            </a:r>
            <a:r>
              <a:rPr lang="en-US" sz="3600" dirty="0">
                <a:solidFill>
                  <a:srgbClr val="000000"/>
                </a:solidFill>
                <a:latin typeface="Tahoma" panose="020B0604030504040204" pitchFamily="34" charset="0"/>
                <a:ea typeface="Tahoma" panose="020B0604030504040204" pitchFamily="34" charset="0"/>
                <a:cs typeface="Tahoma" panose="020B0604030504040204" pitchFamily="34" charset="0"/>
              </a:rPr>
              <a:t>. </a:t>
            </a:r>
          </a:p>
          <a:p>
            <a:pPr>
              <a:defRPr/>
            </a:pPr>
            <a:endParaRPr lang="en-US" sz="3600" dirty="0">
              <a:latin typeface="Tahoma" panose="020B0604030504040204" pitchFamily="34" charset="0"/>
              <a:ea typeface="Tahoma" panose="020B0604030504040204" pitchFamily="34" charset="0"/>
              <a:cs typeface="Tahoma" panose="020B0604030504040204" pitchFamily="34" charset="0"/>
            </a:endParaRPr>
          </a:p>
          <a:p>
            <a:pPr>
              <a:defRPr/>
            </a:pPr>
            <a:endParaRPr lang="en-US" sz="3200" b="0" i="0" dirty="0">
              <a:solidFill>
                <a:srgbClr val="000000"/>
              </a:solidFill>
              <a:effectLst/>
              <a:latin typeface="Tahoma" panose="020B0604030504040204" pitchFamily="34" charset="0"/>
              <a:ea typeface="Tahoma" panose="020B0604030504040204" pitchFamily="34" charset="0"/>
              <a:cs typeface="Tahoma" panose="020B0604030504040204" pitchFamily="34" charset="0"/>
            </a:endParaRPr>
          </a:p>
          <a:p>
            <a:pPr>
              <a:defRPr/>
            </a:pPr>
            <a:endParaRPr lang="en-US" sz="3200" dirty="0">
              <a:solidFill>
                <a:srgbClr val="000000"/>
              </a:solidFill>
              <a:latin typeface="Tahoma" panose="020B0604030504040204" pitchFamily="34" charset="0"/>
              <a:ea typeface="Tahoma" panose="020B0604030504040204" pitchFamily="34" charset="0"/>
              <a:cs typeface="Tahoma" panose="020B0604030504040204" pitchFamily="34" charset="0"/>
            </a:endParaRPr>
          </a:p>
          <a:p>
            <a:pPr>
              <a:defRPr/>
            </a:pPr>
            <a:endParaRPr lang="en-US" sz="3200" dirty="0">
              <a:latin typeface="Tahoma" panose="020B0604030504040204" pitchFamily="34" charset="0"/>
              <a:ea typeface="Tahoma" panose="020B0604030504040204" pitchFamily="34" charset="0"/>
              <a:cs typeface="Tahoma" panose="020B0604030504040204" pitchFamily="34" charset="0"/>
            </a:endParaRPr>
          </a:p>
        </p:txBody>
      </p:sp>
      <p:sp>
        <p:nvSpPr>
          <p:cNvPr id="5" name="Title 4"/>
          <p:cNvSpPr>
            <a:spLocks noGrp="1"/>
          </p:cNvSpPr>
          <p:nvPr>
            <p:ph type="title"/>
          </p:nvPr>
        </p:nvSpPr>
        <p:spPr/>
        <p:txBody>
          <a:bodyPr>
            <a:normAutofit/>
          </a:bodyPr>
          <a:lstStyle/>
          <a:p>
            <a:r>
              <a:rPr lang="en-US" sz="4000" dirty="0" err="1">
                <a:latin typeface="Tahoma" panose="020B0604030504040204" pitchFamily="34" charset="0"/>
                <a:ea typeface="Tahoma" panose="020B0604030504040204" pitchFamily="34" charset="0"/>
                <a:cs typeface="Tahoma" panose="020B0604030504040204" pitchFamily="34" charset="0"/>
              </a:rPr>
              <a:t>Bảng</a:t>
            </a:r>
            <a:r>
              <a:rPr lang="en-US" sz="4000" dirty="0">
                <a:latin typeface="Tahoma" panose="020B0604030504040204" pitchFamily="34" charset="0"/>
                <a:ea typeface="Tahoma" panose="020B0604030504040204" pitchFamily="34" charset="0"/>
                <a:cs typeface="Tahoma" panose="020B0604030504040204" pitchFamily="34" charset="0"/>
              </a:rPr>
              <a:t> </a:t>
            </a:r>
            <a:r>
              <a:rPr lang="en-US" sz="4000" dirty="0" err="1">
                <a:latin typeface="Tahoma" panose="020B0604030504040204" pitchFamily="34" charset="0"/>
                <a:ea typeface="Tahoma" panose="020B0604030504040204" pitchFamily="34" charset="0"/>
                <a:cs typeface="Tahoma" panose="020B0604030504040204" pitchFamily="34" charset="0"/>
              </a:rPr>
              <a:t>trả</a:t>
            </a:r>
            <a:r>
              <a:rPr lang="en-US" sz="4000" dirty="0">
                <a:latin typeface="Tahoma" panose="020B0604030504040204" pitchFamily="34" charset="0"/>
                <a:ea typeface="Tahoma" panose="020B0604030504040204" pitchFamily="34" charset="0"/>
                <a:cs typeface="Tahoma" panose="020B0604030504040204" pitchFamily="34" charset="0"/>
              </a:rPr>
              <a:t> </a:t>
            </a:r>
            <a:r>
              <a:rPr lang="en-US" sz="4000" dirty="0" err="1">
                <a:latin typeface="Tahoma" panose="020B0604030504040204" pitchFamily="34" charset="0"/>
                <a:ea typeface="Tahoma" panose="020B0604030504040204" pitchFamily="34" charset="0"/>
                <a:cs typeface="Tahoma" panose="020B0604030504040204" pitchFamily="34" charset="0"/>
              </a:rPr>
              <a:t>gốc</a:t>
            </a:r>
            <a:r>
              <a:rPr lang="en-US" sz="4000" dirty="0">
                <a:latin typeface="Tahoma" panose="020B0604030504040204" pitchFamily="34" charset="0"/>
                <a:ea typeface="Tahoma" panose="020B0604030504040204" pitchFamily="34" charset="0"/>
                <a:cs typeface="Tahoma" panose="020B0604030504040204" pitchFamily="34" charset="0"/>
              </a:rPr>
              <a:t> </a:t>
            </a:r>
            <a:r>
              <a:rPr lang="en-US" sz="4000" dirty="0" err="1">
                <a:latin typeface="Tahoma" panose="020B0604030504040204" pitchFamily="34" charset="0"/>
                <a:ea typeface="Tahoma" panose="020B0604030504040204" pitchFamily="34" charset="0"/>
                <a:cs typeface="Tahoma" panose="020B0604030504040204" pitchFamily="34" charset="0"/>
              </a:rPr>
              <a:t>lãi</a:t>
            </a:r>
            <a:r>
              <a:rPr lang="en-US" sz="4000" dirty="0">
                <a:latin typeface="Tahoma" panose="020B0604030504040204" pitchFamily="34" charset="0"/>
                <a:ea typeface="Tahoma" panose="020B0604030504040204" pitchFamily="34" charset="0"/>
                <a:cs typeface="Tahoma" panose="020B0604030504040204" pitchFamily="34" charset="0"/>
              </a:rPr>
              <a:t> </a:t>
            </a:r>
            <a:r>
              <a:rPr lang="en-US" sz="4000" dirty="0" err="1">
                <a:latin typeface="Tahoma" panose="020B0604030504040204" pitchFamily="34" charset="0"/>
                <a:ea typeface="Tahoma" panose="020B0604030504040204" pitchFamily="34" charset="0"/>
                <a:cs typeface="Tahoma" panose="020B0604030504040204" pitchFamily="34" charset="0"/>
              </a:rPr>
              <a:t>vay</a:t>
            </a:r>
            <a:endParaRPr lang="en-US" sz="4000"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36196216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err="1"/>
              <a:t>Tiền</a:t>
            </a:r>
            <a:r>
              <a:rPr lang="en-US" dirty="0"/>
              <a:t> </a:t>
            </a:r>
            <a:r>
              <a:rPr lang="en-US" dirty="0" err="1"/>
              <a:t>vay</a:t>
            </a:r>
            <a:r>
              <a:rPr lang="en-US" dirty="0"/>
              <a:t>:  1 000      -         </a:t>
            </a:r>
            <a:r>
              <a:rPr lang="en-US" dirty="0" err="1"/>
              <a:t>GTHT</a:t>
            </a:r>
            <a:endParaRPr lang="en-US" dirty="0"/>
          </a:p>
          <a:p>
            <a:r>
              <a:rPr lang="en-US" dirty="0" err="1"/>
              <a:t>Lãi</a:t>
            </a:r>
            <a:r>
              <a:rPr lang="en-US" dirty="0"/>
              <a:t> </a:t>
            </a:r>
            <a:r>
              <a:rPr lang="en-US" dirty="0" err="1"/>
              <a:t>suất</a:t>
            </a:r>
            <a:r>
              <a:rPr lang="en-US" dirty="0"/>
              <a:t>:      4%       -            r</a:t>
            </a:r>
          </a:p>
          <a:p>
            <a:r>
              <a:rPr lang="en-US" dirty="0" err="1"/>
              <a:t>Số</a:t>
            </a:r>
            <a:r>
              <a:rPr lang="en-US" dirty="0"/>
              <a:t> </a:t>
            </a:r>
            <a:r>
              <a:rPr lang="en-US" dirty="0" err="1"/>
              <a:t>năm</a:t>
            </a:r>
            <a:r>
              <a:rPr lang="en-US" dirty="0"/>
              <a:t> </a:t>
            </a:r>
            <a:r>
              <a:rPr lang="en-US" dirty="0" err="1"/>
              <a:t>trả</a:t>
            </a:r>
            <a:r>
              <a:rPr lang="en-US" dirty="0"/>
              <a:t>:    3       -            n</a:t>
            </a:r>
          </a:p>
          <a:p>
            <a:endParaRPr lang="en-US" dirty="0"/>
          </a:p>
          <a:p>
            <a:endParaRPr lang="en-US" dirty="0"/>
          </a:p>
          <a:p>
            <a:endParaRPr lang="en-US" dirty="0"/>
          </a:p>
          <a:p>
            <a:endParaRPr lang="en-US" dirty="0"/>
          </a:p>
          <a:p>
            <a:r>
              <a:rPr lang="en-US" dirty="0" err="1"/>
              <a:t>Số</a:t>
            </a:r>
            <a:r>
              <a:rPr lang="en-US" dirty="0"/>
              <a:t> </a:t>
            </a:r>
            <a:r>
              <a:rPr lang="en-US" dirty="0" err="1"/>
              <a:t>tiền</a:t>
            </a:r>
            <a:r>
              <a:rPr lang="en-US" dirty="0"/>
              <a:t> </a:t>
            </a:r>
            <a:r>
              <a:rPr lang="en-US" dirty="0" err="1"/>
              <a:t>trả</a:t>
            </a:r>
            <a:r>
              <a:rPr lang="en-US" dirty="0"/>
              <a:t> </a:t>
            </a:r>
            <a:r>
              <a:rPr lang="en-US" dirty="0" err="1"/>
              <a:t>hàng</a:t>
            </a:r>
            <a:r>
              <a:rPr lang="en-US" dirty="0"/>
              <a:t> </a:t>
            </a:r>
            <a:r>
              <a:rPr lang="en-US" dirty="0" err="1"/>
              <a:t>năm</a:t>
            </a:r>
            <a:r>
              <a:rPr lang="en-US" dirty="0"/>
              <a:t>: A  = 360.35 tr</a:t>
            </a:r>
          </a:p>
          <a:p>
            <a:endParaRPr lang="en-US" dirty="0"/>
          </a:p>
          <a:p>
            <a:endParaRPr lang="en-US" dirty="0"/>
          </a:p>
        </p:txBody>
      </p:sp>
      <p:sp>
        <p:nvSpPr>
          <p:cNvPr id="21" name="Title 20"/>
          <p:cNvSpPr>
            <a:spLocks noGrp="1"/>
          </p:cNvSpPr>
          <p:nvPr>
            <p:ph type="title"/>
          </p:nvPr>
        </p:nvSpPr>
        <p:spPr/>
        <p:txBody>
          <a:bodyPr>
            <a:normAutofit/>
          </a:bodyPr>
          <a:lstStyle/>
          <a:p>
            <a:r>
              <a:rPr lang="en-US" sz="4000" dirty="0" err="1">
                <a:latin typeface="Tahoma" panose="020B0604030504040204" pitchFamily="34" charset="0"/>
                <a:ea typeface="Tahoma" panose="020B0604030504040204" pitchFamily="34" charset="0"/>
                <a:cs typeface="Tahoma" panose="020B0604030504040204" pitchFamily="34" charset="0"/>
              </a:rPr>
              <a:t>Bước</a:t>
            </a:r>
            <a:r>
              <a:rPr lang="en-US" sz="4000" dirty="0">
                <a:latin typeface="Tahoma" panose="020B0604030504040204" pitchFamily="34" charset="0"/>
                <a:ea typeface="Tahoma" panose="020B0604030504040204" pitchFamily="34" charset="0"/>
                <a:cs typeface="Tahoma" panose="020B0604030504040204" pitchFamily="34" charset="0"/>
              </a:rPr>
              <a:t> 1: </a:t>
            </a:r>
            <a:r>
              <a:rPr lang="en-US" sz="4000" dirty="0" err="1">
                <a:latin typeface="Tahoma" panose="020B0604030504040204" pitchFamily="34" charset="0"/>
                <a:ea typeface="Tahoma" panose="020B0604030504040204" pitchFamily="34" charset="0"/>
                <a:cs typeface="Tahoma" panose="020B0604030504040204" pitchFamily="34" charset="0"/>
              </a:rPr>
              <a:t>Tính</a:t>
            </a:r>
            <a:r>
              <a:rPr lang="en-US" sz="4000" dirty="0">
                <a:latin typeface="Tahoma" panose="020B0604030504040204" pitchFamily="34" charset="0"/>
                <a:ea typeface="Tahoma" panose="020B0604030504040204" pitchFamily="34" charset="0"/>
                <a:cs typeface="Tahoma" panose="020B0604030504040204" pitchFamily="34" charset="0"/>
              </a:rPr>
              <a:t> </a:t>
            </a:r>
            <a:r>
              <a:rPr lang="en-US" sz="4000" dirty="0" err="1">
                <a:latin typeface="Tahoma" panose="020B0604030504040204" pitchFamily="34" charset="0"/>
                <a:ea typeface="Tahoma" panose="020B0604030504040204" pitchFamily="34" charset="0"/>
                <a:cs typeface="Tahoma" panose="020B0604030504040204" pitchFamily="34" charset="0"/>
              </a:rPr>
              <a:t>số</a:t>
            </a:r>
            <a:r>
              <a:rPr lang="en-US" sz="4000" dirty="0">
                <a:latin typeface="Tahoma" panose="020B0604030504040204" pitchFamily="34" charset="0"/>
                <a:ea typeface="Tahoma" panose="020B0604030504040204" pitchFamily="34" charset="0"/>
                <a:cs typeface="Tahoma" panose="020B0604030504040204" pitchFamily="34" charset="0"/>
              </a:rPr>
              <a:t> </a:t>
            </a:r>
            <a:r>
              <a:rPr lang="en-US" sz="4000" dirty="0" err="1">
                <a:latin typeface="Tahoma" panose="020B0604030504040204" pitchFamily="34" charset="0"/>
                <a:ea typeface="Tahoma" panose="020B0604030504040204" pitchFamily="34" charset="0"/>
                <a:cs typeface="Tahoma" panose="020B0604030504040204" pitchFamily="34" charset="0"/>
              </a:rPr>
              <a:t>tiền</a:t>
            </a:r>
            <a:r>
              <a:rPr lang="en-US" sz="4000" dirty="0">
                <a:latin typeface="Tahoma" panose="020B0604030504040204" pitchFamily="34" charset="0"/>
                <a:ea typeface="Tahoma" panose="020B0604030504040204" pitchFamily="34" charset="0"/>
                <a:cs typeface="Tahoma" panose="020B0604030504040204" pitchFamily="34" charset="0"/>
              </a:rPr>
              <a:t> </a:t>
            </a:r>
            <a:r>
              <a:rPr lang="en-US" sz="4000" dirty="0" err="1">
                <a:latin typeface="Tahoma" panose="020B0604030504040204" pitchFamily="34" charset="0"/>
                <a:ea typeface="Tahoma" panose="020B0604030504040204" pitchFamily="34" charset="0"/>
                <a:cs typeface="Tahoma" panose="020B0604030504040204" pitchFamily="34" charset="0"/>
              </a:rPr>
              <a:t>trả</a:t>
            </a:r>
            <a:r>
              <a:rPr lang="en-US" sz="4000" dirty="0">
                <a:latin typeface="Tahoma" panose="020B0604030504040204" pitchFamily="34" charset="0"/>
                <a:ea typeface="Tahoma" panose="020B0604030504040204" pitchFamily="34" charset="0"/>
                <a:cs typeface="Tahoma" panose="020B0604030504040204" pitchFamily="34" charset="0"/>
              </a:rPr>
              <a:t> </a:t>
            </a:r>
            <a:r>
              <a:rPr lang="en-US" sz="4000" dirty="0" err="1">
                <a:latin typeface="Tahoma" panose="020B0604030504040204" pitchFamily="34" charset="0"/>
                <a:ea typeface="Tahoma" panose="020B0604030504040204" pitchFamily="34" charset="0"/>
                <a:cs typeface="Tahoma" panose="020B0604030504040204" pitchFamily="34" charset="0"/>
              </a:rPr>
              <a:t>hàng</a:t>
            </a:r>
            <a:r>
              <a:rPr lang="en-US" sz="4000" dirty="0">
                <a:latin typeface="Tahoma" panose="020B0604030504040204" pitchFamily="34" charset="0"/>
                <a:ea typeface="Tahoma" panose="020B0604030504040204" pitchFamily="34" charset="0"/>
                <a:cs typeface="Tahoma" panose="020B0604030504040204" pitchFamily="34" charset="0"/>
              </a:rPr>
              <a:t> </a:t>
            </a:r>
            <a:r>
              <a:rPr lang="en-US" sz="4000" dirty="0" err="1">
                <a:latin typeface="Tahoma" panose="020B0604030504040204" pitchFamily="34" charset="0"/>
                <a:ea typeface="Tahoma" panose="020B0604030504040204" pitchFamily="34" charset="0"/>
                <a:cs typeface="Tahoma" panose="020B0604030504040204" pitchFamily="34" charset="0"/>
              </a:rPr>
              <a:t>năm</a:t>
            </a:r>
            <a:endParaRPr lang="en-US" sz="4000" dirty="0">
              <a:latin typeface="Tahoma" panose="020B0604030504040204" pitchFamily="34" charset="0"/>
              <a:ea typeface="Tahoma" panose="020B0604030504040204" pitchFamily="34" charset="0"/>
              <a:cs typeface="Tahoma" panose="020B0604030504040204" pitchFamily="34" charset="0"/>
            </a:endParaRPr>
          </a:p>
        </p:txBody>
      </p:sp>
      <p:graphicFrame>
        <p:nvGraphicFramePr>
          <p:cNvPr id="3" name="Bảng 2">
            <a:extLst>
              <a:ext uri="{FF2B5EF4-FFF2-40B4-BE49-F238E27FC236}">
                <a16:creationId xmlns:a16="http://schemas.microsoft.com/office/drawing/2014/main" id="{9C32D056-0E5E-B3CF-E49F-373ACAD0AF2D}"/>
              </a:ext>
            </a:extLst>
          </p:cNvPr>
          <p:cNvGraphicFramePr>
            <a:graphicFrameLocks noGrp="1"/>
          </p:cNvGraphicFramePr>
          <p:nvPr/>
        </p:nvGraphicFramePr>
        <p:xfrm>
          <a:off x="1214406" y="3557016"/>
          <a:ext cx="4436226" cy="1271242"/>
        </p:xfrm>
        <a:graphic>
          <a:graphicData uri="http://schemas.openxmlformats.org/drawingml/2006/table">
            <a:tbl>
              <a:tblPr firstRow="1" firstCol="1" bandRow="1"/>
              <a:tblGrid>
                <a:gridCol w="2218113">
                  <a:extLst>
                    <a:ext uri="{9D8B030D-6E8A-4147-A177-3AD203B41FA5}">
                      <a16:colId xmlns:a16="http://schemas.microsoft.com/office/drawing/2014/main" val="2663952650"/>
                    </a:ext>
                  </a:extLst>
                </a:gridCol>
                <a:gridCol w="2218113">
                  <a:extLst>
                    <a:ext uri="{9D8B030D-6E8A-4147-A177-3AD203B41FA5}">
                      <a16:colId xmlns:a16="http://schemas.microsoft.com/office/drawing/2014/main" val="1102140846"/>
                    </a:ext>
                  </a:extLst>
                </a:gridCol>
              </a:tblGrid>
              <a:tr h="635621">
                <a:tc rowSpan="2">
                  <a:txBody>
                    <a:bodyPr/>
                    <a:lstStyle/>
                    <a:p>
                      <a:pPr algn="ctr">
                        <a:spcAft>
                          <a:spcPts val="0"/>
                        </a:spcAft>
                      </a:pPr>
                      <a:r>
                        <a:rPr lang="en-US" sz="2000" b="1" dirty="0" err="1">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GTHT</a:t>
                      </a:r>
                      <a:r>
                        <a:rPr lang="en-US" sz="2000" b="1"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   A   ×</a:t>
                      </a:r>
                    </a:p>
                  </a:txBody>
                  <a:tcPr marL="68580" marR="68580" marT="0" marB="0" anchor="ctr">
                    <a:lnL>
                      <a:noFill/>
                    </a:lnL>
                    <a:lnR>
                      <a:noFill/>
                    </a:lnR>
                    <a:lnT>
                      <a:noFill/>
                    </a:lnT>
                    <a:lnB>
                      <a:noFill/>
                    </a:lnB>
                    <a:blipFill>
                      <a:blip r:embed="rId2"/>
                      <a:tile tx="0" ty="0" sx="100000" sy="100000" flip="none" algn="tl"/>
                    </a:blipFill>
                  </a:tcPr>
                </a:tc>
                <a:tc>
                  <a:txBody>
                    <a:bodyPr/>
                    <a:lstStyle/>
                    <a:p>
                      <a:pPr algn="ctr">
                        <a:spcAft>
                          <a:spcPts val="0"/>
                        </a:spcAft>
                      </a:pPr>
                      <a:r>
                        <a:rPr lang="en-US" sz="2000" b="1"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(1 + r)</a:t>
                      </a:r>
                      <a:r>
                        <a:rPr lang="en-US" sz="2000" b="1" baseline="30000"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n</a:t>
                      </a:r>
                      <a:r>
                        <a:rPr lang="en-US" sz="2000" b="1"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 1</a:t>
                      </a: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blipFill>
                      <a:blip r:embed="rId2"/>
                      <a:tile tx="0" ty="0" sx="100000" sy="100000" flip="none" algn="tl"/>
                    </a:blipFill>
                  </a:tcPr>
                </a:tc>
                <a:extLst>
                  <a:ext uri="{0D108BD9-81ED-4DB2-BD59-A6C34878D82A}">
                    <a16:rowId xmlns:a16="http://schemas.microsoft.com/office/drawing/2014/main" val="45938136"/>
                  </a:ext>
                </a:extLst>
              </a:tr>
              <a:tr h="635621">
                <a:tc vMerge="1">
                  <a:txBody>
                    <a:bodyPr/>
                    <a:lstStyle/>
                    <a:p>
                      <a:endParaRPr lang="en-US"/>
                    </a:p>
                  </a:txBody>
                  <a:tcPr/>
                </a:tc>
                <a:tc>
                  <a:txBody>
                    <a:bodyPr/>
                    <a:lstStyle/>
                    <a:p>
                      <a:pPr algn="ctr">
                        <a:spcAft>
                          <a:spcPts val="0"/>
                        </a:spcAft>
                      </a:pPr>
                      <a:r>
                        <a:rPr lang="en-US" sz="2000" b="1"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r × (1 + r)</a:t>
                      </a:r>
                      <a:r>
                        <a:rPr lang="en-US" sz="2000" b="1" baseline="30000"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n</a:t>
                      </a:r>
                      <a:endParaRPr lang="en-US" sz="2000" b="1"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blipFill>
                      <a:blip r:embed="rId2"/>
                      <a:tile tx="0" ty="0" sx="100000" sy="100000" flip="none" algn="tl"/>
                    </a:blipFill>
                  </a:tcPr>
                </a:tc>
                <a:extLst>
                  <a:ext uri="{0D108BD9-81ED-4DB2-BD59-A6C34878D82A}">
                    <a16:rowId xmlns:a16="http://schemas.microsoft.com/office/drawing/2014/main" val="2674040146"/>
                  </a:ext>
                </a:extLst>
              </a:tr>
            </a:tbl>
          </a:graphicData>
        </a:graphic>
      </p:graphicFrame>
      <p:grpSp>
        <p:nvGrpSpPr>
          <p:cNvPr id="4" name="Group 41" descr="Scale from 0-3 showing how to chart ordinary annuity" title="Ordinary Annuity">
            <a:extLst>
              <a:ext uri="{FF2B5EF4-FFF2-40B4-BE49-F238E27FC236}">
                <a16:creationId xmlns:a16="http://schemas.microsoft.com/office/drawing/2014/main" id="{9EE0ECAE-398C-0A54-799A-785370EA51F0}"/>
              </a:ext>
            </a:extLst>
          </p:cNvPr>
          <p:cNvGrpSpPr>
            <a:grpSpLocks/>
          </p:cNvGrpSpPr>
          <p:nvPr/>
        </p:nvGrpSpPr>
        <p:grpSpPr bwMode="auto">
          <a:xfrm>
            <a:off x="4267200" y="3590009"/>
            <a:ext cx="6893644" cy="1238249"/>
            <a:chOff x="-1654" y="1719"/>
            <a:chExt cx="6623" cy="780"/>
          </a:xfrm>
        </p:grpSpPr>
        <p:sp>
          <p:nvSpPr>
            <p:cNvPr id="5" name="Rectangle 5">
              <a:extLst>
                <a:ext uri="{FF2B5EF4-FFF2-40B4-BE49-F238E27FC236}">
                  <a16:creationId xmlns:a16="http://schemas.microsoft.com/office/drawing/2014/main" id="{063E7962-F9DE-D829-0F07-B661F5A3CF4A}"/>
                </a:ext>
              </a:extLst>
            </p:cNvPr>
            <p:cNvSpPr>
              <a:spLocks noChangeArrowheads="1"/>
            </p:cNvSpPr>
            <p:nvPr/>
          </p:nvSpPr>
          <p:spPr bwMode="auto">
            <a:xfrm>
              <a:off x="-1654" y="1890"/>
              <a:ext cx="179" cy="311"/>
            </a:xfrm>
            <a:prstGeom prst="rect">
              <a:avLst/>
            </a:prstGeom>
            <a:noFill/>
            <a:ln w="9525">
              <a:noFill/>
              <a:miter lim="800000"/>
              <a:headEnd/>
              <a:tailEnd/>
            </a:ln>
          </p:spPr>
          <p:txBody>
            <a:bodyPr wrap="none" lIns="92075" tIns="46038" rIns="92075" bIns="46038">
              <a:spAutoFit/>
            </a:bodyPr>
            <a:lstStyle/>
            <a:p>
              <a:pPr>
                <a:defRPr/>
              </a:pPr>
              <a:endParaRPr lang="en-US" sz="2600" dirty="0">
                <a:latin typeface="Tahoma" panose="020B0604030504040204" pitchFamily="34" charset="0"/>
                <a:ea typeface="Tahoma" panose="020B0604030504040204" pitchFamily="34" charset="0"/>
                <a:cs typeface="Tahoma" panose="020B0604030504040204" pitchFamily="34" charset="0"/>
              </a:endParaRPr>
            </a:p>
          </p:txBody>
        </p:sp>
        <p:sp>
          <p:nvSpPr>
            <p:cNvPr id="6" name="Rectangle 6">
              <a:extLst>
                <a:ext uri="{FF2B5EF4-FFF2-40B4-BE49-F238E27FC236}">
                  <a16:creationId xmlns:a16="http://schemas.microsoft.com/office/drawing/2014/main" id="{7CB95255-3CBD-8C36-7393-489B5B010F2D}"/>
                </a:ext>
              </a:extLst>
            </p:cNvPr>
            <p:cNvSpPr>
              <a:spLocks noChangeArrowheads="1"/>
            </p:cNvSpPr>
            <p:nvPr/>
          </p:nvSpPr>
          <p:spPr bwMode="auto">
            <a:xfrm>
              <a:off x="1951" y="2227"/>
              <a:ext cx="334" cy="272"/>
            </a:xfrm>
            <a:prstGeom prst="rect">
              <a:avLst/>
            </a:prstGeom>
            <a:noFill/>
            <a:ln w="9525">
              <a:noFill/>
              <a:miter lim="800000"/>
              <a:headEnd/>
              <a:tailEnd/>
            </a:ln>
          </p:spPr>
          <p:txBody>
            <a:bodyPr wrap="none" lIns="92075" tIns="46038" rIns="92075" bIns="46038">
              <a:spAutoFit/>
            </a:bodyPr>
            <a:lstStyle/>
            <a:p>
              <a:pPr>
                <a:defRPr/>
              </a:pPr>
              <a:r>
                <a:rPr lang="en-US" sz="2200" dirty="0">
                  <a:latin typeface="Arial" panose="020B0604020202020204" pitchFamily="34" charset="0"/>
                  <a:cs typeface="Arial" panose="020B0604020202020204" pitchFamily="34" charset="0"/>
                </a:rPr>
                <a:t>  A</a:t>
              </a:r>
            </a:p>
          </p:txBody>
        </p:sp>
        <p:sp>
          <p:nvSpPr>
            <p:cNvPr id="7" name="Rectangle 8">
              <a:extLst>
                <a:ext uri="{FF2B5EF4-FFF2-40B4-BE49-F238E27FC236}">
                  <a16:creationId xmlns:a16="http://schemas.microsoft.com/office/drawing/2014/main" id="{E9149E1D-FB9E-4914-CC17-478D3D65A256}"/>
                </a:ext>
              </a:extLst>
            </p:cNvPr>
            <p:cNvSpPr>
              <a:spLocks noChangeArrowheads="1"/>
            </p:cNvSpPr>
            <p:nvPr/>
          </p:nvSpPr>
          <p:spPr bwMode="auto">
            <a:xfrm>
              <a:off x="4637" y="2227"/>
              <a:ext cx="285" cy="272"/>
            </a:xfrm>
            <a:prstGeom prst="rect">
              <a:avLst/>
            </a:prstGeom>
            <a:noFill/>
            <a:ln w="9525">
              <a:noFill/>
              <a:miter lim="800000"/>
              <a:headEnd/>
              <a:tailEnd/>
            </a:ln>
          </p:spPr>
          <p:txBody>
            <a:bodyPr wrap="none" lIns="92075" tIns="46038" rIns="92075" bIns="46038">
              <a:spAutoFit/>
            </a:bodyPr>
            <a:lstStyle/>
            <a:p>
              <a:pPr>
                <a:defRPr/>
              </a:pPr>
              <a:r>
                <a:rPr lang="en-US" sz="2200" dirty="0">
                  <a:latin typeface="Arial" panose="020B0604020202020204" pitchFamily="34" charset="0"/>
                  <a:cs typeface="Arial" panose="020B0604020202020204" pitchFamily="34" charset="0"/>
                </a:rPr>
                <a:t> A</a:t>
              </a:r>
            </a:p>
          </p:txBody>
        </p:sp>
        <p:grpSp>
          <p:nvGrpSpPr>
            <p:cNvPr id="8" name="Group 9">
              <a:extLst>
                <a:ext uri="{FF2B5EF4-FFF2-40B4-BE49-F238E27FC236}">
                  <a16:creationId xmlns:a16="http://schemas.microsoft.com/office/drawing/2014/main" id="{41002115-8B89-59C4-EE93-E4163831AAEE}"/>
                </a:ext>
              </a:extLst>
            </p:cNvPr>
            <p:cNvGrpSpPr>
              <a:grpSpLocks/>
            </p:cNvGrpSpPr>
            <p:nvPr/>
          </p:nvGrpSpPr>
          <p:grpSpPr bwMode="auto">
            <a:xfrm>
              <a:off x="779" y="1984"/>
              <a:ext cx="4080" cy="173"/>
              <a:chOff x="779" y="1984"/>
              <a:chExt cx="4080" cy="173"/>
            </a:xfrm>
          </p:grpSpPr>
          <p:sp>
            <p:nvSpPr>
              <p:cNvPr id="14" name="Line 9">
                <a:extLst>
                  <a:ext uri="{FF2B5EF4-FFF2-40B4-BE49-F238E27FC236}">
                    <a16:creationId xmlns:a16="http://schemas.microsoft.com/office/drawing/2014/main" id="{E9A39491-5BF0-CCAC-FED1-4BBFC61786DA}"/>
                  </a:ext>
                </a:extLst>
              </p:cNvPr>
              <p:cNvSpPr>
                <a:spLocks noChangeShapeType="1"/>
              </p:cNvSpPr>
              <p:nvPr/>
            </p:nvSpPr>
            <p:spPr bwMode="auto">
              <a:xfrm>
                <a:off x="779" y="1984"/>
                <a:ext cx="0" cy="173"/>
              </a:xfrm>
              <a:prstGeom prst="line">
                <a:avLst/>
              </a:prstGeom>
              <a:noFill/>
              <a:ln w="25400">
                <a:solidFill>
                  <a:schemeClr val="tx1"/>
                </a:solidFill>
                <a:round/>
                <a:headEnd type="none" w="sm" len="sm"/>
                <a:tailEnd type="none" w="sm" len="sm"/>
              </a:ln>
            </p:spPr>
            <p:txBody>
              <a:bodyPr wrap="none" anchor="ctr"/>
              <a:lstStyle/>
              <a:p>
                <a:pPr>
                  <a:defRPr/>
                </a:pPr>
                <a:endParaRPr lang="en-US" sz="2900" dirty="0">
                  <a:latin typeface="Arial" panose="020B0604020202020204" pitchFamily="34" charset="0"/>
                  <a:cs typeface="Arial" panose="020B0604020202020204" pitchFamily="34" charset="0"/>
                </a:endParaRPr>
              </a:p>
            </p:txBody>
          </p:sp>
          <p:sp>
            <p:nvSpPr>
              <p:cNvPr id="15" name="Line 10">
                <a:extLst>
                  <a:ext uri="{FF2B5EF4-FFF2-40B4-BE49-F238E27FC236}">
                    <a16:creationId xmlns:a16="http://schemas.microsoft.com/office/drawing/2014/main" id="{316E4B90-7789-1169-F545-4A49E5009ADF}"/>
                  </a:ext>
                </a:extLst>
              </p:cNvPr>
              <p:cNvSpPr>
                <a:spLocks noChangeShapeType="1"/>
              </p:cNvSpPr>
              <p:nvPr/>
            </p:nvSpPr>
            <p:spPr bwMode="auto">
              <a:xfrm>
                <a:off x="2171" y="1984"/>
                <a:ext cx="0" cy="173"/>
              </a:xfrm>
              <a:prstGeom prst="line">
                <a:avLst/>
              </a:prstGeom>
              <a:noFill/>
              <a:ln w="25400">
                <a:solidFill>
                  <a:schemeClr val="tx1"/>
                </a:solidFill>
                <a:round/>
                <a:headEnd type="none" w="sm" len="sm"/>
                <a:tailEnd type="none" w="sm" len="sm"/>
              </a:ln>
            </p:spPr>
            <p:txBody>
              <a:bodyPr wrap="none" anchor="ctr"/>
              <a:lstStyle/>
              <a:p>
                <a:pPr>
                  <a:defRPr/>
                </a:pPr>
                <a:endParaRPr lang="en-US" sz="2900" dirty="0">
                  <a:latin typeface="Arial" panose="020B0604020202020204" pitchFamily="34" charset="0"/>
                  <a:cs typeface="Arial" panose="020B0604020202020204" pitchFamily="34" charset="0"/>
                </a:endParaRPr>
              </a:p>
            </p:txBody>
          </p:sp>
          <p:sp>
            <p:nvSpPr>
              <p:cNvPr id="16" name="Line 11">
                <a:extLst>
                  <a:ext uri="{FF2B5EF4-FFF2-40B4-BE49-F238E27FC236}">
                    <a16:creationId xmlns:a16="http://schemas.microsoft.com/office/drawing/2014/main" id="{71D226B8-D4B4-899B-E8B2-EAC46980836A}"/>
                  </a:ext>
                </a:extLst>
              </p:cNvPr>
              <p:cNvSpPr>
                <a:spLocks noChangeShapeType="1"/>
              </p:cNvSpPr>
              <p:nvPr/>
            </p:nvSpPr>
            <p:spPr bwMode="auto">
              <a:xfrm>
                <a:off x="3419" y="1984"/>
                <a:ext cx="0" cy="173"/>
              </a:xfrm>
              <a:prstGeom prst="line">
                <a:avLst/>
              </a:prstGeom>
              <a:noFill/>
              <a:ln w="25400">
                <a:solidFill>
                  <a:schemeClr val="tx1"/>
                </a:solidFill>
                <a:round/>
                <a:headEnd type="none" w="sm" len="sm"/>
                <a:tailEnd type="none" w="sm" len="sm"/>
              </a:ln>
            </p:spPr>
            <p:txBody>
              <a:bodyPr wrap="none" anchor="ctr"/>
              <a:lstStyle/>
              <a:p>
                <a:pPr>
                  <a:defRPr/>
                </a:pPr>
                <a:endParaRPr lang="en-US" sz="2900" dirty="0">
                  <a:latin typeface="Arial" panose="020B0604020202020204" pitchFamily="34" charset="0"/>
                  <a:cs typeface="Arial" panose="020B0604020202020204" pitchFamily="34" charset="0"/>
                </a:endParaRPr>
              </a:p>
            </p:txBody>
          </p:sp>
          <p:sp>
            <p:nvSpPr>
              <p:cNvPr id="17" name="Line 12">
                <a:extLst>
                  <a:ext uri="{FF2B5EF4-FFF2-40B4-BE49-F238E27FC236}">
                    <a16:creationId xmlns:a16="http://schemas.microsoft.com/office/drawing/2014/main" id="{9AB19374-40CE-98CF-68A3-97A624A9C6FB}"/>
                  </a:ext>
                </a:extLst>
              </p:cNvPr>
              <p:cNvSpPr>
                <a:spLocks noChangeShapeType="1"/>
              </p:cNvSpPr>
              <p:nvPr/>
            </p:nvSpPr>
            <p:spPr bwMode="auto">
              <a:xfrm>
                <a:off x="4859" y="1984"/>
                <a:ext cx="0" cy="173"/>
              </a:xfrm>
              <a:prstGeom prst="line">
                <a:avLst/>
              </a:prstGeom>
              <a:noFill/>
              <a:ln w="25400">
                <a:solidFill>
                  <a:schemeClr val="tx1"/>
                </a:solidFill>
                <a:round/>
                <a:headEnd type="none" w="sm" len="sm"/>
                <a:tailEnd type="none" w="sm" len="sm"/>
              </a:ln>
            </p:spPr>
            <p:txBody>
              <a:bodyPr wrap="none" anchor="ctr"/>
              <a:lstStyle/>
              <a:p>
                <a:pPr>
                  <a:defRPr/>
                </a:pPr>
                <a:endParaRPr lang="en-US" sz="2900" dirty="0">
                  <a:latin typeface="Arial" panose="020B0604020202020204" pitchFamily="34" charset="0"/>
                  <a:cs typeface="Arial" panose="020B0604020202020204" pitchFamily="34" charset="0"/>
                </a:endParaRPr>
              </a:p>
            </p:txBody>
          </p:sp>
          <p:sp>
            <p:nvSpPr>
              <p:cNvPr id="18" name="Line 13">
                <a:extLst>
                  <a:ext uri="{FF2B5EF4-FFF2-40B4-BE49-F238E27FC236}">
                    <a16:creationId xmlns:a16="http://schemas.microsoft.com/office/drawing/2014/main" id="{117B47DC-0223-8779-6D25-DBEA53682CE0}"/>
                  </a:ext>
                </a:extLst>
              </p:cNvPr>
              <p:cNvSpPr>
                <a:spLocks noChangeShapeType="1"/>
              </p:cNvSpPr>
              <p:nvPr/>
            </p:nvSpPr>
            <p:spPr bwMode="auto">
              <a:xfrm>
                <a:off x="780" y="2070"/>
                <a:ext cx="4079" cy="0"/>
              </a:xfrm>
              <a:prstGeom prst="line">
                <a:avLst/>
              </a:prstGeom>
              <a:noFill/>
              <a:ln w="25400">
                <a:solidFill>
                  <a:schemeClr val="tx1"/>
                </a:solidFill>
                <a:round/>
                <a:headEnd type="none" w="sm" len="sm"/>
                <a:tailEnd type="none" w="sm" len="sm"/>
              </a:ln>
            </p:spPr>
            <p:txBody>
              <a:bodyPr wrap="none" anchor="ctr"/>
              <a:lstStyle/>
              <a:p>
                <a:pPr>
                  <a:defRPr/>
                </a:pPr>
                <a:endParaRPr lang="en-US" sz="2900" dirty="0">
                  <a:latin typeface="Arial" panose="020B0604020202020204" pitchFamily="34" charset="0"/>
                  <a:cs typeface="Arial" panose="020B0604020202020204" pitchFamily="34" charset="0"/>
                </a:endParaRPr>
              </a:p>
            </p:txBody>
          </p:sp>
        </p:grpSp>
        <p:sp>
          <p:nvSpPr>
            <p:cNvPr id="9" name="Rectangle 14">
              <a:extLst>
                <a:ext uri="{FF2B5EF4-FFF2-40B4-BE49-F238E27FC236}">
                  <a16:creationId xmlns:a16="http://schemas.microsoft.com/office/drawing/2014/main" id="{C9D42228-90DB-495D-8813-92CAF5DE2971}"/>
                </a:ext>
              </a:extLst>
            </p:cNvPr>
            <p:cNvSpPr>
              <a:spLocks noChangeArrowheads="1"/>
            </p:cNvSpPr>
            <p:nvPr/>
          </p:nvSpPr>
          <p:spPr bwMode="auto">
            <a:xfrm>
              <a:off x="3199" y="2227"/>
              <a:ext cx="275" cy="272"/>
            </a:xfrm>
            <a:prstGeom prst="rect">
              <a:avLst/>
            </a:prstGeom>
            <a:noFill/>
            <a:ln w="9525">
              <a:noFill/>
              <a:miter lim="800000"/>
              <a:headEnd/>
              <a:tailEnd/>
            </a:ln>
          </p:spPr>
          <p:txBody>
            <a:bodyPr wrap="none" lIns="92075" tIns="46038" rIns="92075" bIns="46038">
              <a:spAutoFit/>
            </a:bodyPr>
            <a:lstStyle/>
            <a:p>
              <a:pPr>
                <a:defRPr/>
              </a:pPr>
              <a:r>
                <a:rPr lang="en-US" sz="2200" dirty="0">
                  <a:latin typeface="Arial" panose="020B0604020202020204" pitchFamily="34" charset="0"/>
                  <a:cs typeface="Arial" panose="020B0604020202020204" pitchFamily="34" charset="0"/>
                </a:rPr>
                <a:t> A</a:t>
              </a:r>
            </a:p>
          </p:txBody>
        </p:sp>
        <p:sp>
          <p:nvSpPr>
            <p:cNvPr id="10" name="Rectangle 15">
              <a:extLst>
                <a:ext uri="{FF2B5EF4-FFF2-40B4-BE49-F238E27FC236}">
                  <a16:creationId xmlns:a16="http://schemas.microsoft.com/office/drawing/2014/main" id="{46A476E2-AEEA-76DB-8297-464F125527FB}"/>
                </a:ext>
              </a:extLst>
            </p:cNvPr>
            <p:cNvSpPr>
              <a:spLocks noChangeArrowheads="1"/>
            </p:cNvSpPr>
            <p:nvPr/>
          </p:nvSpPr>
          <p:spPr bwMode="auto">
            <a:xfrm>
              <a:off x="673" y="1719"/>
              <a:ext cx="216" cy="272"/>
            </a:xfrm>
            <a:prstGeom prst="rect">
              <a:avLst/>
            </a:prstGeom>
            <a:noFill/>
            <a:ln w="9525">
              <a:noFill/>
              <a:miter lim="800000"/>
              <a:headEnd/>
              <a:tailEnd/>
            </a:ln>
          </p:spPr>
          <p:txBody>
            <a:bodyPr wrap="none" lIns="92075" tIns="46038" rIns="92075" bIns="46038">
              <a:spAutoFit/>
            </a:bodyPr>
            <a:lstStyle/>
            <a:p>
              <a:pPr>
                <a:defRPr/>
              </a:pPr>
              <a:r>
                <a:rPr lang="en-US" sz="2200" dirty="0">
                  <a:latin typeface="Arial" panose="020B0604020202020204" pitchFamily="34" charset="0"/>
                  <a:cs typeface="Arial" panose="020B0604020202020204" pitchFamily="34" charset="0"/>
                </a:rPr>
                <a:t>0</a:t>
              </a:r>
            </a:p>
          </p:txBody>
        </p:sp>
        <p:sp>
          <p:nvSpPr>
            <p:cNvPr id="11" name="Rectangle 16">
              <a:extLst>
                <a:ext uri="{FF2B5EF4-FFF2-40B4-BE49-F238E27FC236}">
                  <a16:creationId xmlns:a16="http://schemas.microsoft.com/office/drawing/2014/main" id="{B52A06DF-9CB4-4F67-80B4-BA8404D76657}"/>
                </a:ext>
              </a:extLst>
            </p:cNvPr>
            <p:cNvSpPr>
              <a:spLocks noChangeArrowheads="1"/>
            </p:cNvSpPr>
            <p:nvPr/>
          </p:nvSpPr>
          <p:spPr bwMode="auto">
            <a:xfrm>
              <a:off x="2065" y="1719"/>
              <a:ext cx="216" cy="272"/>
            </a:xfrm>
            <a:prstGeom prst="rect">
              <a:avLst/>
            </a:prstGeom>
            <a:noFill/>
            <a:ln w="9525">
              <a:noFill/>
              <a:miter lim="800000"/>
              <a:headEnd/>
              <a:tailEnd/>
            </a:ln>
          </p:spPr>
          <p:txBody>
            <a:bodyPr wrap="none" lIns="92075" tIns="46038" rIns="92075" bIns="46038">
              <a:spAutoFit/>
            </a:bodyPr>
            <a:lstStyle/>
            <a:p>
              <a:pPr>
                <a:defRPr/>
              </a:pPr>
              <a:r>
                <a:rPr lang="en-US" sz="2200" dirty="0">
                  <a:latin typeface="Arial" panose="020B0604020202020204" pitchFamily="34" charset="0"/>
                  <a:cs typeface="Arial" panose="020B0604020202020204" pitchFamily="34" charset="0"/>
                </a:rPr>
                <a:t>1</a:t>
              </a:r>
            </a:p>
          </p:txBody>
        </p:sp>
        <p:sp>
          <p:nvSpPr>
            <p:cNvPr id="12" name="Rectangle 17">
              <a:extLst>
                <a:ext uri="{FF2B5EF4-FFF2-40B4-BE49-F238E27FC236}">
                  <a16:creationId xmlns:a16="http://schemas.microsoft.com/office/drawing/2014/main" id="{B403DF92-0A43-EAC5-B04D-DF9137F5CA6B}"/>
                </a:ext>
              </a:extLst>
            </p:cNvPr>
            <p:cNvSpPr>
              <a:spLocks noChangeArrowheads="1"/>
            </p:cNvSpPr>
            <p:nvPr/>
          </p:nvSpPr>
          <p:spPr bwMode="auto">
            <a:xfrm>
              <a:off x="3313" y="1719"/>
              <a:ext cx="216" cy="272"/>
            </a:xfrm>
            <a:prstGeom prst="rect">
              <a:avLst/>
            </a:prstGeom>
            <a:noFill/>
            <a:ln w="9525">
              <a:noFill/>
              <a:miter lim="800000"/>
              <a:headEnd/>
              <a:tailEnd/>
            </a:ln>
          </p:spPr>
          <p:txBody>
            <a:bodyPr wrap="none" lIns="92075" tIns="46038" rIns="92075" bIns="46038">
              <a:spAutoFit/>
            </a:bodyPr>
            <a:lstStyle/>
            <a:p>
              <a:pPr>
                <a:defRPr/>
              </a:pPr>
              <a:r>
                <a:rPr lang="en-US" sz="2200" dirty="0">
                  <a:latin typeface="Arial" panose="020B0604020202020204" pitchFamily="34" charset="0"/>
                  <a:cs typeface="Arial" panose="020B0604020202020204" pitchFamily="34" charset="0"/>
                </a:rPr>
                <a:t>2</a:t>
              </a:r>
            </a:p>
          </p:txBody>
        </p:sp>
        <p:sp>
          <p:nvSpPr>
            <p:cNvPr id="13" name="Rectangle 18">
              <a:extLst>
                <a:ext uri="{FF2B5EF4-FFF2-40B4-BE49-F238E27FC236}">
                  <a16:creationId xmlns:a16="http://schemas.microsoft.com/office/drawing/2014/main" id="{B09C0463-49F5-8EFD-17FD-3DC444AAD622}"/>
                </a:ext>
              </a:extLst>
            </p:cNvPr>
            <p:cNvSpPr>
              <a:spLocks noChangeArrowheads="1"/>
            </p:cNvSpPr>
            <p:nvPr/>
          </p:nvSpPr>
          <p:spPr bwMode="auto">
            <a:xfrm>
              <a:off x="4753" y="1719"/>
              <a:ext cx="216" cy="272"/>
            </a:xfrm>
            <a:prstGeom prst="rect">
              <a:avLst/>
            </a:prstGeom>
            <a:noFill/>
            <a:ln w="9525">
              <a:noFill/>
              <a:miter lim="800000"/>
              <a:headEnd/>
              <a:tailEnd/>
            </a:ln>
          </p:spPr>
          <p:txBody>
            <a:bodyPr wrap="none" lIns="92075" tIns="46038" rIns="92075" bIns="46038">
              <a:spAutoFit/>
            </a:bodyPr>
            <a:lstStyle/>
            <a:p>
              <a:pPr>
                <a:defRPr/>
              </a:pPr>
              <a:r>
                <a:rPr lang="en-US" sz="2200" dirty="0">
                  <a:latin typeface="Arial" panose="020B0604020202020204" pitchFamily="34" charset="0"/>
                  <a:cs typeface="Arial" panose="020B0604020202020204" pitchFamily="34" charset="0"/>
                </a:rPr>
                <a:t>3</a:t>
              </a:r>
            </a:p>
          </p:txBody>
        </p:sp>
      </p:grpSp>
    </p:spTree>
    <p:extLst>
      <p:ext uri="{BB962C8B-B14F-4D97-AF65-F5344CB8AC3E}">
        <p14:creationId xmlns:p14="http://schemas.microsoft.com/office/powerpoint/2010/main" val="6247898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fade">
                                      <p:cBhvr>
                                        <p:cTn id="12" dur="500"/>
                                        <p:tgtEl>
                                          <p:spTgt spid="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fade">
                                      <p:cBhvr>
                                        <p:cTn id="17" dur="500"/>
                                        <p:tgtEl>
                                          <p:spTgt spid="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
                                            <p:txEl>
                                              <p:pRg st="7" end="7"/>
                                            </p:txEl>
                                          </p:spTgt>
                                        </p:tgtEl>
                                        <p:attrNameLst>
                                          <p:attrName>style.visibility</p:attrName>
                                        </p:attrNameLst>
                                      </p:cBhvr>
                                      <p:to>
                                        <p:strVal val="visible"/>
                                      </p:to>
                                    </p:set>
                                    <p:animEffect transition="in" filter="fade">
                                      <p:cBhvr>
                                        <p:cTn id="22" dur="500"/>
                                        <p:tgtEl>
                                          <p:spTgt spid="2">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a:defRPr/>
            </a:pPr>
            <a:r>
              <a:rPr lang="vi-VN" sz="3600" b="0" i="0" dirty="0">
                <a:solidFill>
                  <a:srgbClr val="000000"/>
                </a:solidFill>
                <a:effectLst/>
                <a:latin typeface="Tahoma" panose="020B0604030504040204" pitchFamily="34" charset="0"/>
                <a:ea typeface="Tahoma" panose="020B0604030504040204" pitchFamily="34" charset="0"/>
                <a:cs typeface="Tahoma" panose="020B0604030504040204" pitchFamily="34" charset="0"/>
              </a:rPr>
              <a:t>Người vay sẽ </a:t>
            </a:r>
            <a:r>
              <a:rPr lang="en-US" sz="3600" b="0" i="0" dirty="0" err="1">
                <a:solidFill>
                  <a:srgbClr val="000000"/>
                </a:solidFill>
                <a:effectLst/>
                <a:latin typeface="Tahoma" panose="020B0604030504040204" pitchFamily="34" charset="0"/>
                <a:ea typeface="Tahoma" panose="020B0604030504040204" pitchFamily="34" charset="0"/>
                <a:cs typeface="Tahoma" panose="020B0604030504040204" pitchFamily="34" charset="0"/>
              </a:rPr>
              <a:t>tính</a:t>
            </a:r>
            <a:r>
              <a:rPr lang="vi-VN" sz="3600" b="0" i="0" dirty="0">
                <a:solidFill>
                  <a:srgbClr val="000000"/>
                </a:solidFill>
                <a:effectLst/>
                <a:latin typeface="Tahoma" panose="020B0604030504040204" pitchFamily="34" charset="0"/>
                <a:ea typeface="Tahoma" panose="020B0604030504040204" pitchFamily="34" charset="0"/>
                <a:cs typeface="Tahoma" panose="020B0604030504040204" pitchFamily="34" charset="0"/>
              </a:rPr>
              <a:t> lãi theo số dư </a:t>
            </a:r>
            <a:r>
              <a:rPr lang="en-US" sz="3600" b="0" i="0" dirty="0" err="1">
                <a:solidFill>
                  <a:srgbClr val="000000"/>
                </a:solidFill>
                <a:effectLst/>
                <a:latin typeface="Tahoma" panose="020B0604030504040204" pitchFamily="34" charset="0"/>
                <a:ea typeface="Tahoma" panose="020B0604030504040204" pitchFamily="34" charset="0"/>
                <a:cs typeface="Tahoma" panose="020B0604030504040204" pitchFamily="34" charset="0"/>
              </a:rPr>
              <a:t>nợ</a:t>
            </a:r>
            <a:r>
              <a:rPr lang="en-US" sz="3600" b="0" i="0" dirty="0">
                <a:solidFill>
                  <a:srgbClr val="000000"/>
                </a:solidFill>
                <a:effectLst/>
                <a:latin typeface="Tahoma" panose="020B0604030504040204" pitchFamily="34" charset="0"/>
                <a:ea typeface="Tahoma" panose="020B0604030504040204" pitchFamily="34" charset="0"/>
                <a:cs typeface="Tahoma" panose="020B0604030504040204" pitchFamily="34" charset="0"/>
              </a:rPr>
              <a:t> </a:t>
            </a:r>
            <a:r>
              <a:rPr lang="vi-VN" sz="3600" b="0" i="0" dirty="0">
                <a:solidFill>
                  <a:srgbClr val="000000"/>
                </a:solidFill>
                <a:effectLst/>
                <a:latin typeface="Tahoma" panose="020B0604030504040204" pitchFamily="34" charset="0"/>
                <a:ea typeface="Tahoma" panose="020B0604030504040204" pitchFamily="34" charset="0"/>
                <a:cs typeface="Tahoma" panose="020B0604030504040204" pitchFamily="34" charset="0"/>
              </a:rPr>
              <a:t>ban đầu vào cuối năm đầu tiên. </a:t>
            </a:r>
            <a:r>
              <a:rPr lang="vi-VN" sz="3600" b="0" i="0" dirty="0" err="1">
                <a:solidFill>
                  <a:srgbClr val="000000"/>
                </a:solidFill>
                <a:effectLst/>
                <a:latin typeface="Tahoma" panose="020B0604030504040204" pitchFamily="34" charset="0"/>
                <a:ea typeface="Tahoma" panose="020B0604030504040204" pitchFamily="34" charset="0"/>
                <a:cs typeface="Tahoma" panose="020B0604030504040204" pitchFamily="34" charset="0"/>
              </a:rPr>
              <a:t>Tiền</a:t>
            </a:r>
            <a:r>
              <a:rPr lang="vi-VN" sz="3600" b="0" i="0" dirty="0">
                <a:solidFill>
                  <a:srgbClr val="000000"/>
                </a:solidFill>
                <a:effectLst/>
                <a:latin typeface="Tahoma" panose="020B0604030504040204" pitchFamily="34" charset="0"/>
                <a:ea typeface="Tahoma" panose="020B0604030504040204" pitchFamily="34" charset="0"/>
                <a:cs typeface="Tahoma" panose="020B0604030504040204" pitchFamily="34" charset="0"/>
              </a:rPr>
              <a:t> </a:t>
            </a:r>
            <a:r>
              <a:rPr lang="vi-VN" sz="3600" b="0" i="0" dirty="0" err="1">
                <a:solidFill>
                  <a:srgbClr val="000000"/>
                </a:solidFill>
                <a:effectLst/>
                <a:latin typeface="Tahoma" panose="020B0604030504040204" pitchFamily="34" charset="0"/>
                <a:ea typeface="Tahoma" panose="020B0604030504040204" pitchFamily="34" charset="0"/>
                <a:cs typeface="Tahoma" panose="020B0604030504040204" pitchFamily="34" charset="0"/>
              </a:rPr>
              <a:t>lãi</a:t>
            </a:r>
            <a:r>
              <a:rPr lang="vi-VN" sz="3600" b="0" i="0" dirty="0">
                <a:solidFill>
                  <a:srgbClr val="000000"/>
                </a:solidFill>
                <a:effectLst/>
                <a:latin typeface="Tahoma" panose="020B0604030504040204" pitchFamily="34" charset="0"/>
                <a:ea typeface="Tahoma" panose="020B0604030504040204" pitchFamily="34" charset="0"/>
                <a:cs typeface="Tahoma" panose="020B0604030504040204" pitchFamily="34" charset="0"/>
              </a:rPr>
              <a:t> </a:t>
            </a:r>
            <a:r>
              <a:rPr lang="vi-VN" sz="3600" b="0" i="0" dirty="0" err="1">
                <a:solidFill>
                  <a:srgbClr val="000000"/>
                </a:solidFill>
                <a:effectLst/>
                <a:latin typeface="Tahoma" panose="020B0604030504040204" pitchFamily="34" charset="0"/>
                <a:ea typeface="Tahoma" panose="020B0604030504040204" pitchFamily="34" charset="0"/>
                <a:cs typeface="Tahoma" panose="020B0604030504040204" pitchFamily="34" charset="0"/>
              </a:rPr>
              <a:t>phải</a:t>
            </a:r>
            <a:r>
              <a:rPr lang="vi-VN" sz="3600" b="0" i="0" dirty="0">
                <a:solidFill>
                  <a:srgbClr val="000000"/>
                </a:solidFill>
                <a:effectLst/>
                <a:latin typeface="Tahoma" panose="020B0604030504040204" pitchFamily="34" charset="0"/>
                <a:ea typeface="Tahoma" panose="020B0604030504040204" pitchFamily="34" charset="0"/>
                <a:cs typeface="Tahoma" panose="020B0604030504040204" pitchFamily="34" charset="0"/>
              </a:rPr>
              <a:t> </a:t>
            </a:r>
            <a:r>
              <a:rPr lang="vi-VN" sz="3600" b="0" i="0" dirty="0" err="1">
                <a:solidFill>
                  <a:srgbClr val="000000"/>
                </a:solidFill>
                <a:effectLst/>
                <a:latin typeface="Tahoma" panose="020B0604030504040204" pitchFamily="34" charset="0"/>
                <a:ea typeface="Tahoma" panose="020B0604030504040204" pitchFamily="34" charset="0"/>
                <a:cs typeface="Tahoma" panose="020B0604030504040204" pitchFamily="34" charset="0"/>
              </a:rPr>
              <a:t>trả</a:t>
            </a:r>
            <a:r>
              <a:rPr lang="vi-VN" sz="3600" b="0" i="0" dirty="0">
                <a:solidFill>
                  <a:srgbClr val="000000"/>
                </a:solidFill>
                <a:effectLst/>
                <a:latin typeface="Tahoma" panose="020B0604030504040204" pitchFamily="34" charset="0"/>
                <a:ea typeface="Tahoma" panose="020B0604030504040204" pitchFamily="34" charset="0"/>
                <a:cs typeface="Tahoma" panose="020B0604030504040204" pitchFamily="34" charset="0"/>
              </a:rPr>
              <a:t> trong năm </a:t>
            </a:r>
            <a:r>
              <a:rPr lang="vi-VN" sz="3600" b="0" i="0" dirty="0" err="1">
                <a:solidFill>
                  <a:srgbClr val="000000"/>
                </a:solidFill>
                <a:effectLst/>
                <a:latin typeface="Tahoma" panose="020B0604030504040204" pitchFamily="34" charset="0"/>
                <a:ea typeface="Tahoma" panose="020B0604030504040204" pitchFamily="34" charset="0"/>
                <a:cs typeface="Tahoma" panose="020B0604030504040204" pitchFamily="34" charset="0"/>
              </a:rPr>
              <a:t>đầu</a:t>
            </a:r>
            <a:r>
              <a:rPr lang="vi-VN" sz="3600" b="0" i="0" dirty="0">
                <a:solidFill>
                  <a:srgbClr val="000000"/>
                </a:solidFill>
                <a:effectLst/>
                <a:latin typeface="Tahoma" panose="020B0604030504040204" pitchFamily="34" charset="0"/>
                <a:ea typeface="Tahoma" panose="020B0604030504040204" pitchFamily="34" charset="0"/>
                <a:cs typeface="Tahoma" panose="020B0604030504040204" pitchFamily="34" charset="0"/>
              </a:rPr>
              <a:t> tiên </a:t>
            </a:r>
            <a:r>
              <a:rPr lang="vi-VN" sz="3600" b="0" i="0" dirty="0" err="1">
                <a:solidFill>
                  <a:srgbClr val="000000"/>
                </a:solidFill>
                <a:effectLst/>
                <a:latin typeface="Tahoma" panose="020B0604030504040204" pitchFamily="34" charset="0"/>
                <a:ea typeface="Tahoma" panose="020B0604030504040204" pitchFamily="34" charset="0"/>
                <a:cs typeface="Tahoma" panose="020B0604030504040204" pitchFamily="34" charset="0"/>
              </a:rPr>
              <a:t>có</a:t>
            </a:r>
            <a:r>
              <a:rPr lang="vi-VN" sz="3600" b="0" i="0" dirty="0">
                <a:solidFill>
                  <a:srgbClr val="000000"/>
                </a:solidFill>
                <a:effectLst/>
                <a:latin typeface="Tahoma" panose="020B0604030504040204" pitchFamily="34" charset="0"/>
                <a:ea typeface="Tahoma" panose="020B0604030504040204" pitchFamily="34" charset="0"/>
                <a:cs typeface="Tahoma" panose="020B0604030504040204" pitchFamily="34" charset="0"/>
              </a:rPr>
              <a:t> </a:t>
            </a:r>
            <a:r>
              <a:rPr lang="vi-VN" sz="3600" b="0" i="0" dirty="0" err="1">
                <a:solidFill>
                  <a:srgbClr val="000000"/>
                </a:solidFill>
                <a:effectLst/>
                <a:latin typeface="Tahoma" panose="020B0604030504040204" pitchFamily="34" charset="0"/>
                <a:ea typeface="Tahoma" panose="020B0604030504040204" pitchFamily="34" charset="0"/>
                <a:cs typeface="Tahoma" panose="020B0604030504040204" pitchFamily="34" charset="0"/>
              </a:rPr>
              <a:t>thể</a:t>
            </a:r>
            <a:r>
              <a:rPr lang="vi-VN" sz="3600" b="0" i="0" dirty="0">
                <a:solidFill>
                  <a:srgbClr val="000000"/>
                </a:solidFill>
                <a:effectLst/>
                <a:latin typeface="Tahoma" panose="020B0604030504040204" pitchFamily="34" charset="0"/>
                <a:ea typeface="Tahoma" panose="020B0604030504040204" pitchFamily="34" charset="0"/>
                <a:cs typeface="Tahoma" panose="020B0604030504040204" pitchFamily="34" charset="0"/>
              </a:rPr>
              <a:t> </a:t>
            </a:r>
            <a:r>
              <a:rPr lang="vi-VN" sz="3600" b="0" i="0" dirty="0" err="1">
                <a:solidFill>
                  <a:srgbClr val="000000"/>
                </a:solidFill>
                <a:effectLst/>
                <a:latin typeface="Tahoma" panose="020B0604030504040204" pitchFamily="34" charset="0"/>
                <a:ea typeface="Tahoma" panose="020B0604030504040204" pitchFamily="34" charset="0"/>
                <a:cs typeface="Tahoma" panose="020B0604030504040204" pitchFamily="34" charset="0"/>
              </a:rPr>
              <a:t>được</a:t>
            </a:r>
            <a:r>
              <a:rPr lang="vi-VN" sz="3600" b="0" i="0" dirty="0">
                <a:solidFill>
                  <a:srgbClr val="000000"/>
                </a:solidFill>
                <a:effectLst/>
                <a:latin typeface="Tahoma" panose="020B0604030504040204" pitchFamily="34" charset="0"/>
                <a:ea typeface="Tahoma" panose="020B0604030504040204" pitchFamily="34" charset="0"/>
                <a:cs typeface="Tahoma" panose="020B0604030504040204" pitchFamily="34" charset="0"/>
              </a:rPr>
              <a:t> </a:t>
            </a:r>
            <a:r>
              <a:rPr lang="vi-VN" sz="3600" b="0" i="0" dirty="0" err="1">
                <a:solidFill>
                  <a:srgbClr val="000000"/>
                </a:solidFill>
                <a:effectLst/>
                <a:latin typeface="Tahoma" panose="020B0604030504040204" pitchFamily="34" charset="0"/>
                <a:ea typeface="Tahoma" panose="020B0604030504040204" pitchFamily="34" charset="0"/>
                <a:cs typeface="Tahoma" panose="020B0604030504040204" pitchFamily="34" charset="0"/>
              </a:rPr>
              <a:t>tính</a:t>
            </a:r>
            <a:r>
              <a:rPr lang="vi-VN" sz="3600" b="0" i="0" dirty="0">
                <a:solidFill>
                  <a:srgbClr val="000000"/>
                </a:solidFill>
                <a:effectLst/>
                <a:latin typeface="Tahoma" panose="020B0604030504040204" pitchFamily="34" charset="0"/>
                <a:ea typeface="Tahoma" panose="020B0604030504040204" pitchFamily="34" charset="0"/>
                <a:cs typeface="Tahoma" panose="020B0604030504040204" pitchFamily="34" charset="0"/>
              </a:rPr>
              <a:t> </a:t>
            </a:r>
            <a:r>
              <a:rPr lang="vi-VN" sz="3600" b="0" i="0" dirty="0" err="1">
                <a:solidFill>
                  <a:srgbClr val="000000"/>
                </a:solidFill>
                <a:effectLst/>
                <a:latin typeface="Tahoma" panose="020B0604030504040204" pitchFamily="34" charset="0"/>
                <a:ea typeface="Tahoma" panose="020B0604030504040204" pitchFamily="34" charset="0"/>
                <a:cs typeface="Tahoma" panose="020B0604030504040204" pitchFamily="34" charset="0"/>
              </a:rPr>
              <a:t>bằng</a:t>
            </a:r>
            <a:r>
              <a:rPr lang="vi-VN" sz="3600" b="0" i="0" dirty="0">
                <a:solidFill>
                  <a:srgbClr val="000000"/>
                </a:solidFill>
                <a:effectLst/>
                <a:latin typeface="Tahoma" panose="020B0604030504040204" pitchFamily="34" charset="0"/>
                <a:ea typeface="Tahoma" panose="020B0604030504040204" pitchFamily="34" charset="0"/>
                <a:cs typeface="Tahoma" panose="020B0604030504040204" pitchFamily="34" charset="0"/>
              </a:rPr>
              <a:t> </a:t>
            </a:r>
            <a:r>
              <a:rPr lang="vi-VN" sz="3600" b="0" i="0" dirty="0" err="1">
                <a:solidFill>
                  <a:srgbClr val="000000"/>
                </a:solidFill>
                <a:effectLst/>
                <a:latin typeface="Tahoma" panose="020B0604030504040204" pitchFamily="34" charset="0"/>
                <a:ea typeface="Tahoma" panose="020B0604030504040204" pitchFamily="34" charset="0"/>
                <a:cs typeface="Tahoma" panose="020B0604030504040204" pitchFamily="34" charset="0"/>
              </a:rPr>
              <a:t>cách</a:t>
            </a:r>
            <a:r>
              <a:rPr lang="vi-VN" sz="3600" b="0" i="0" dirty="0">
                <a:solidFill>
                  <a:srgbClr val="000000"/>
                </a:solidFill>
                <a:effectLst/>
                <a:latin typeface="Tahoma" panose="020B0604030504040204" pitchFamily="34" charset="0"/>
                <a:ea typeface="Tahoma" panose="020B0604030504040204" pitchFamily="34" charset="0"/>
                <a:cs typeface="Tahoma" panose="020B0604030504040204" pitchFamily="34" charset="0"/>
              </a:rPr>
              <a:t> nhân </a:t>
            </a:r>
            <a:r>
              <a:rPr lang="vi-VN" sz="3600" b="0" i="0" dirty="0" err="1">
                <a:solidFill>
                  <a:srgbClr val="000000"/>
                </a:solidFill>
                <a:effectLst/>
                <a:latin typeface="Tahoma" panose="020B0604030504040204" pitchFamily="34" charset="0"/>
                <a:ea typeface="Tahoma" panose="020B0604030504040204" pitchFamily="34" charset="0"/>
                <a:cs typeface="Tahoma" panose="020B0604030504040204" pitchFamily="34" charset="0"/>
              </a:rPr>
              <a:t>số</a:t>
            </a:r>
            <a:r>
              <a:rPr lang="vi-VN" sz="3600" b="0" i="0" dirty="0">
                <a:solidFill>
                  <a:srgbClr val="000000"/>
                </a:solidFill>
                <a:effectLst/>
                <a:latin typeface="Tahoma" panose="020B0604030504040204" pitchFamily="34" charset="0"/>
                <a:ea typeface="Tahoma" panose="020B0604030504040204" pitchFamily="34" charset="0"/>
                <a:cs typeface="Tahoma" panose="020B0604030504040204" pitchFamily="34" charset="0"/>
              </a:rPr>
              <a:t> dư </a:t>
            </a:r>
            <a:r>
              <a:rPr lang="vi-VN" sz="3600" b="0" i="0" dirty="0" err="1">
                <a:solidFill>
                  <a:srgbClr val="000000"/>
                </a:solidFill>
                <a:effectLst/>
                <a:latin typeface="Tahoma" panose="020B0604030504040204" pitchFamily="34" charset="0"/>
                <a:ea typeface="Tahoma" panose="020B0604030504040204" pitchFamily="34" charset="0"/>
                <a:cs typeface="Tahoma" panose="020B0604030504040204" pitchFamily="34" charset="0"/>
              </a:rPr>
              <a:t>nợ</a:t>
            </a:r>
            <a:r>
              <a:rPr lang="vi-VN" sz="3600" b="0" i="0" dirty="0">
                <a:solidFill>
                  <a:srgbClr val="000000"/>
                </a:solidFill>
                <a:effectLst/>
                <a:latin typeface="Tahoma" panose="020B0604030504040204" pitchFamily="34" charset="0"/>
                <a:ea typeface="Tahoma" panose="020B0604030504040204" pitchFamily="34" charset="0"/>
                <a:cs typeface="Tahoma" panose="020B0604030504040204" pitchFamily="34" charset="0"/>
              </a:rPr>
              <a:t> </a:t>
            </a:r>
            <a:r>
              <a:rPr lang="vi-VN" sz="3600" b="0" i="0" dirty="0" err="1">
                <a:solidFill>
                  <a:srgbClr val="000000"/>
                </a:solidFill>
                <a:effectLst/>
                <a:latin typeface="Tahoma" panose="020B0604030504040204" pitchFamily="34" charset="0"/>
                <a:ea typeface="Tahoma" panose="020B0604030504040204" pitchFamily="34" charset="0"/>
                <a:cs typeface="Tahoma" panose="020B0604030504040204" pitchFamily="34" charset="0"/>
              </a:rPr>
              <a:t>đầu</a:t>
            </a:r>
            <a:r>
              <a:rPr lang="vi-VN" sz="3600" b="0" i="0" dirty="0">
                <a:solidFill>
                  <a:srgbClr val="000000"/>
                </a:solidFill>
                <a:effectLst/>
                <a:latin typeface="Tahoma" panose="020B0604030504040204" pitchFamily="34" charset="0"/>
                <a:ea typeface="Tahoma" panose="020B0604030504040204" pitchFamily="34" charset="0"/>
                <a:cs typeface="Tahoma" panose="020B0604030504040204" pitchFamily="34" charset="0"/>
              </a:rPr>
              <a:t> </a:t>
            </a:r>
            <a:r>
              <a:rPr lang="vi-VN" sz="3600" b="0" i="0" dirty="0" err="1">
                <a:solidFill>
                  <a:srgbClr val="000000"/>
                </a:solidFill>
                <a:effectLst/>
                <a:latin typeface="Tahoma" panose="020B0604030504040204" pitchFamily="34" charset="0"/>
                <a:ea typeface="Tahoma" panose="020B0604030504040204" pitchFamily="34" charset="0"/>
                <a:cs typeface="Tahoma" panose="020B0604030504040204" pitchFamily="34" charset="0"/>
              </a:rPr>
              <a:t>kỳ</a:t>
            </a:r>
            <a:r>
              <a:rPr lang="vi-VN" sz="3600" b="0" i="0" dirty="0">
                <a:solidFill>
                  <a:srgbClr val="000000"/>
                </a:solidFill>
                <a:effectLst/>
                <a:latin typeface="Tahoma" panose="020B0604030504040204" pitchFamily="34" charset="0"/>
                <a:ea typeface="Tahoma" panose="020B0604030504040204" pitchFamily="34" charset="0"/>
                <a:cs typeface="Tahoma" panose="020B0604030504040204" pitchFamily="34" charset="0"/>
              </a:rPr>
              <a:t> </a:t>
            </a:r>
            <a:r>
              <a:rPr lang="vi-VN" sz="3600" b="0" i="0" dirty="0" err="1">
                <a:solidFill>
                  <a:srgbClr val="000000"/>
                </a:solidFill>
                <a:effectLst/>
                <a:latin typeface="Tahoma" panose="020B0604030504040204" pitchFamily="34" charset="0"/>
                <a:ea typeface="Tahoma" panose="020B0604030504040204" pitchFamily="34" charset="0"/>
                <a:cs typeface="Tahoma" panose="020B0604030504040204" pitchFamily="34" charset="0"/>
              </a:rPr>
              <a:t>với</a:t>
            </a:r>
            <a:r>
              <a:rPr lang="vi-VN" sz="3600" b="0" i="0" dirty="0">
                <a:solidFill>
                  <a:srgbClr val="000000"/>
                </a:solidFill>
                <a:effectLst/>
                <a:latin typeface="Tahoma" panose="020B0604030504040204" pitchFamily="34" charset="0"/>
                <a:ea typeface="Tahoma" panose="020B0604030504040204" pitchFamily="34" charset="0"/>
                <a:cs typeface="Tahoma" panose="020B0604030504040204" pitchFamily="34" charset="0"/>
              </a:rPr>
              <a:t> </a:t>
            </a:r>
            <a:r>
              <a:rPr lang="vi-VN" sz="3600" b="0" i="0" dirty="0" err="1">
                <a:solidFill>
                  <a:srgbClr val="000000"/>
                </a:solidFill>
                <a:effectLst/>
                <a:latin typeface="Tahoma" panose="020B0604030504040204" pitchFamily="34" charset="0"/>
                <a:ea typeface="Tahoma" panose="020B0604030504040204" pitchFamily="34" charset="0"/>
                <a:cs typeface="Tahoma" panose="020B0604030504040204" pitchFamily="34" charset="0"/>
              </a:rPr>
              <a:t>lãi</a:t>
            </a:r>
            <a:r>
              <a:rPr lang="vi-VN" sz="3600" b="0" i="0" dirty="0">
                <a:solidFill>
                  <a:srgbClr val="000000"/>
                </a:solidFill>
                <a:effectLst/>
                <a:latin typeface="Tahoma" panose="020B0604030504040204" pitchFamily="34" charset="0"/>
                <a:ea typeface="Tahoma" panose="020B0604030504040204" pitchFamily="34" charset="0"/>
                <a:cs typeface="Tahoma" panose="020B0604030504040204" pitchFamily="34" charset="0"/>
              </a:rPr>
              <a:t> </a:t>
            </a:r>
            <a:r>
              <a:rPr lang="vi-VN" sz="3600" b="0" i="0" dirty="0" err="1">
                <a:solidFill>
                  <a:srgbClr val="000000"/>
                </a:solidFill>
                <a:effectLst/>
                <a:latin typeface="Tahoma" panose="020B0604030504040204" pitchFamily="34" charset="0"/>
                <a:ea typeface="Tahoma" panose="020B0604030504040204" pitchFamily="34" charset="0"/>
                <a:cs typeface="Tahoma" panose="020B0604030504040204" pitchFamily="34" charset="0"/>
              </a:rPr>
              <a:t>suất</a:t>
            </a:r>
            <a:r>
              <a:rPr lang="vi-VN" sz="3600" b="0" i="0" dirty="0">
                <a:solidFill>
                  <a:srgbClr val="000000"/>
                </a:solidFill>
                <a:effectLst/>
                <a:latin typeface="Tahoma" panose="020B0604030504040204" pitchFamily="34" charset="0"/>
                <a:ea typeface="Tahoma" panose="020B0604030504040204" pitchFamily="34" charset="0"/>
                <a:cs typeface="Tahoma" panose="020B0604030504040204" pitchFamily="34" charset="0"/>
              </a:rPr>
              <a:t>.</a:t>
            </a:r>
            <a:endParaRPr lang="en-US" sz="3600" dirty="0">
              <a:latin typeface="Tahoma" panose="020B0604030504040204" pitchFamily="34" charset="0"/>
              <a:ea typeface="Tahoma" panose="020B0604030504040204" pitchFamily="34" charset="0"/>
              <a:cs typeface="Tahoma" panose="020B0604030504040204" pitchFamily="34" charset="0"/>
            </a:endParaRPr>
          </a:p>
          <a:p>
            <a:pPr>
              <a:buNone/>
              <a:defRPr/>
            </a:pPr>
            <a:r>
              <a:rPr lang="en-US" sz="3600" dirty="0">
                <a:latin typeface="Tahoma" panose="020B0604030504040204" pitchFamily="34" charset="0"/>
                <a:ea typeface="Tahoma" panose="020B0604030504040204" pitchFamily="34" charset="0"/>
                <a:cs typeface="Tahoma" panose="020B0604030504040204" pitchFamily="34" charset="0"/>
              </a:rPr>
              <a:t>		</a:t>
            </a:r>
            <a:r>
              <a:rPr lang="en-US" sz="3600" dirty="0" err="1">
                <a:latin typeface="Tahoma" panose="020B0604030504040204" pitchFamily="34" charset="0"/>
                <a:ea typeface="Tahoma" panose="020B0604030504040204" pitchFamily="34" charset="0"/>
                <a:cs typeface="Tahoma" panose="020B0604030504040204" pitchFamily="34" charset="0"/>
              </a:rPr>
              <a:t>Lãi</a:t>
            </a:r>
            <a:r>
              <a:rPr lang="en-US" sz="3600" dirty="0">
                <a:latin typeface="Tahoma" panose="020B0604030504040204" pitchFamily="34" charset="0"/>
                <a:ea typeface="Tahoma" panose="020B0604030504040204" pitchFamily="34" charset="0"/>
                <a:cs typeface="Tahoma" panose="020B0604030504040204" pitchFamily="34" charset="0"/>
              </a:rPr>
              <a:t> </a:t>
            </a:r>
            <a:r>
              <a:rPr lang="en-US" sz="3600" dirty="0" err="1">
                <a:latin typeface="Tahoma" panose="020B0604030504040204" pitchFamily="34" charset="0"/>
                <a:ea typeface="Tahoma" panose="020B0604030504040204" pitchFamily="34" charset="0"/>
                <a:cs typeface="Tahoma" panose="020B0604030504040204" pitchFamily="34" charset="0"/>
              </a:rPr>
              <a:t>vay</a:t>
            </a:r>
            <a:r>
              <a:rPr lang="en-US" sz="3600" baseline="-25000" dirty="0" err="1">
                <a:latin typeface="Tahoma" panose="020B0604030504040204" pitchFamily="34" charset="0"/>
                <a:ea typeface="Tahoma" panose="020B0604030504040204" pitchFamily="34" charset="0"/>
                <a:cs typeface="Tahoma" panose="020B0604030504040204" pitchFamily="34" charset="0"/>
              </a:rPr>
              <a:t>t</a:t>
            </a:r>
            <a:r>
              <a:rPr lang="en-US" sz="3600" dirty="0">
                <a:latin typeface="Tahoma" panose="020B0604030504040204" pitchFamily="34" charset="0"/>
                <a:ea typeface="Tahoma" panose="020B0604030504040204" pitchFamily="34" charset="0"/>
                <a:cs typeface="Tahoma" panose="020B0604030504040204" pitchFamily="34" charset="0"/>
              </a:rPr>
              <a:t> = </a:t>
            </a:r>
            <a:r>
              <a:rPr lang="en-US" sz="3600" dirty="0" err="1">
                <a:latin typeface="Tahoma" panose="020B0604030504040204" pitchFamily="34" charset="0"/>
                <a:ea typeface="Tahoma" panose="020B0604030504040204" pitchFamily="34" charset="0"/>
                <a:cs typeface="Tahoma" panose="020B0604030504040204" pitchFamily="34" charset="0"/>
              </a:rPr>
              <a:t>Dự</a:t>
            </a:r>
            <a:r>
              <a:rPr lang="en-US" sz="3600" dirty="0">
                <a:latin typeface="Tahoma" panose="020B0604030504040204" pitchFamily="34" charset="0"/>
                <a:ea typeface="Tahoma" panose="020B0604030504040204" pitchFamily="34" charset="0"/>
                <a:cs typeface="Tahoma" panose="020B0604030504040204" pitchFamily="34" charset="0"/>
              </a:rPr>
              <a:t> </a:t>
            </a:r>
            <a:r>
              <a:rPr lang="en-US" sz="3600" dirty="0" err="1">
                <a:latin typeface="Tahoma" panose="020B0604030504040204" pitchFamily="34" charset="0"/>
                <a:ea typeface="Tahoma" panose="020B0604030504040204" pitchFamily="34" charset="0"/>
                <a:cs typeface="Tahoma" panose="020B0604030504040204" pitchFamily="34" charset="0"/>
              </a:rPr>
              <a:t>nợ</a:t>
            </a:r>
            <a:r>
              <a:rPr lang="en-US" sz="3600" dirty="0">
                <a:latin typeface="Tahoma" panose="020B0604030504040204" pitchFamily="34" charset="0"/>
                <a:ea typeface="Tahoma" panose="020B0604030504040204" pitchFamily="34" charset="0"/>
                <a:cs typeface="Tahoma" panose="020B0604030504040204" pitchFamily="34" charset="0"/>
              </a:rPr>
              <a:t> </a:t>
            </a:r>
            <a:r>
              <a:rPr lang="en-US" sz="3600" dirty="0" err="1">
                <a:latin typeface="Tahoma" panose="020B0604030504040204" pitchFamily="34" charset="0"/>
                <a:ea typeface="Tahoma" panose="020B0604030504040204" pitchFamily="34" charset="0"/>
                <a:cs typeface="Tahoma" panose="020B0604030504040204" pitchFamily="34" charset="0"/>
              </a:rPr>
              <a:t>đầu</a:t>
            </a:r>
            <a:r>
              <a:rPr lang="en-US" sz="3600" dirty="0">
                <a:latin typeface="Tahoma" panose="020B0604030504040204" pitchFamily="34" charset="0"/>
                <a:ea typeface="Tahoma" panose="020B0604030504040204" pitchFamily="34" charset="0"/>
                <a:cs typeface="Tahoma" panose="020B0604030504040204" pitchFamily="34" charset="0"/>
              </a:rPr>
              <a:t> </a:t>
            </a:r>
            <a:r>
              <a:rPr lang="en-US" sz="3600" dirty="0" err="1">
                <a:latin typeface="Tahoma" panose="020B0604030504040204" pitchFamily="34" charset="0"/>
                <a:ea typeface="Tahoma" panose="020B0604030504040204" pitchFamily="34" charset="0"/>
                <a:cs typeface="Tahoma" panose="020B0604030504040204" pitchFamily="34" charset="0"/>
              </a:rPr>
              <a:t>kỳ</a:t>
            </a:r>
            <a:r>
              <a:rPr lang="en-US" sz="3600" baseline="-25000" dirty="0" err="1">
                <a:latin typeface="Tahoma" panose="020B0604030504040204" pitchFamily="34" charset="0"/>
                <a:ea typeface="Tahoma" panose="020B0604030504040204" pitchFamily="34" charset="0"/>
                <a:cs typeface="Tahoma" panose="020B0604030504040204" pitchFamily="34" charset="0"/>
              </a:rPr>
              <a:t>t</a:t>
            </a:r>
            <a:r>
              <a:rPr lang="en-US" sz="3600" baseline="-25000" dirty="0">
                <a:latin typeface="Tahoma" panose="020B0604030504040204" pitchFamily="34" charset="0"/>
                <a:ea typeface="Tahoma" panose="020B0604030504040204" pitchFamily="34" charset="0"/>
                <a:cs typeface="Tahoma" panose="020B0604030504040204" pitchFamily="34" charset="0"/>
              </a:rPr>
              <a:t> </a:t>
            </a:r>
            <a:r>
              <a:rPr lang="en-US" sz="3600" dirty="0">
                <a:latin typeface="Tahoma" panose="020B0604030504040204" pitchFamily="34" charset="0"/>
                <a:ea typeface="Tahoma" panose="020B0604030504040204" pitchFamily="34" charset="0"/>
                <a:cs typeface="Tahoma" panose="020B0604030504040204" pitchFamily="34" charset="0"/>
              </a:rPr>
              <a:t> *  </a:t>
            </a:r>
            <a:r>
              <a:rPr lang="en-US" sz="3600" dirty="0" err="1">
                <a:latin typeface="Tahoma" panose="020B0604030504040204" pitchFamily="34" charset="0"/>
                <a:ea typeface="Tahoma" panose="020B0604030504040204" pitchFamily="34" charset="0"/>
                <a:cs typeface="Tahoma" panose="020B0604030504040204" pitchFamily="34" charset="0"/>
              </a:rPr>
              <a:t>Lãi</a:t>
            </a:r>
            <a:r>
              <a:rPr lang="en-US" sz="3600" dirty="0">
                <a:latin typeface="Tahoma" panose="020B0604030504040204" pitchFamily="34" charset="0"/>
                <a:ea typeface="Tahoma" panose="020B0604030504040204" pitchFamily="34" charset="0"/>
                <a:cs typeface="Tahoma" panose="020B0604030504040204" pitchFamily="34" charset="0"/>
              </a:rPr>
              <a:t> </a:t>
            </a:r>
            <a:r>
              <a:rPr lang="en-US" sz="3600" dirty="0" err="1">
                <a:latin typeface="Tahoma" panose="020B0604030504040204" pitchFamily="34" charset="0"/>
                <a:ea typeface="Tahoma" panose="020B0604030504040204" pitchFamily="34" charset="0"/>
                <a:cs typeface="Tahoma" panose="020B0604030504040204" pitchFamily="34" charset="0"/>
              </a:rPr>
              <a:t>suất</a:t>
            </a:r>
            <a:r>
              <a:rPr lang="en-US" sz="3600" dirty="0">
                <a:latin typeface="Tahoma" panose="020B0604030504040204" pitchFamily="34" charset="0"/>
                <a:ea typeface="Tahoma" panose="020B0604030504040204" pitchFamily="34" charset="0"/>
                <a:cs typeface="Tahoma" panose="020B0604030504040204" pitchFamily="34" charset="0"/>
              </a:rPr>
              <a:t> </a:t>
            </a:r>
          </a:p>
          <a:p>
            <a:pPr>
              <a:buNone/>
              <a:defRPr/>
            </a:pPr>
            <a:r>
              <a:rPr lang="en-US" sz="3600" dirty="0">
                <a:latin typeface="Tahoma" panose="020B0604030504040204" pitchFamily="34" charset="0"/>
                <a:ea typeface="Tahoma" panose="020B0604030504040204" pitchFamily="34" charset="0"/>
                <a:cs typeface="Tahoma" panose="020B0604030504040204" pitchFamily="34" charset="0"/>
              </a:rPr>
              <a:t>		</a:t>
            </a:r>
            <a:r>
              <a:rPr lang="en-US" sz="3600" dirty="0" err="1">
                <a:latin typeface="Tahoma" panose="020B0604030504040204" pitchFamily="34" charset="0"/>
                <a:ea typeface="Tahoma" panose="020B0604030504040204" pitchFamily="34" charset="0"/>
                <a:cs typeface="Tahoma" panose="020B0604030504040204" pitchFamily="34" charset="0"/>
              </a:rPr>
              <a:t>Lãi</a:t>
            </a:r>
            <a:r>
              <a:rPr lang="en-US" sz="3600" dirty="0">
                <a:latin typeface="Tahoma" panose="020B0604030504040204" pitchFamily="34" charset="0"/>
                <a:ea typeface="Tahoma" panose="020B0604030504040204" pitchFamily="34" charset="0"/>
                <a:cs typeface="Tahoma" panose="020B0604030504040204" pitchFamily="34" charset="0"/>
              </a:rPr>
              <a:t> vay</a:t>
            </a:r>
            <a:r>
              <a:rPr lang="en-US" sz="3600" baseline="-25000" dirty="0">
                <a:latin typeface="Tahoma" panose="020B0604030504040204" pitchFamily="34" charset="0"/>
                <a:ea typeface="Tahoma" panose="020B0604030504040204" pitchFamily="34" charset="0"/>
                <a:cs typeface="Tahoma" panose="020B0604030504040204" pitchFamily="34" charset="0"/>
              </a:rPr>
              <a:t>1</a:t>
            </a:r>
            <a:r>
              <a:rPr lang="en-US" sz="3600" dirty="0">
                <a:latin typeface="Tahoma" panose="020B0604030504040204" pitchFamily="34" charset="0"/>
                <a:ea typeface="Tahoma" panose="020B0604030504040204" pitchFamily="34" charset="0"/>
                <a:cs typeface="Tahoma" panose="020B0604030504040204" pitchFamily="34" charset="0"/>
              </a:rPr>
              <a:t> = 1 000 x (0.04) = 40 tr </a:t>
            </a:r>
          </a:p>
        </p:txBody>
      </p:sp>
      <p:sp>
        <p:nvSpPr>
          <p:cNvPr id="4" name="Title 3"/>
          <p:cNvSpPr>
            <a:spLocks noGrp="1"/>
          </p:cNvSpPr>
          <p:nvPr>
            <p:ph type="title"/>
          </p:nvPr>
        </p:nvSpPr>
        <p:spPr/>
        <p:txBody>
          <a:bodyPr>
            <a:normAutofit/>
          </a:bodyPr>
          <a:lstStyle/>
          <a:p>
            <a:r>
              <a:rPr lang="en-US" sz="4000" dirty="0" err="1">
                <a:latin typeface="Tahoma" panose="020B0604030504040204" pitchFamily="34" charset="0"/>
                <a:ea typeface="Tahoma" panose="020B0604030504040204" pitchFamily="34" charset="0"/>
                <a:cs typeface="Tahoma" panose="020B0604030504040204" pitchFamily="34" charset="0"/>
              </a:rPr>
              <a:t>Bước</a:t>
            </a:r>
            <a:r>
              <a:rPr lang="en-US" sz="4000" dirty="0">
                <a:latin typeface="Tahoma" panose="020B0604030504040204" pitchFamily="34" charset="0"/>
                <a:ea typeface="Tahoma" panose="020B0604030504040204" pitchFamily="34" charset="0"/>
                <a:cs typeface="Tahoma" panose="020B0604030504040204" pitchFamily="34" charset="0"/>
              </a:rPr>
              <a:t> 2: </a:t>
            </a:r>
            <a:r>
              <a:rPr lang="en-US" sz="4000" dirty="0" err="1">
                <a:latin typeface="Tahoma" panose="020B0604030504040204" pitchFamily="34" charset="0"/>
                <a:ea typeface="Tahoma" panose="020B0604030504040204" pitchFamily="34" charset="0"/>
                <a:cs typeface="Tahoma" panose="020B0604030504040204" pitchFamily="34" charset="0"/>
              </a:rPr>
              <a:t>Tính</a:t>
            </a:r>
            <a:r>
              <a:rPr lang="en-US" sz="4000" dirty="0">
                <a:latin typeface="Tahoma" panose="020B0604030504040204" pitchFamily="34" charset="0"/>
                <a:ea typeface="Tahoma" panose="020B0604030504040204" pitchFamily="34" charset="0"/>
                <a:cs typeface="Tahoma" panose="020B0604030504040204" pitchFamily="34" charset="0"/>
              </a:rPr>
              <a:t> </a:t>
            </a:r>
            <a:r>
              <a:rPr lang="en-US" sz="4000" dirty="0" err="1">
                <a:latin typeface="Tahoma" panose="020B0604030504040204" pitchFamily="34" charset="0"/>
                <a:ea typeface="Tahoma" panose="020B0604030504040204" pitchFamily="34" charset="0"/>
                <a:cs typeface="Tahoma" panose="020B0604030504040204" pitchFamily="34" charset="0"/>
              </a:rPr>
              <a:t>lãi</a:t>
            </a:r>
            <a:r>
              <a:rPr lang="en-US" sz="4000" dirty="0">
                <a:latin typeface="Tahoma" panose="020B0604030504040204" pitchFamily="34" charset="0"/>
                <a:ea typeface="Tahoma" panose="020B0604030504040204" pitchFamily="34" charset="0"/>
                <a:cs typeface="Tahoma" panose="020B0604030504040204" pitchFamily="34" charset="0"/>
              </a:rPr>
              <a:t> </a:t>
            </a:r>
            <a:r>
              <a:rPr lang="en-US" sz="4000" dirty="0" err="1">
                <a:latin typeface="Tahoma" panose="020B0604030504040204" pitchFamily="34" charset="0"/>
                <a:ea typeface="Tahoma" panose="020B0604030504040204" pitchFamily="34" charset="0"/>
                <a:cs typeface="Tahoma" panose="020B0604030504040204" pitchFamily="34" charset="0"/>
              </a:rPr>
              <a:t>suất</a:t>
            </a:r>
            <a:r>
              <a:rPr lang="en-US" sz="4000" dirty="0">
                <a:latin typeface="Tahoma" panose="020B0604030504040204" pitchFamily="34" charset="0"/>
                <a:ea typeface="Tahoma" panose="020B0604030504040204" pitchFamily="34" charset="0"/>
                <a:cs typeface="Tahoma" panose="020B0604030504040204" pitchFamily="34" charset="0"/>
              </a:rPr>
              <a:t> </a:t>
            </a:r>
            <a:r>
              <a:rPr lang="en-US" sz="4000" dirty="0" err="1">
                <a:latin typeface="Tahoma" panose="020B0604030504040204" pitchFamily="34" charset="0"/>
                <a:ea typeface="Tahoma" panose="020B0604030504040204" pitchFamily="34" charset="0"/>
                <a:cs typeface="Tahoma" panose="020B0604030504040204" pitchFamily="34" charset="0"/>
              </a:rPr>
              <a:t>trả</a:t>
            </a:r>
            <a:r>
              <a:rPr lang="en-US" sz="4000" dirty="0">
                <a:latin typeface="Tahoma" panose="020B0604030504040204" pitchFamily="34" charset="0"/>
                <a:ea typeface="Tahoma" panose="020B0604030504040204" pitchFamily="34" charset="0"/>
                <a:cs typeface="Tahoma" panose="020B0604030504040204" pitchFamily="34" charset="0"/>
              </a:rPr>
              <a:t> </a:t>
            </a:r>
            <a:r>
              <a:rPr lang="en-US" sz="4000" dirty="0" err="1">
                <a:latin typeface="Tahoma" panose="020B0604030504040204" pitchFamily="34" charset="0"/>
                <a:ea typeface="Tahoma" panose="020B0604030504040204" pitchFamily="34" charset="0"/>
                <a:cs typeface="Tahoma" panose="020B0604030504040204" pitchFamily="34" charset="0"/>
              </a:rPr>
              <a:t>năm</a:t>
            </a:r>
            <a:r>
              <a:rPr lang="en-US" sz="4000" dirty="0">
                <a:latin typeface="Tahoma" panose="020B0604030504040204" pitchFamily="34" charset="0"/>
                <a:ea typeface="Tahoma" panose="020B0604030504040204" pitchFamily="34" charset="0"/>
                <a:cs typeface="Tahoma" panose="020B0604030504040204" pitchFamily="34" charset="0"/>
              </a:rPr>
              <a:t> </a:t>
            </a:r>
            <a:r>
              <a:rPr lang="en-US" sz="4000" dirty="0" err="1">
                <a:latin typeface="Tahoma" panose="020B0604030504040204" pitchFamily="34" charset="0"/>
                <a:ea typeface="Tahoma" panose="020B0604030504040204" pitchFamily="34" charset="0"/>
                <a:cs typeface="Tahoma" panose="020B0604030504040204" pitchFamily="34" charset="0"/>
              </a:rPr>
              <a:t>thứ</a:t>
            </a:r>
            <a:r>
              <a:rPr lang="en-US" sz="4000" dirty="0">
                <a:latin typeface="Tahoma" panose="020B0604030504040204" pitchFamily="34" charset="0"/>
                <a:ea typeface="Tahoma" panose="020B0604030504040204" pitchFamily="34" charset="0"/>
                <a:cs typeface="Tahoma" panose="020B0604030504040204" pitchFamily="34" charset="0"/>
              </a:rPr>
              <a:t> </a:t>
            </a:r>
            <a:r>
              <a:rPr lang="en-US" sz="4000" dirty="0" err="1">
                <a:latin typeface="Tahoma" panose="020B0604030504040204" pitchFamily="34" charset="0"/>
                <a:ea typeface="Tahoma" panose="020B0604030504040204" pitchFamily="34" charset="0"/>
                <a:cs typeface="Tahoma" panose="020B0604030504040204" pitchFamily="34" charset="0"/>
              </a:rPr>
              <a:t>nhất</a:t>
            </a:r>
            <a:endParaRPr lang="en-US" sz="4000"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2978697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pPr>
              <a:defRPr/>
            </a:pPr>
            <a:r>
              <a:rPr lang="vi-VN" sz="4000" b="0" i="0" dirty="0">
                <a:solidFill>
                  <a:srgbClr val="000000"/>
                </a:solidFill>
                <a:effectLst/>
                <a:latin typeface="Tahoma" panose="020B0604030504040204" pitchFamily="34" charset="0"/>
                <a:ea typeface="Tahoma" panose="020B0604030504040204" pitchFamily="34" charset="0"/>
                <a:cs typeface="Tahoma" panose="020B0604030504040204" pitchFamily="34" charset="0"/>
              </a:rPr>
              <a:t>Nếu khoản thanh toán 360</a:t>
            </a:r>
            <a:r>
              <a:rPr lang="en-US" sz="4000" b="0" i="0" dirty="0">
                <a:solidFill>
                  <a:srgbClr val="000000"/>
                </a:solidFill>
                <a:effectLst/>
                <a:latin typeface="Tahoma" panose="020B0604030504040204" pitchFamily="34" charset="0"/>
                <a:ea typeface="Tahoma" panose="020B0604030504040204" pitchFamily="34" charset="0"/>
                <a:cs typeface="Tahoma" panose="020B0604030504040204" pitchFamily="34" charset="0"/>
              </a:rPr>
              <a:t>,</a:t>
            </a:r>
            <a:r>
              <a:rPr lang="vi-VN" sz="4000" b="0" i="0" dirty="0">
                <a:solidFill>
                  <a:srgbClr val="000000"/>
                </a:solidFill>
                <a:effectLst/>
                <a:latin typeface="Tahoma" panose="020B0604030504040204" pitchFamily="34" charset="0"/>
                <a:ea typeface="Tahoma" panose="020B0604030504040204" pitchFamily="34" charset="0"/>
                <a:cs typeface="Tahoma" panose="020B0604030504040204" pitchFamily="34" charset="0"/>
              </a:rPr>
              <a:t>35 </a:t>
            </a:r>
            <a:r>
              <a:rPr lang="en-US" sz="4000" b="0" i="0" dirty="0">
                <a:solidFill>
                  <a:srgbClr val="000000"/>
                </a:solidFill>
                <a:effectLst/>
                <a:latin typeface="Tahoma" panose="020B0604030504040204" pitchFamily="34" charset="0"/>
                <a:ea typeface="Tahoma" panose="020B0604030504040204" pitchFamily="34" charset="0"/>
                <a:cs typeface="Tahoma" panose="020B0604030504040204" pitchFamily="34" charset="0"/>
              </a:rPr>
              <a:t>tr</a:t>
            </a:r>
            <a:r>
              <a:rPr lang="vi-VN" sz="4000" b="0" i="0" dirty="0">
                <a:solidFill>
                  <a:srgbClr val="000000"/>
                </a:solidFill>
                <a:effectLst/>
                <a:latin typeface="Tahoma" panose="020B0604030504040204" pitchFamily="34" charset="0"/>
                <a:ea typeface="Tahoma" panose="020B0604030504040204" pitchFamily="34" charset="0"/>
                <a:cs typeface="Tahoma" panose="020B0604030504040204" pitchFamily="34" charset="0"/>
              </a:rPr>
              <a:t> được thực hiện vào cuối năm đầu tiên và</a:t>
            </a:r>
            <a:r>
              <a:rPr lang="en-US" sz="4000" b="0" i="0" dirty="0">
                <a:solidFill>
                  <a:srgbClr val="000000"/>
                </a:solidFill>
                <a:effectLst/>
                <a:latin typeface="Tahoma" panose="020B0604030504040204" pitchFamily="34" charset="0"/>
                <a:ea typeface="Tahoma" panose="020B0604030504040204" pitchFamily="34" charset="0"/>
                <a:cs typeface="Tahoma" panose="020B0604030504040204" pitchFamily="34" charset="0"/>
              </a:rPr>
              <a:t> </a:t>
            </a:r>
            <a:r>
              <a:rPr lang="en-US" sz="4000" b="0" i="0" dirty="0" err="1">
                <a:solidFill>
                  <a:srgbClr val="000000"/>
                </a:solidFill>
                <a:effectLst/>
                <a:latin typeface="Tahoma" panose="020B0604030504040204" pitchFamily="34" charset="0"/>
                <a:ea typeface="Tahoma" panose="020B0604030504040204" pitchFamily="34" charset="0"/>
                <a:cs typeface="Tahoma" panose="020B0604030504040204" pitchFamily="34" charset="0"/>
              </a:rPr>
              <a:t>trong</a:t>
            </a:r>
            <a:r>
              <a:rPr lang="en-US" sz="4000" b="0" i="0" dirty="0">
                <a:solidFill>
                  <a:srgbClr val="000000"/>
                </a:solidFill>
                <a:effectLst/>
                <a:latin typeface="Tahoma" panose="020B0604030504040204" pitchFamily="34" charset="0"/>
                <a:ea typeface="Tahoma" panose="020B0604030504040204" pitchFamily="34" charset="0"/>
                <a:cs typeface="Tahoma" panose="020B0604030504040204" pitchFamily="34" charset="0"/>
              </a:rPr>
              <a:t> </a:t>
            </a:r>
            <a:r>
              <a:rPr lang="en-US" sz="4000" b="0" i="0" dirty="0" err="1">
                <a:solidFill>
                  <a:srgbClr val="000000"/>
                </a:solidFill>
                <a:effectLst/>
                <a:latin typeface="Tahoma" panose="020B0604030504040204" pitchFamily="34" charset="0"/>
                <a:ea typeface="Tahoma" panose="020B0604030504040204" pitchFamily="34" charset="0"/>
                <a:cs typeface="Tahoma" panose="020B0604030504040204" pitchFamily="34" charset="0"/>
              </a:rPr>
              <a:t>đó</a:t>
            </a:r>
            <a:r>
              <a:rPr lang="en-US" sz="4000" b="0" i="0" dirty="0">
                <a:solidFill>
                  <a:srgbClr val="000000"/>
                </a:solidFill>
                <a:effectLst/>
                <a:latin typeface="Tahoma" panose="020B0604030504040204" pitchFamily="34" charset="0"/>
                <a:ea typeface="Tahoma" panose="020B0604030504040204" pitchFamily="34" charset="0"/>
                <a:cs typeface="Tahoma" panose="020B0604030504040204" pitchFamily="34" charset="0"/>
              </a:rPr>
              <a:t> </a:t>
            </a:r>
            <a:r>
              <a:rPr lang="en-US" sz="4000" b="0" i="0" dirty="0" err="1">
                <a:solidFill>
                  <a:srgbClr val="000000"/>
                </a:solidFill>
                <a:effectLst/>
                <a:latin typeface="Tahoma" panose="020B0604030504040204" pitchFamily="34" charset="0"/>
                <a:ea typeface="Tahoma" panose="020B0604030504040204" pitchFamily="34" charset="0"/>
                <a:cs typeface="Tahoma" panose="020B0604030504040204" pitchFamily="34" charset="0"/>
              </a:rPr>
              <a:t>gồm</a:t>
            </a:r>
            <a:r>
              <a:rPr lang="en-US" sz="4000" b="0" i="0" dirty="0">
                <a:solidFill>
                  <a:srgbClr val="000000"/>
                </a:solidFill>
                <a:effectLst/>
                <a:latin typeface="Tahoma" panose="020B0604030504040204" pitchFamily="34" charset="0"/>
                <a:ea typeface="Tahoma" panose="020B0604030504040204" pitchFamily="34" charset="0"/>
                <a:cs typeface="Tahoma" panose="020B0604030504040204" pitchFamily="34" charset="0"/>
              </a:rPr>
              <a:t> </a:t>
            </a:r>
            <a:r>
              <a:rPr lang="vi-VN" sz="4000" b="0" i="0" dirty="0">
                <a:solidFill>
                  <a:srgbClr val="000000"/>
                </a:solidFill>
                <a:effectLst/>
                <a:latin typeface="Tahoma" panose="020B0604030504040204" pitchFamily="34" charset="0"/>
                <a:ea typeface="Tahoma" panose="020B0604030504040204" pitchFamily="34" charset="0"/>
                <a:cs typeface="Tahoma" panose="020B0604030504040204" pitchFamily="34" charset="0"/>
              </a:rPr>
              <a:t> 40 </a:t>
            </a:r>
            <a:r>
              <a:rPr lang="en-US" sz="4000" b="0" i="0" dirty="0">
                <a:solidFill>
                  <a:srgbClr val="000000"/>
                </a:solidFill>
                <a:effectLst/>
                <a:latin typeface="Tahoma" panose="020B0604030504040204" pitchFamily="34" charset="0"/>
                <a:ea typeface="Tahoma" panose="020B0604030504040204" pitchFamily="34" charset="0"/>
                <a:cs typeface="Tahoma" panose="020B0604030504040204" pitchFamily="34" charset="0"/>
              </a:rPr>
              <a:t>tr </a:t>
            </a:r>
            <a:r>
              <a:rPr lang="vi-VN" sz="4000" b="0" i="0" dirty="0">
                <a:solidFill>
                  <a:srgbClr val="000000"/>
                </a:solidFill>
                <a:effectLst/>
                <a:latin typeface="Tahoma" panose="020B0604030504040204" pitchFamily="34" charset="0"/>
                <a:ea typeface="Tahoma" panose="020B0604030504040204" pitchFamily="34" charset="0"/>
                <a:cs typeface="Tahoma" panose="020B0604030504040204" pitchFamily="34" charset="0"/>
              </a:rPr>
              <a:t>được trả cho lãi suất, giá trị còn lại phải đại diện cho số tiền gốc được hoàn trả. </a:t>
            </a:r>
            <a:endParaRPr lang="en-US" sz="4000" dirty="0">
              <a:latin typeface="Tahoma" panose="020B0604030504040204" pitchFamily="34" charset="0"/>
              <a:ea typeface="Tahoma" panose="020B0604030504040204" pitchFamily="34" charset="0"/>
              <a:cs typeface="Tahoma" panose="020B0604030504040204" pitchFamily="34" charset="0"/>
            </a:endParaRPr>
          </a:p>
          <a:p>
            <a:pPr>
              <a:buNone/>
              <a:defRPr/>
            </a:pPr>
            <a:r>
              <a:rPr lang="en-US" sz="4000" dirty="0">
                <a:latin typeface="Tahoma" panose="020B0604030504040204" pitchFamily="34" charset="0"/>
                <a:ea typeface="Tahoma" panose="020B0604030504040204" pitchFamily="34" charset="0"/>
                <a:cs typeface="Tahoma" panose="020B0604030504040204" pitchFamily="34" charset="0"/>
              </a:rPr>
              <a:t>		</a:t>
            </a:r>
            <a:r>
              <a:rPr lang="en-US" sz="4000" dirty="0" err="1">
                <a:latin typeface="Tahoma" panose="020B0604030504040204" pitchFamily="34" charset="0"/>
                <a:ea typeface="Tahoma" panose="020B0604030504040204" pitchFamily="34" charset="0"/>
                <a:cs typeface="Tahoma" panose="020B0604030504040204" pitchFamily="34" charset="0"/>
              </a:rPr>
              <a:t>Gốc</a:t>
            </a:r>
            <a:r>
              <a:rPr lang="en-US" sz="4000" dirty="0">
                <a:latin typeface="Tahoma" panose="020B0604030504040204" pitchFamily="34" charset="0"/>
                <a:ea typeface="Tahoma" panose="020B0604030504040204" pitchFamily="34" charset="0"/>
                <a:cs typeface="Tahoma" panose="020B0604030504040204" pitchFamily="34" charset="0"/>
              </a:rPr>
              <a:t> </a:t>
            </a:r>
            <a:r>
              <a:rPr lang="en-US" sz="4000" dirty="0" err="1">
                <a:latin typeface="Tahoma" panose="020B0604030504040204" pitchFamily="34" charset="0"/>
                <a:ea typeface="Tahoma" panose="020B0604030504040204" pitchFamily="34" charset="0"/>
                <a:cs typeface="Tahoma" panose="020B0604030504040204" pitchFamily="34" charset="0"/>
              </a:rPr>
              <a:t>vay</a:t>
            </a:r>
            <a:r>
              <a:rPr lang="en-US" sz="4000" dirty="0">
                <a:latin typeface="Tahoma" panose="020B0604030504040204" pitchFamily="34" charset="0"/>
                <a:ea typeface="Tahoma" panose="020B0604030504040204" pitchFamily="34" charset="0"/>
                <a:cs typeface="Tahoma" panose="020B0604030504040204" pitchFamily="34" charset="0"/>
              </a:rPr>
              <a:t> </a:t>
            </a:r>
            <a:r>
              <a:rPr lang="en-US" sz="4000" dirty="0" err="1">
                <a:latin typeface="Tahoma" panose="020B0604030504040204" pitchFamily="34" charset="0"/>
                <a:ea typeface="Tahoma" panose="020B0604030504040204" pitchFamily="34" charset="0"/>
                <a:cs typeface="Tahoma" panose="020B0604030504040204" pitchFamily="34" charset="0"/>
              </a:rPr>
              <a:t>trả</a:t>
            </a:r>
            <a:r>
              <a:rPr lang="en-US" sz="4000" dirty="0">
                <a:latin typeface="Tahoma" panose="020B0604030504040204" pitchFamily="34" charset="0"/>
                <a:ea typeface="Tahoma" panose="020B0604030504040204" pitchFamily="34" charset="0"/>
                <a:cs typeface="Tahoma" panose="020B0604030504040204" pitchFamily="34" charset="0"/>
              </a:rPr>
              <a:t>	=  </a:t>
            </a:r>
            <a:r>
              <a:rPr lang="en-US" sz="4000" dirty="0" err="1">
                <a:latin typeface="Tahoma" panose="020B0604030504040204" pitchFamily="34" charset="0"/>
                <a:ea typeface="Tahoma" panose="020B0604030504040204" pitchFamily="34" charset="0"/>
                <a:cs typeface="Tahoma" panose="020B0604030504040204" pitchFamily="34" charset="0"/>
              </a:rPr>
              <a:t>Tiền</a:t>
            </a:r>
            <a:r>
              <a:rPr lang="en-US" sz="4000" dirty="0">
                <a:latin typeface="Tahoma" panose="020B0604030504040204" pitchFamily="34" charset="0"/>
                <a:ea typeface="Tahoma" panose="020B0604030504040204" pitchFamily="34" charset="0"/>
                <a:cs typeface="Tahoma" panose="020B0604030504040204" pitchFamily="34" charset="0"/>
              </a:rPr>
              <a:t> </a:t>
            </a:r>
            <a:r>
              <a:rPr lang="en-US" sz="4000" dirty="0" err="1">
                <a:latin typeface="Tahoma" panose="020B0604030504040204" pitchFamily="34" charset="0"/>
                <a:ea typeface="Tahoma" panose="020B0604030504040204" pitchFamily="34" charset="0"/>
                <a:cs typeface="Tahoma" panose="020B0604030504040204" pitchFamily="34" charset="0"/>
              </a:rPr>
              <a:t>trả</a:t>
            </a:r>
            <a:r>
              <a:rPr lang="en-US" sz="4000" dirty="0">
                <a:latin typeface="Tahoma" panose="020B0604030504040204" pitchFamily="34" charset="0"/>
                <a:ea typeface="Tahoma" panose="020B0604030504040204" pitchFamily="34" charset="0"/>
                <a:cs typeface="Tahoma" panose="020B0604030504040204" pitchFamily="34" charset="0"/>
              </a:rPr>
              <a:t> </a:t>
            </a:r>
            <a:r>
              <a:rPr lang="en-US" sz="4000" dirty="0" err="1">
                <a:latin typeface="Tahoma" panose="020B0604030504040204" pitchFamily="34" charset="0"/>
                <a:ea typeface="Tahoma" panose="020B0604030504040204" pitchFamily="34" charset="0"/>
                <a:cs typeface="Tahoma" panose="020B0604030504040204" pitchFamily="34" charset="0"/>
              </a:rPr>
              <a:t>góp</a:t>
            </a:r>
            <a:r>
              <a:rPr lang="en-US" sz="4000" dirty="0">
                <a:latin typeface="Tahoma" panose="020B0604030504040204" pitchFamily="34" charset="0"/>
                <a:ea typeface="Tahoma" panose="020B0604030504040204" pitchFamily="34" charset="0"/>
                <a:cs typeface="Tahoma" panose="020B0604030504040204" pitchFamily="34" charset="0"/>
              </a:rPr>
              <a:t>  – </a:t>
            </a:r>
            <a:r>
              <a:rPr lang="en-US" sz="4000" dirty="0" err="1">
                <a:latin typeface="Tahoma" panose="020B0604030504040204" pitchFamily="34" charset="0"/>
                <a:ea typeface="Tahoma" panose="020B0604030504040204" pitchFamily="34" charset="0"/>
                <a:cs typeface="Tahoma" panose="020B0604030504040204" pitchFamily="34" charset="0"/>
              </a:rPr>
              <a:t>Lãi</a:t>
            </a:r>
            <a:r>
              <a:rPr lang="en-US" sz="4000" dirty="0">
                <a:latin typeface="Tahoma" panose="020B0604030504040204" pitchFamily="34" charset="0"/>
                <a:ea typeface="Tahoma" panose="020B0604030504040204" pitchFamily="34" charset="0"/>
                <a:cs typeface="Tahoma" panose="020B0604030504040204" pitchFamily="34" charset="0"/>
              </a:rPr>
              <a:t> </a:t>
            </a:r>
            <a:r>
              <a:rPr lang="en-US" sz="4000" dirty="0" err="1">
                <a:latin typeface="Tahoma" panose="020B0604030504040204" pitchFamily="34" charset="0"/>
                <a:ea typeface="Tahoma" panose="020B0604030504040204" pitchFamily="34" charset="0"/>
                <a:cs typeface="Tahoma" panose="020B0604030504040204" pitchFamily="34" charset="0"/>
              </a:rPr>
              <a:t>vay</a:t>
            </a:r>
            <a:endParaRPr lang="en-US" sz="4000" dirty="0">
              <a:latin typeface="Tahoma" panose="020B0604030504040204" pitchFamily="34" charset="0"/>
              <a:ea typeface="Tahoma" panose="020B0604030504040204" pitchFamily="34" charset="0"/>
              <a:cs typeface="Tahoma" panose="020B0604030504040204" pitchFamily="34" charset="0"/>
            </a:endParaRPr>
          </a:p>
          <a:p>
            <a:pPr>
              <a:buNone/>
              <a:defRPr/>
            </a:pPr>
            <a:r>
              <a:rPr lang="en-US" sz="4000" dirty="0">
                <a:latin typeface="Tahoma" panose="020B0604030504040204" pitchFamily="34" charset="0"/>
                <a:ea typeface="Tahoma" panose="020B0604030504040204" pitchFamily="34" charset="0"/>
                <a:cs typeface="Tahoma" panose="020B0604030504040204" pitchFamily="34" charset="0"/>
              </a:rPr>
              <a:t>			            = 360,35 – 40 </a:t>
            </a:r>
          </a:p>
          <a:p>
            <a:pPr>
              <a:buNone/>
              <a:defRPr/>
            </a:pPr>
            <a:r>
              <a:rPr lang="en-US" sz="4000" dirty="0">
                <a:latin typeface="Tahoma" panose="020B0604030504040204" pitchFamily="34" charset="0"/>
                <a:ea typeface="Tahoma" panose="020B0604030504040204" pitchFamily="34" charset="0"/>
                <a:cs typeface="Tahoma" panose="020B0604030504040204" pitchFamily="34" charset="0"/>
              </a:rPr>
              <a:t>                       = 320,35 tr</a:t>
            </a:r>
          </a:p>
        </p:txBody>
      </p:sp>
      <p:sp>
        <p:nvSpPr>
          <p:cNvPr id="4" name="Title 3"/>
          <p:cNvSpPr>
            <a:spLocks noGrp="1"/>
          </p:cNvSpPr>
          <p:nvPr>
            <p:ph type="title"/>
          </p:nvPr>
        </p:nvSpPr>
        <p:spPr/>
        <p:txBody>
          <a:bodyPr>
            <a:normAutofit/>
          </a:bodyPr>
          <a:lstStyle/>
          <a:p>
            <a:r>
              <a:rPr lang="en-US" sz="4000" dirty="0" err="1">
                <a:latin typeface="Tahoma" panose="020B0604030504040204" pitchFamily="34" charset="0"/>
                <a:ea typeface="Tahoma" panose="020B0604030504040204" pitchFamily="34" charset="0"/>
                <a:cs typeface="Tahoma" panose="020B0604030504040204" pitchFamily="34" charset="0"/>
              </a:rPr>
              <a:t>Bước</a:t>
            </a:r>
            <a:r>
              <a:rPr lang="en-US" sz="4000" dirty="0">
                <a:latin typeface="Tahoma" panose="020B0604030504040204" pitchFamily="34" charset="0"/>
                <a:ea typeface="Tahoma" panose="020B0604030504040204" pitchFamily="34" charset="0"/>
                <a:cs typeface="Tahoma" panose="020B0604030504040204" pitchFamily="34" charset="0"/>
              </a:rPr>
              <a:t> 3: </a:t>
            </a:r>
            <a:r>
              <a:rPr lang="en-US" sz="4000" dirty="0" err="1">
                <a:latin typeface="Tahoma" panose="020B0604030504040204" pitchFamily="34" charset="0"/>
                <a:ea typeface="Tahoma" panose="020B0604030504040204" pitchFamily="34" charset="0"/>
                <a:cs typeface="Tahoma" panose="020B0604030504040204" pitchFamily="34" charset="0"/>
              </a:rPr>
              <a:t>Tính</a:t>
            </a:r>
            <a:r>
              <a:rPr lang="en-US" sz="4000" dirty="0">
                <a:latin typeface="Tahoma" panose="020B0604030504040204" pitchFamily="34" charset="0"/>
                <a:ea typeface="Tahoma" panose="020B0604030504040204" pitchFamily="34" charset="0"/>
                <a:cs typeface="Tahoma" panose="020B0604030504040204" pitchFamily="34" charset="0"/>
              </a:rPr>
              <a:t> </a:t>
            </a:r>
            <a:r>
              <a:rPr lang="en-US" sz="4000" dirty="0" err="1">
                <a:latin typeface="Tahoma" panose="020B0604030504040204" pitchFamily="34" charset="0"/>
                <a:ea typeface="Tahoma" panose="020B0604030504040204" pitchFamily="34" charset="0"/>
                <a:cs typeface="Tahoma" panose="020B0604030504040204" pitchFamily="34" charset="0"/>
              </a:rPr>
              <a:t>gốc</a:t>
            </a:r>
            <a:r>
              <a:rPr lang="en-US" sz="4000" dirty="0">
                <a:latin typeface="Tahoma" panose="020B0604030504040204" pitchFamily="34" charset="0"/>
                <a:ea typeface="Tahoma" panose="020B0604030504040204" pitchFamily="34" charset="0"/>
                <a:cs typeface="Tahoma" panose="020B0604030504040204" pitchFamily="34" charset="0"/>
              </a:rPr>
              <a:t> </a:t>
            </a:r>
            <a:r>
              <a:rPr lang="en-US" sz="4000" dirty="0" err="1">
                <a:latin typeface="Tahoma" panose="020B0604030504040204" pitchFamily="34" charset="0"/>
                <a:ea typeface="Tahoma" panose="020B0604030504040204" pitchFamily="34" charset="0"/>
                <a:cs typeface="Tahoma" panose="020B0604030504040204" pitchFamily="34" charset="0"/>
              </a:rPr>
              <a:t>trả</a:t>
            </a:r>
            <a:r>
              <a:rPr lang="en-US" sz="4000" dirty="0">
                <a:latin typeface="Tahoma" panose="020B0604030504040204" pitchFamily="34" charset="0"/>
                <a:ea typeface="Tahoma" panose="020B0604030504040204" pitchFamily="34" charset="0"/>
                <a:cs typeface="Tahoma" panose="020B0604030504040204" pitchFamily="34" charset="0"/>
              </a:rPr>
              <a:t> </a:t>
            </a:r>
            <a:r>
              <a:rPr lang="en-US" sz="4000" dirty="0" err="1">
                <a:latin typeface="Tahoma" panose="020B0604030504040204" pitchFamily="34" charset="0"/>
                <a:ea typeface="Tahoma" panose="020B0604030504040204" pitchFamily="34" charset="0"/>
                <a:cs typeface="Tahoma" panose="020B0604030504040204" pitchFamily="34" charset="0"/>
              </a:rPr>
              <a:t>năm</a:t>
            </a:r>
            <a:r>
              <a:rPr lang="en-US" sz="4000" dirty="0">
                <a:latin typeface="Tahoma" panose="020B0604030504040204" pitchFamily="34" charset="0"/>
                <a:ea typeface="Tahoma" panose="020B0604030504040204" pitchFamily="34" charset="0"/>
                <a:cs typeface="Tahoma" panose="020B0604030504040204" pitchFamily="34" charset="0"/>
              </a:rPr>
              <a:t> </a:t>
            </a:r>
            <a:r>
              <a:rPr lang="en-US" sz="4000" dirty="0" err="1">
                <a:latin typeface="Tahoma" panose="020B0604030504040204" pitchFamily="34" charset="0"/>
                <a:ea typeface="Tahoma" panose="020B0604030504040204" pitchFamily="34" charset="0"/>
                <a:cs typeface="Tahoma" panose="020B0604030504040204" pitchFamily="34" charset="0"/>
              </a:rPr>
              <a:t>thứ</a:t>
            </a:r>
            <a:r>
              <a:rPr lang="en-US" sz="4000" dirty="0">
                <a:latin typeface="Tahoma" panose="020B0604030504040204" pitchFamily="34" charset="0"/>
                <a:ea typeface="Tahoma" panose="020B0604030504040204" pitchFamily="34" charset="0"/>
                <a:cs typeface="Tahoma" panose="020B0604030504040204" pitchFamily="34" charset="0"/>
              </a:rPr>
              <a:t> </a:t>
            </a:r>
            <a:r>
              <a:rPr lang="en-US" sz="4000" dirty="0" err="1">
                <a:latin typeface="Tahoma" panose="020B0604030504040204" pitchFamily="34" charset="0"/>
                <a:ea typeface="Tahoma" panose="020B0604030504040204" pitchFamily="34" charset="0"/>
                <a:cs typeface="Tahoma" panose="020B0604030504040204" pitchFamily="34" charset="0"/>
              </a:rPr>
              <a:t>nhất</a:t>
            </a:r>
            <a:endParaRPr lang="en-US" sz="4000"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1622029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a:defRPr/>
            </a:pPr>
            <a:r>
              <a:rPr lang="vi-VN" sz="3600" b="0" i="0" dirty="0" err="1">
                <a:solidFill>
                  <a:srgbClr val="000000"/>
                </a:solidFill>
                <a:effectLst/>
                <a:latin typeface="Tahoma" panose="020B0604030504040204" pitchFamily="34" charset="0"/>
                <a:ea typeface="Tahoma" panose="020B0604030504040204" pitchFamily="34" charset="0"/>
                <a:cs typeface="Tahoma" panose="020B0604030504040204" pitchFamily="34" charset="0"/>
              </a:rPr>
              <a:t>Để</a:t>
            </a:r>
            <a:r>
              <a:rPr lang="vi-VN" sz="3600" b="0" i="0" dirty="0">
                <a:solidFill>
                  <a:srgbClr val="000000"/>
                </a:solidFill>
                <a:effectLst/>
                <a:latin typeface="Tahoma" panose="020B0604030504040204" pitchFamily="34" charset="0"/>
                <a:ea typeface="Tahoma" panose="020B0604030504040204" pitchFamily="34" charset="0"/>
                <a:cs typeface="Tahoma" panose="020B0604030504040204" pitchFamily="34" charset="0"/>
              </a:rPr>
              <a:t> </a:t>
            </a:r>
            <a:r>
              <a:rPr lang="vi-VN" sz="3600" b="0" i="0" dirty="0" err="1">
                <a:solidFill>
                  <a:srgbClr val="000000"/>
                </a:solidFill>
                <a:effectLst/>
                <a:latin typeface="Tahoma" panose="020B0604030504040204" pitchFamily="34" charset="0"/>
                <a:ea typeface="Tahoma" panose="020B0604030504040204" pitchFamily="34" charset="0"/>
                <a:cs typeface="Tahoma" panose="020B0604030504040204" pitchFamily="34" charset="0"/>
              </a:rPr>
              <a:t>tìm</a:t>
            </a:r>
            <a:r>
              <a:rPr lang="vi-VN" sz="3600" b="0" i="0" dirty="0">
                <a:solidFill>
                  <a:srgbClr val="000000"/>
                </a:solidFill>
                <a:effectLst/>
                <a:latin typeface="Tahoma" panose="020B0604030504040204" pitchFamily="34" charset="0"/>
                <a:ea typeface="Tahoma" panose="020B0604030504040204" pitchFamily="34" charset="0"/>
                <a:cs typeface="Tahoma" panose="020B0604030504040204" pitchFamily="34" charset="0"/>
              </a:rPr>
              <a:t> </a:t>
            </a:r>
            <a:r>
              <a:rPr lang="vi-VN" sz="3600" b="0" i="0" dirty="0" err="1">
                <a:solidFill>
                  <a:srgbClr val="000000"/>
                </a:solidFill>
                <a:effectLst/>
                <a:latin typeface="Tahoma" panose="020B0604030504040204" pitchFamily="34" charset="0"/>
                <a:ea typeface="Tahoma" panose="020B0604030504040204" pitchFamily="34" charset="0"/>
                <a:cs typeface="Tahoma" panose="020B0604030504040204" pitchFamily="34" charset="0"/>
              </a:rPr>
              <a:t>số</a:t>
            </a:r>
            <a:r>
              <a:rPr lang="vi-VN" sz="3600" b="0" i="0" dirty="0">
                <a:solidFill>
                  <a:srgbClr val="000000"/>
                </a:solidFill>
                <a:effectLst/>
                <a:latin typeface="Tahoma" panose="020B0604030504040204" pitchFamily="34" charset="0"/>
                <a:ea typeface="Tahoma" panose="020B0604030504040204" pitchFamily="34" charset="0"/>
                <a:cs typeface="Tahoma" panose="020B0604030504040204" pitchFamily="34" charset="0"/>
              </a:rPr>
              <a:t> dư </a:t>
            </a:r>
            <a:r>
              <a:rPr lang="vi-VN" sz="3600" b="0" i="0" dirty="0" err="1">
                <a:solidFill>
                  <a:srgbClr val="000000"/>
                </a:solidFill>
                <a:effectLst/>
                <a:latin typeface="Tahoma" panose="020B0604030504040204" pitchFamily="34" charset="0"/>
                <a:ea typeface="Tahoma" panose="020B0604030504040204" pitchFamily="34" charset="0"/>
                <a:cs typeface="Tahoma" panose="020B0604030504040204" pitchFamily="34" charset="0"/>
              </a:rPr>
              <a:t>cuối</a:t>
            </a:r>
            <a:r>
              <a:rPr lang="vi-VN" sz="3600" b="0" i="0" dirty="0">
                <a:solidFill>
                  <a:srgbClr val="000000"/>
                </a:solidFill>
                <a:effectLst/>
                <a:latin typeface="Tahoma" panose="020B0604030504040204" pitchFamily="34" charset="0"/>
                <a:ea typeface="Tahoma" panose="020B0604030504040204" pitchFamily="34" charset="0"/>
                <a:cs typeface="Tahoma" panose="020B0604030504040204" pitchFamily="34" charset="0"/>
              </a:rPr>
              <a:t> </a:t>
            </a:r>
            <a:r>
              <a:rPr lang="vi-VN" sz="3600" b="0" i="0" dirty="0" err="1">
                <a:solidFill>
                  <a:srgbClr val="000000"/>
                </a:solidFill>
                <a:effectLst/>
                <a:latin typeface="Tahoma" panose="020B0604030504040204" pitchFamily="34" charset="0"/>
                <a:ea typeface="Tahoma" panose="020B0604030504040204" pitchFamily="34" charset="0"/>
                <a:cs typeface="Tahoma" panose="020B0604030504040204" pitchFamily="34" charset="0"/>
              </a:rPr>
              <a:t>kỳ</a:t>
            </a:r>
            <a:r>
              <a:rPr lang="vi-VN" sz="3600" b="0" i="0" dirty="0">
                <a:solidFill>
                  <a:srgbClr val="000000"/>
                </a:solidFill>
                <a:effectLst/>
                <a:latin typeface="Tahoma" panose="020B0604030504040204" pitchFamily="34" charset="0"/>
                <a:ea typeface="Tahoma" panose="020B0604030504040204" pitchFamily="34" charset="0"/>
                <a:cs typeface="Tahoma" panose="020B0604030504040204" pitchFamily="34" charset="0"/>
              </a:rPr>
              <a:t>, </a:t>
            </a:r>
            <a:r>
              <a:rPr lang="vi-VN" sz="3600" b="0" i="0" dirty="0" err="1">
                <a:solidFill>
                  <a:srgbClr val="000000"/>
                </a:solidFill>
                <a:effectLst/>
                <a:latin typeface="Tahoma" panose="020B0604030504040204" pitchFamily="34" charset="0"/>
                <a:ea typeface="Tahoma" panose="020B0604030504040204" pitchFamily="34" charset="0"/>
                <a:cs typeface="Tahoma" panose="020B0604030504040204" pitchFamily="34" charset="0"/>
              </a:rPr>
              <a:t>lấy</a:t>
            </a:r>
            <a:r>
              <a:rPr lang="vi-VN" sz="3600" b="0" i="0" dirty="0">
                <a:solidFill>
                  <a:srgbClr val="000000"/>
                </a:solidFill>
                <a:effectLst/>
                <a:latin typeface="Tahoma" panose="020B0604030504040204" pitchFamily="34" charset="0"/>
                <a:ea typeface="Tahoma" panose="020B0604030504040204" pitchFamily="34" charset="0"/>
                <a:cs typeface="Tahoma" panose="020B0604030504040204" pitchFamily="34" charset="0"/>
              </a:rPr>
              <a:t> </a:t>
            </a:r>
            <a:r>
              <a:rPr lang="vi-VN" sz="3600" b="0" i="0" dirty="0" err="1">
                <a:solidFill>
                  <a:srgbClr val="000000"/>
                </a:solidFill>
                <a:effectLst/>
                <a:latin typeface="Tahoma" panose="020B0604030504040204" pitchFamily="34" charset="0"/>
                <a:ea typeface="Tahoma" panose="020B0604030504040204" pitchFamily="34" charset="0"/>
                <a:cs typeface="Tahoma" panose="020B0604030504040204" pitchFamily="34" charset="0"/>
              </a:rPr>
              <a:t>số</a:t>
            </a:r>
            <a:r>
              <a:rPr lang="vi-VN" sz="3600" b="0" i="0" dirty="0">
                <a:solidFill>
                  <a:srgbClr val="000000"/>
                </a:solidFill>
                <a:effectLst/>
                <a:latin typeface="Tahoma" panose="020B0604030504040204" pitchFamily="34" charset="0"/>
                <a:ea typeface="Tahoma" panose="020B0604030504040204" pitchFamily="34" charset="0"/>
                <a:cs typeface="Tahoma" panose="020B0604030504040204" pitchFamily="34" charset="0"/>
              </a:rPr>
              <a:t> dư </a:t>
            </a:r>
            <a:r>
              <a:rPr lang="vi-VN" sz="3600" b="0" i="0" dirty="0" err="1">
                <a:solidFill>
                  <a:srgbClr val="000000"/>
                </a:solidFill>
                <a:effectLst/>
                <a:latin typeface="Tahoma" panose="020B0604030504040204" pitchFamily="34" charset="0"/>
                <a:ea typeface="Tahoma" panose="020B0604030504040204" pitchFamily="34" charset="0"/>
                <a:cs typeface="Tahoma" panose="020B0604030504040204" pitchFamily="34" charset="0"/>
              </a:rPr>
              <a:t>đầu</a:t>
            </a:r>
            <a:r>
              <a:rPr lang="vi-VN" sz="3600" b="0" i="0" dirty="0">
                <a:solidFill>
                  <a:srgbClr val="000000"/>
                </a:solidFill>
                <a:effectLst/>
                <a:latin typeface="Tahoma" panose="020B0604030504040204" pitchFamily="34" charset="0"/>
                <a:ea typeface="Tahoma" panose="020B0604030504040204" pitchFamily="34" charset="0"/>
                <a:cs typeface="Tahoma" panose="020B0604030504040204" pitchFamily="34" charset="0"/>
              </a:rPr>
              <a:t> </a:t>
            </a:r>
            <a:r>
              <a:rPr lang="vi-VN" sz="3600" b="0" i="0" dirty="0" err="1">
                <a:solidFill>
                  <a:srgbClr val="000000"/>
                </a:solidFill>
                <a:effectLst/>
                <a:latin typeface="Tahoma" panose="020B0604030504040204" pitchFamily="34" charset="0"/>
                <a:ea typeface="Tahoma" panose="020B0604030504040204" pitchFamily="34" charset="0"/>
                <a:cs typeface="Tahoma" panose="020B0604030504040204" pitchFamily="34" charset="0"/>
              </a:rPr>
              <a:t>kỳ</a:t>
            </a:r>
            <a:r>
              <a:rPr lang="vi-VN" sz="3600" b="0" i="0" dirty="0">
                <a:solidFill>
                  <a:srgbClr val="000000"/>
                </a:solidFill>
                <a:effectLst/>
                <a:latin typeface="Tahoma" panose="020B0604030504040204" pitchFamily="34" charset="0"/>
                <a:ea typeface="Tahoma" panose="020B0604030504040204" pitchFamily="34" charset="0"/>
                <a:cs typeface="Tahoma" panose="020B0604030504040204" pitchFamily="34" charset="0"/>
              </a:rPr>
              <a:t> </a:t>
            </a:r>
            <a:r>
              <a:rPr lang="vi-VN" sz="3600" b="0" i="0" dirty="0" err="1">
                <a:solidFill>
                  <a:srgbClr val="000000"/>
                </a:solidFill>
                <a:effectLst/>
                <a:latin typeface="Tahoma" panose="020B0604030504040204" pitchFamily="34" charset="0"/>
                <a:ea typeface="Tahoma" panose="020B0604030504040204" pitchFamily="34" charset="0"/>
                <a:cs typeface="Tahoma" panose="020B0604030504040204" pitchFamily="34" charset="0"/>
              </a:rPr>
              <a:t>trừ</a:t>
            </a:r>
            <a:r>
              <a:rPr lang="vi-VN" sz="3600" b="0" i="0" dirty="0">
                <a:solidFill>
                  <a:srgbClr val="000000"/>
                </a:solidFill>
                <a:effectLst/>
                <a:latin typeface="Tahoma" panose="020B0604030504040204" pitchFamily="34" charset="0"/>
                <a:ea typeface="Tahoma" panose="020B0604030504040204" pitchFamily="34" charset="0"/>
                <a:cs typeface="Tahoma" panose="020B0604030504040204" pitchFamily="34" charset="0"/>
              </a:rPr>
              <a:t> </a:t>
            </a:r>
            <a:r>
              <a:rPr lang="vi-VN" sz="3600" b="0" i="0" dirty="0" err="1">
                <a:solidFill>
                  <a:srgbClr val="000000"/>
                </a:solidFill>
                <a:effectLst/>
                <a:latin typeface="Tahoma" panose="020B0604030504040204" pitchFamily="34" charset="0"/>
                <a:ea typeface="Tahoma" panose="020B0604030504040204" pitchFamily="34" charset="0"/>
                <a:cs typeface="Tahoma" panose="020B0604030504040204" pitchFamily="34" charset="0"/>
              </a:rPr>
              <a:t>số</a:t>
            </a:r>
            <a:r>
              <a:rPr lang="vi-VN" sz="3600" b="0" i="0" dirty="0">
                <a:solidFill>
                  <a:srgbClr val="000000"/>
                </a:solidFill>
                <a:effectLst/>
                <a:latin typeface="Tahoma" panose="020B0604030504040204" pitchFamily="34" charset="0"/>
                <a:ea typeface="Tahoma" panose="020B0604030504040204" pitchFamily="34" charset="0"/>
                <a:cs typeface="Tahoma" panose="020B0604030504040204" pitchFamily="34" charset="0"/>
              </a:rPr>
              <a:t> </a:t>
            </a:r>
            <a:r>
              <a:rPr lang="vi-VN" sz="3600" b="0" i="0" dirty="0" err="1">
                <a:solidFill>
                  <a:srgbClr val="000000"/>
                </a:solidFill>
                <a:effectLst/>
                <a:latin typeface="Tahoma" panose="020B0604030504040204" pitchFamily="34" charset="0"/>
                <a:ea typeface="Tahoma" panose="020B0604030504040204" pitchFamily="34" charset="0"/>
                <a:cs typeface="Tahoma" panose="020B0604030504040204" pitchFamily="34" charset="0"/>
              </a:rPr>
              <a:t>tiền</a:t>
            </a:r>
            <a:r>
              <a:rPr lang="vi-VN" sz="3600" b="0" i="0" dirty="0">
                <a:solidFill>
                  <a:srgbClr val="000000"/>
                </a:solidFill>
                <a:effectLst/>
                <a:latin typeface="Tahoma" panose="020B0604030504040204" pitchFamily="34" charset="0"/>
                <a:ea typeface="Tahoma" panose="020B0604030504040204" pitchFamily="34" charset="0"/>
                <a:cs typeface="Tahoma" panose="020B0604030504040204" pitchFamily="34" charset="0"/>
              </a:rPr>
              <a:t> </a:t>
            </a:r>
            <a:r>
              <a:rPr lang="vi-VN" sz="3600" b="0" i="0" dirty="0" err="1">
                <a:solidFill>
                  <a:srgbClr val="000000"/>
                </a:solidFill>
                <a:effectLst/>
                <a:latin typeface="Tahoma" panose="020B0604030504040204" pitchFamily="34" charset="0"/>
                <a:ea typeface="Tahoma" panose="020B0604030504040204" pitchFamily="34" charset="0"/>
                <a:cs typeface="Tahoma" panose="020B0604030504040204" pitchFamily="34" charset="0"/>
              </a:rPr>
              <a:t>đã</a:t>
            </a:r>
            <a:r>
              <a:rPr lang="vi-VN" sz="3600" b="0" i="0" dirty="0">
                <a:solidFill>
                  <a:srgbClr val="000000"/>
                </a:solidFill>
                <a:effectLst/>
                <a:latin typeface="Tahoma" panose="020B0604030504040204" pitchFamily="34" charset="0"/>
                <a:ea typeface="Tahoma" panose="020B0604030504040204" pitchFamily="34" charset="0"/>
                <a:cs typeface="Tahoma" panose="020B0604030504040204" pitchFamily="34" charset="0"/>
              </a:rPr>
              <a:t> </a:t>
            </a:r>
            <a:r>
              <a:rPr lang="vi-VN" sz="3600" b="0" i="0" dirty="0" err="1">
                <a:solidFill>
                  <a:srgbClr val="000000"/>
                </a:solidFill>
                <a:effectLst/>
                <a:latin typeface="Tahoma" panose="020B0604030504040204" pitchFamily="34" charset="0"/>
                <a:ea typeface="Tahoma" panose="020B0604030504040204" pitchFamily="34" charset="0"/>
                <a:cs typeface="Tahoma" panose="020B0604030504040204" pitchFamily="34" charset="0"/>
              </a:rPr>
              <a:t>trả</a:t>
            </a:r>
            <a:r>
              <a:rPr lang="vi-VN" sz="3600" b="0" i="0" dirty="0">
                <a:solidFill>
                  <a:srgbClr val="000000"/>
                </a:solidFill>
                <a:effectLst/>
                <a:latin typeface="Tahoma" panose="020B0604030504040204" pitchFamily="34" charset="0"/>
                <a:ea typeface="Tahoma" panose="020B0604030504040204" pitchFamily="34" charset="0"/>
                <a:cs typeface="Tahoma" panose="020B0604030504040204" pitchFamily="34" charset="0"/>
              </a:rPr>
              <a:t> </a:t>
            </a:r>
            <a:r>
              <a:rPr lang="vi-VN" sz="3600" b="0" i="0" dirty="0" err="1">
                <a:solidFill>
                  <a:srgbClr val="000000"/>
                </a:solidFill>
                <a:effectLst/>
                <a:latin typeface="Tahoma" panose="020B0604030504040204" pitchFamily="34" charset="0"/>
                <a:ea typeface="Tahoma" panose="020B0604030504040204" pitchFamily="34" charset="0"/>
                <a:cs typeface="Tahoma" panose="020B0604030504040204" pitchFamily="34" charset="0"/>
              </a:rPr>
              <a:t>gốc</a:t>
            </a:r>
            <a:endParaRPr lang="en-US" sz="3600" dirty="0">
              <a:latin typeface="Tahoma" panose="020B0604030504040204" pitchFamily="34" charset="0"/>
              <a:ea typeface="Tahoma" panose="020B0604030504040204" pitchFamily="34" charset="0"/>
              <a:cs typeface="Tahoma" panose="020B0604030504040204" pitchFamily="34" charset="0"/>
            </a:endParaRPr>
          </a:p>
          <a:p>
            <a:pPr>
              <a:buNone/>
              <a:tabLst>
                <a:tab pos="914400" algn="l"/>
                <a:tab pos="2400300" algn="l"/>
              </a:tabLst>
              <a:defRPr/>
            </a:pPr>
            <a:r>
              <a:rPr lang="en-US" sz="3600" dirty="0">
                <a:latin typeface="Tahoma" panose="020B0604030504040204" pitchFamily="34" charset="0"/>
                <a:ea typeface="Tahoma" panose="020B0604030504040204" pitchFamily="34" charset="0"/>
                <a:cs typeface="Tahoma" panose="020B0604030504040204" pitchFamily="34" charset="0"/>
              </a:rPr>
              <a:t>		</a:t>
            </a:r>
            <a:r>
              <a:rPr lang="en-US" sz="3600" dirty="0" err="1">
                <a:latin typeface="Tahoma" panose="020B0604030504040204" pitchFamily="34" charset="0"/>
                <a:ea typeface="Tahoma" panose="020B0604030504040204" pitchFamily="34" charset="0"/>
                <a:cs typeface="Tahoma" panose="020B0604030504040204" pitchFamily="34" charset="0"/>
              </a:rPr>
              <a:t>Dự</a:t>
            </a:r>
            <a:r>
              <a:rPr lang="en-US" sz="3600" dirty="0">
                <a:latin typeface="Tahoma" panose="020B0604030504040204" pitchFamily="34" charset="0"/>
                <a:ea typeface="Tahoma" panose="020B0604030504040204" pitchFamily="34" charset="0"/>
                <a:cs typeface="Tahoma" panose="020B0604030504040204" pitchFamily="34" charset="0"/>
              </a:rPr>
              <a:t> </a:t>
            </a:r>
            <a:r>
              <a:rPr lang="en-US" sz="3600" dirty="0" err="1">
                <a:latin typeface="Tahoma" panose="020B0604030504040204" pitchFamily="34" charset="0"/>
                <a:ea typeface="Tahoma" panose="020B0604030504040204" pitchFamily="34" charset="0"/>
                <a:cs typeface="Tahoma" panose="020B0604030504040204" pitchFamily="34" charset="0"/>
              </a:rPr>
              <a:t>nợ</a:t>
            </a:r>
            <a:r>
              <a:rPr lang="en-US" sz="3600" dirty="0">
                <a:latin typeface="Tahoma" panose="020B0604030504040204" pitchFamily="34" charset="0"/>
                <a:ea typeface="Tahoma" panose="020B0604030504040204" pitchFamily="34" charset="0"/>
                <a:cs typeface="Tahoma" panose="020B0604030504040204" pitchFamily="34" charset="0"/>
              </a:rPr>
              <a:t> </a:t>
            </a:r>
            <a:r>
              <a:rPr lang="en-US" sz="3600" dirty="0" err="1">
                <a:latin typeface="Tahoma" panose="020B0604030504040204" pitchFamily="34" charset="0"/>
                <a:ea typeface="Tahoma" panose="020B0604030504040204" pitchFamily="34" charset="0"/>
                <a:cs typeface="Tahoma" panose="020B0604030504040204" pitchFamily="34" charset="0"/>
              </a:rPr>
              <a:t>cuối</a:t>
            </a:r>
            <a:r>
              <a:rPr lang="en-US" sz="3600" dirty="0">
                <a:latin typeface="Tahoma" panose="020B0604030504040204" pitchFamily="34" charset="0"/>
                <a:ea typeface="Tahoma" panose="020B0604030504040204" pitchFamily="34" charset="0"/>
                <a:cs typeface="Tahoma" panose="020B0604030504040204" pitchFamily="34" charset="0"/>
              </a:rPr>
              <a:t> </a:t>
            </a:r>
            <a:r>
              <a:rPr lang="en-US" sz="3600" dirty="0" err="1">
                <a:latin typeface="Tahoma" panose="020B0604030504040204" pitchFamily="34" charset="0"/>
                <a:ea typeface="Tahoma" panose="020B0604030504040204" pitchFamily="34" charset="0"/>
                <a:cs typeface="Tahoma" panose="020B0604030504040204" pitchFamily="34" charset="0"/>
              </a:rPr>
              <a:t>kỳ</a:t>
            </a:r>
            <a:r>
              <a:rPr lang="en-US" sz="3600" dirty="0">
                <a:latin typeface="Tahoma" panose="020B0604030504040204" pitchFamily="34" charset="0"/>
                <a:ea typeface="Tahoma" panose="020B0604030504040204" pitchFamily="34" charset="0"/>
                <a:cs typeface="Tahoma" panose="020B0604030504040204" pitchFamily="34" charset="0"/>
              </a:rPr>
              <a:t> = </a:t>
            </a:r>
            <a:r>
              <a:rPr lang="en-US" sz="3600" dirty="0" err="1">
                <a:latin typeface="Tahoma" panose="020B0604030504040204" pitchFamily="34" charset="0"/>
                <a:ea typeface="Tahoma" panose="020B0604030504040204" pitchFamily="34" charset="0"/>
                <a:cs typeface="Tahoma" panose="020B0604030504040204" pitchFamily="34" charset="0"/>
              </a:rPr>
              <a:t>Dự</a:t>
            </a:r>
            <a:r>
              <a:rPr lang="en-US" sz="3600" dirty="0">
                <a:latin typeface="Tahoma" panose="020B0604030504040204" pitchFamily="34" charset="0"/>
                <a:ea typeface="Tahoma" panose="020B0604030504040204" pitchFamily="34" charset="0"/>
                <a:cs typeface="Tahoma" panose="020B0604030504040204" pitchFamily="34" charset="0"/>
              </a:rPr>
              <a:t> </a:t>
            </a:r>
            <a:r>
              <a:rPr lang="en-US" sz="3600" dirty="0" err="1">
                <a:latin typeface="Tahoma" panose="020B0604030504040204" pitchFamily="34" charset="0"/>
                <a:ea typeface="Tahoma" panose="020B0604030504040204" pitchFamily="34" charset="0"/>
                <a:cs typeface="Tahoma" panose="020B0604030504040204" pitchFamily="34" charset="0"/>
              </a:rPr>
              <a:t>nợ</a:t>
            </a:r>
            <a:r>
              <a:rPr lang="en-US" sz="3600" dirty="0">
                <a:latin typeface="Tahoma" panose="020B0604030504040204" pitchFamily="34" charset="0"/>
                <a:ea typeface="Tahoma" panose="020B0604030504040204" pitchFamily="34" charset="0"/>
                <a:cs typeface="Tahoma" panose="020B0604030504040204" pitchFamily="34" charset="0"/>
              </a:rPr>
              <a:t> </a:t>
            </a:r>
            <a:r>
              <a:rPr lang="en-US" sz="3600" dirty="0" err="1">
                <a:latin typeface="Tahoma" panose="020B0604030504040204" pitchFamily="34" charset="0"/>
                <a:ea typeface="Tahoma" panose="020B0604030504040204" pitchFamily="34" charset="0"/>
                <a:cs typeface="Tahoma" panose="020B0604030504040204" pitchFamily="34" charset="0"/>
              </a:rPr>
              <a:t>đầu</a:t>
            </a:r>
            <a:r>
              <a:rPr lang="en-US" sz="3600" dirty="0">
                <a:latin typeface="Tahoma" panose="020B0604030504040204" pitchFamily="34" charset="0"/>
                <a:ea typeface="Tahoma" panose="020B0604030504040204" pitchFamily="34" charset="0"/>
                <a:cs typeface="Tahoma" panose="020B0604030504040204" pitchFamily="34" charset="0"/>
              </a:rPr>
              <a:t> </a:t>
            </a:r>
            <a:r>
              <a:rPr lang="en-US" sz="3600" dirty="0" err="1">
                <a:latin typeface="Tahoma" panose="020B0604030504040204" pitchFamily="34" charset="0"/>
                <a:ea typeface="Tahoma" panose="020B0604030504040204" pitchFamily="34" charset="0"/>
                <a:cs typeface="Tahoma" panose="020B0604030504040204" pitchFamily="34" charset="0"/>
              </a:rPr>
              <a:t>kỳ</a:t>
            </a:r>
            <a:r>
              <a:rPr lang="en-US" sz="3600" dirty="0">
                <a:latin typeface="Tahoma" panose="020B0604030504040204" pitchFamily="34" charset="0"/>
                <a:ea typeface="Tahoma" panose="020B0604030504040204" pitchFamily="34" charset="0"/>
                <a:cs typeface="Tahoma" panose="020B0604030504040204" pitchFamily="34" charset="0"/>
              </a:rPr>
              <a:t> – </a:t>
            </a:r>
            <a:r>
              <a:rPr lang="en-US" sz="3600" dirty="0" err="1">
                <a:latin typeface="Tahoma" panose="020B0604030504040204" pitchFamily="34" charset="0"/>
                <a:ea typeface="Tahoma" panose="020B0604030504040204" pitchFamily="34" charset="0"/>
                <a:cs typeface="Tahoma" panose="020B0604030504040204" pitchFamily="34" charset="0"/>
              </a:rPr>
              <a:t>Gốc</a:t>
            </a:r>
            <a:r>
              <a:rPr lang="en-US" sz="3600" dirty="0">
                <a:latin typeface="Tahoma" panose="020B0604030504040204" pitchFamily="34" charset="0"/>
                <a:ea typeface="Tahoma" panose="020B0604030504040204" pitchFamily="34" charset="0"/>
                <a:cs typeface="Tahoma" panose="020B0604030504040204" pitchFamily="34" charset="0"/>
              </a:rPr>
              <a:t> </a:t>
            </a:r>
            <a:r>
              <a:rPr lang="en-US" sz="3600" dirty="0" err="1">
                <a:latin typeface="Tahoma" panose="020B0604030504040204" pitchFamily="34" charset="0"/>
                <a:ea typeface="Tahoma" panose="020B0604030504040204" pitchFamily="34" charset="0"/>
                <a:cs typeface="Tahoma" panose="020B0604030504040204" pitchFamily="34" charset="0"/>
              </a:rPr>
              <a:t>trả</a:t>
            </a:r>
            <a:endParaRPr lang="en-US" sz="3600" dirty="0">
              <a:latin typeface="Tahoma" panose="020B0604030504040204" pitchFamily="34" charset="0"/>
              <a:ea typeface="Tahoma" panose="020B0604030504040204" pitchFamily="34" charset="0"/>
              <a:cs typeface="Tahoma" panose="020B0604030504040204" pitchFamily="34" charset="0"/>
            </a:endParaRPr>
          </a:p>
          <a:p>
            <a:pPr>
              <a:buNone/>
              <a:tabLst>
                <a:tab pos="2400300" algn="l"/>
              </a:tabLst>
              <a:defRPr/>
            </a:pPr>
            <a:r>
              <a:rPr lang="en-US" sz="3600" dirty="0">
                <a:latin typeface="Tahoma" panose="020B0604030504040204" pitchFamily="34" charset="0"/>
                <a:ea typeface="Tahoma" panose="020B0604030504040204" pitchFamily="34" charset="0"/>
                <a:cs typeface="Tahoma" panose="020B0604030504040204" pitchFamily="34" charset="0"/>
              </a:rPr>
              <a:t>		= 1 000 – 320,35 </a:t>
            </a:r>
          </a:p>
          <a:p>
            <a:pPr>
              <a:buNone/>
              <a:tabLst>
                <a:tab pos="2400300" algn="l"/>
              </a:tabLst>
              <a:defRPr/>
            </a:pPr>
            <a:r>
              <a:rPr lang="en-US" sz="3600" dirty="0">
                <a:latin typeface="Tahoma" panose="020B0604030504040204" pitchFamily="34" charset="0"/>
                <a:ea typeface="Tahoma" panose="020B0604030504040204" pitchFamily="34" charset="0"/>
                <a:cs typeface="Tahoma" panose="020B0604030504040204" pitchFamily="34" charset="0"/>
              </a:rPr>
              <a:t>		= 679, 65 tr</a:t>
            </a:r>
          </a:p>
        </p:txBody>
      </p:sp>
      <p:sp>
        <p:nvSpPr>
          <p:cNvPr id="4" name="Title 3"/>
          <p:cNvSpPr>
            <a:spLocks noGrp="1"/>
          </p:cNvSpPr>
          <p:nvPr>
            <p:ph type="title"/>
          </p:nvPr>
        </p:nvSpPr>
        <p:spPr/>
        <p:txBody>
          <a:bodyPr>
            <a:normAutofit/>
          </a:bodyPr>
          <a:lstStyle/>
          <a:p>
            <a:r>
              <a:rPr lang="en-US" sz="3600" dirty="0" err="1">
                <a:latin typeface="Tahoma" panose="020B0604030504040204" pitchFamily="34" charset="0"/>
                <a:ea typeface="Tahoma" panose="020B0604030504040204" pitchFamily="34" charset="0"/>
                <a:cs typeface="Tahoma" panose="020B0604030504040204" pitchFamily="34" charset="0"/>
              </a:rPr>
              <a:t>Bước</a:t>
            </a:r>
            <a:r>
              <a:rPr lang="en-US" sz="3600" dirty="0">
                <a:latin typeface="Tahoma" panose="020B0604030504040204" pitchFamily="34" charset="0"/>
                <a:ea typeface="Tahoma" panose="020B0604030504040204" pitchFamily="34" charset="0"/>
                <a:cs typeface="Tahoma" panose="020B0604030504040204" pitchFamily="34" charset="0"/>
              </a:rPr>
              <a:t> 4: </a:t>
            </a:r>
            <a:r>
              <a:rPr lang="en-US" sz="3600" dirty="0" err="1">
                <a:latin typeface="Tahoma" panose="020B0604030504040204" pitchFamily="34" charset="0"/>
                <a:ea typeface="Tahoma" panose="020B0604030504040204" pitchFamily="34" charset="0"/>
                <a:cs typeface="Tahoma" panose="020B0604030504040204" pitchFamily="34" charset="0"/>
              </a:rPr>
              <a:t>Tính</a:t>
            </a:r>
            <a:r>
              <a:rPr lang="en-US" sz="3600" dirty="0">
                <a:latin typeface="Tahoma" panose="020B0604030504040204" pitchFamily="34" charset="0"/>
                <a:ea typeface="Tahoma" panose="020B0604030504040204" pitchFamily="34" charset="0"/>
                <a:cs typeface="Tahoma" panose="020B0604030504040204" pitchFamily="34" charset="0"/>
              </a:rPr>
              <a:t> </a:t>
            </a:r>
            <a:r>
              <a:rPr lang="en-US" sz="3600" dirty="0" err="1">
                <a:latin typeface="Tahoma" panose="020B0604030504040204" pitchFamily="34" charset="0"/>
                <a:ea typeface="Tahoma" panose="020B0604030504040204" pitchFamily="34" charset="0"/>
                <a:cs typeface="Tahoma" panose="020B0604030504040204" pitchFamily="34" charset="0"/>
              </a:rPr>
              <a:t>dư</a:t>
            </a:r>
            <a:r>
              <a:rPr lang="en-US" sz="3600" dirty="0">
                <a:latin typeface="Tahoma" panose="020B0604030504040204" pitchFamily="34" charset="0"/>
                <a:ea typeface="Tahoma" panose="020B0604030504040204" pitchFamily="34" charset="0"/>
                <a:cs typeface="Tahoma" panose="020B0604030504040204" pitchFamily="34" charset="0"/>
              </a:rPr>
              <a:t> </a:t>
            </a:r>
            <a:r>
              <a:rPr lang="en-US" sz="3600" dirty="0" err="1">
                <a:latin typeface="Tahoma" panose="020B0604030504040204" pitchFamily="34" charset="0"/>
                <a:ea typeface="Tahoma" panose="020B0604030504040204" pitchFamily="34" charset="0"/>
                <a:cs typeface="Tahoma" panose="020B0604030504040204" pitchFamily="34" charset="0"/>
              </a:rPr>
              <a:t>nợ</a:t>
            </a:r>
            <a:r>
              <a:rPr lang="en-US" sz="3600" dirty="0">
                <a:latin typeface="Tahoma" panose="020B0604030504040204" pitchFamily="34" charset="0"/>
                <a:ea typeface="Tahoma" panose="020B0604030504040204" pitchFamily="34" charset="0"/>
                <a:cs typeface="Tahoma" panose="020B0604030504040204" pitchFamily="34" charset="0"/>
              </a:rPr>
              <a:t> </a:t>
            </a:r>
            <a:r>
              <a:rPr lang="en-US" sz="3600" dirty="0" err="1">
                <a:latin typeface="Tahoma" panose="020B0604030504040204" pitchFamily="34" charset="0"/>
                <a:ea typeface="Tahoma" panose="020B0604030504040204" pitchFamily="34" charset="0"/>
                <a:cs typeface="Tahoma" panose="020B0604030504040204" pitchFamily="34" charset="0"/>
              </a:rPr>
              <a:t>gốc</a:t>
            </a:r>
            <a:r>
              <a:rPr lang="en-US" sz="3600" dirty="0">
                <a:latin typeface="Tahoma" panose="020B0604030504040204" pitchFamily="34" charset="0"/>
                <a:ea typeface="Tahoma" panose="020B0604030504040204" pitchFamily="34" charset="0"/>
                <a:cs typeface="Tahoma" panose="020B0604030504040204" pitchFamily="34" charset="0"/>
              </a:rPr>
              <a:t> </a:t>
            </a:r>
            <a:r>
              <a:rPr lang="en-US" sz="3600" dirty="0" err="1">
                <a:latin typeface="Tahoma" panose="020B0604030504040204" pitchFamily="34" charset="0"/>
                <a:ea typeface="Tahoma" panose="020B0604030504040204" pitchFamily="34" charset="0"/>
                <a:cs typeface="Tahoma" panose="020B0604030504040204" pitchFamily="34" charset="0"/>
              </a:rPr>
              <a:t>cuối</a:t>
            </a:r>
            <a:r>
              <a:rPr lang="en-US" sz="3600" dirty="0">
                <a:latin typeface="Tahoma" panose="020B0604030504040204" pitchFamily="34" charset="0"/>
                <a:ea typeface="Tahoma" panose="020B0604030504040204" pitchFamily="34" charset="0"/>
                <a:cs typeface="Tahoma" panose="020B0604030504040204" pitchFamily="34" charset="0"/>
              </a:rPr>
              <a:t> </a:t>
            </a:r>
            <a:r>
              <a:rPr lang="en-US" sz="3600" dirty="0" err="1">
                <a:latin typeface="Tahoma" panose="020B0604030504040204" pitchFamily="34" charset="0"/>
                <a:ea typeface="Tahoma" panose="020B0604030504040204" pitchFamily="34" charset="0"/>
                <a:cs typeface="Tahoma" panose="020B0604030504040204" pitchFamily="34" charset="0"/>
              </a:rPr>
              <a:t>năm</a:t>
            </a:r>
            <a:r>
              <a:rPr lang="en-US" sz="3600" dirty="0">
                <a:latin typeface="Tahoma" panose="020B0604030504040204" pitchFamily="34" charset="0"/>
                <a:ea typeface="Tahoma" panose="020B0604030504040204" pitchFamily="34" charset="0"/>
                <a:cs typeface="Tahoma" panose="020B0604030504040204" pitchFamily="34" charset="0"/>
              </a:rPr>
              <a:t> </a:t>
            </a:r>
            <a:r>
              <a:rPr lang="en-US" sz="3600" dirty="0" err="1">
                <a:latin typeface="Tahoma" panose="020B0604030504040204" pitchFamily="34" charset="0"/>
                <a:ea typeface="Tahoma" panose="020B0604030504040204" pitchFamily="34" charset="0"/>
                <a:cs typeface="Tahoma" panose="020B0604030504040204" pitchFamily="34" charset="0"/>
              </a:rPr>
              <a:t>thứ</a:t>
            </a:r>
            <a:r>
              <a:rPr lang="en-US" sz="3600" dirty="0">
                <a:latin typeface="Tahoma" panose="020B0604030504040204" pitchFamily="34" charset="0"/>
                <a:ea typeface="Tahoma" panose="020B0604030504040204" pitchFamily="34" charset="0"/>
                <a:cs typeface="Tahoma" panose="020B0604030504040204" pitchFamily="34" charset="0"/>
              </a:rPr>
              <a:t> </a:t>
            </a:r>
            <a:r>
              <a:rPr lang="en-US" sz="3600" dirty="0" err="1">
                <a:latin typeface="Tahoma" panose="020B0604030504040204" pitchFamily="34" charset="0"/>
                <a:ea typeface="Tahoma" panose="020B0604030504040204" pitchFamily="34" charset="0"/>
                <a:cs typeface="Tahoma" panose="020B0604030504040204" pitchFamily="34" charset="0"/>
              </a:rPr>
              <a:t>nhất</a:t>
            </a:r>
            <a:endParaRPr lang="en-US" sz="3600"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9815912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 name="Title 92"/>
          <p:cNvSpPr>
            <a:spLocks noGrp="1"/>
          </p:cNvSpPr>
          <p:nvPr>
            <p:ph type="title"/>
          </p:nvPr>
        </p:nvSpPr>
        <p:spPr/>
        <p:txBody>
          <a:bodyPr>
            <a:noAutofit/>
          </a:bodyPr>
          <a:lstStyle/>
          <a:p>
            <a:r>
              <a:rPr lang="en-US" sz="3600" dirty="0" err="1">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Lập</a:t>
            </a:r>
            <a:r>
              <a:rPr lang="en-US" sz="3600"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a:t>
            </a:r>
            <a:r>
              <a:rPr lang="en-US" sz="3600" dirty="0" err="1">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bảng</a:t>
            </a:r>
            <a:r>
              <a:rPr lang="en-US" sz="3600"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a:t>
            </a:r>
            <a:r>
              <a:rPr lang="en-US" sz="3600" dirty="0" err="1">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trả</a:t>
            </a:r>
            <a:r>
              <a:rPr lang="en-US" sz="3600"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a:t>
            </a:r>
            <a:r>
              <a:rPr lang="en-US" sz="3600" dirty="0" err="1">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gốc</a:t>
            </a:r>
            <a:r>
              <a:rPr lang="en-US" sz="3600"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a:t>
            </a:r>
            <a:r>
              <a:rPr lang="en-US" sz="3600" dirty="0" err="1">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lãi</a:t>
            </a:r>
            <a:r>
              <a:rPr lang="en-US" sz="3600"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a:t>
            </a:r>
            <a:br>
              <a:rPr lang="en-US" sz="3600"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br>
            <a:r>
              <a:rPr lang="en-US" sz="3600" dirty="0" err="1">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Lặp</a:t>
            </a:r>
            <a:r>
              <a:rPr lang="en-US" sz="3600"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a:t>
            </a:r>
            <a:r>
              <a:rPr lang="en-US" sz="3600" dirty="0" err="1">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lại</a:t>
            </a:r>
            <a:r>
              <a:rPr lang="en-US" sz="3600"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a:t>
            </a:r>
            <a:r>
              <a:rPr lang="en-US" sz="3600" dirty="0" err="1">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bước</a:t>
            </a:r>
            <a:r>
              <a:rPr lang="en-US" sz="3600"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1 </a:t>
            </a:r>
            <a:r>
              <a:rPr lang="en-US" sz="3600" dirty="0" err="1">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đến</a:t>
            </a:r>
            <a:r>
              <a:rPr lang="en-US" sz="3600"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4 </a:t>
            </a:r>
            <a:r>
              <a:rPr lang="en-US" sz="3600" dirty="0" err="1">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cho</a:t>
            </a:r>
            <a:r>
              <a:rPr lang="en-US" sz="3600"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a:t>
            </a:r>
            <a:r>
              <a:rPr lang="en-US" sz="3600" dirty="0" err="1">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đến</a:t>
            </a:r>
            <a:r>
              <a:rPr lang="en-US" sz="3600"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a:t>
            </a:r>
            <a:r>
              <a:rPr lang="en-US" sz="3600" dirty="0" err="1">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khi</a:t>
            </a:r>
            <a:r>
              <a:rPr lang="en-US" sz="3600"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a:t>
            </a:r>
            <a:r>
              <a:rPr lang="en-US" sz="3600" dirty="0" err="1">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hết</a:t>
            </a:r>
            <a:r>
              <a:rPr lang="en-US" sz="3600"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a:t>
            </a:r>
            <a:r>
              <a:rPr lang="en-US" sz="3600" dirty="0" err="1">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nợ</a:t>
            </a:r>
            <a:r>
              <a:rPr lang="en-US" sz="3600"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a:t>
            </a:r>
            <a:r>
              <a:rPr lang="en-US" sz="3600" dirty="0" err="1">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gốc</a:t>
            </a:r>
            <a:endParaRPr lang="en-US" sz="3600"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endParaRPr>
          </a:p>
        </p:txBody>
      </p:sp>
      <p:grpSp>
        <p:nvGrpSpPr>
          <p:cNvPr id="4" name="Group 8" descr="Table illustrating how to construct an amortization table until the end of a loan." title="Constructing an Amortization Table"/>
          <p:cNvGrpSpPr>
            <a:grpSpLocks noChangeAspect="1"/>
          </p:cNvGrpSpPr>
          <p:nvPr/>
        </p:nvGrpSpPr>
        <p:grpSpPr bwMode="auto">
          <a:xfrm>
            <a:off x="661206" y="1867648"/>
            <a:ext cx="10832294" cy="2232024"/>
            <a:chOff x="648" y="690"/>
            <a:chExt cx="4457" cy="1406"/>
          </a:xfrm>
        </p:grpSpPr>
        <p:sp>
          <p:nvSpPr>
            <p:cNvPr id="5" name="AutoShape 7"/>
            <p:cNvSpPr>
              <a:spLocks noChangeAspect="1" noChangeArrowheads="1" noTextEdit="1"/>
            </p:cNvSpPr>
            <p:nvPr/>
          </p:nvSpPr>
          <p:spPr bwMode="auto">
            <a:xfrm>
              <a:off x="648" y="1005"/>
              <a:ext cx="4457" cy="1084"/>
            </a:xfrm>
            <a:prstGeom prst="rect">
              <a:avLst/>
            </a:prstGeom>
            <a:noFill/>
            <a:ln w="9525">
              <a:noFill/>
              <a:miter lim="800000"/>
              <a:headEnd/>
              <a:tailEnd/>
            </a:ln>
          </p:spPr>
          <p:txBody>
            <a:bodyPr/>
            <a:lstStyle/>
            <a:p>
              <a:pPr>
                <a:defRPr/>
              </a:pPr>
              <a:endParaRPr lang="en-US" dirty="0">
                <a:latin typeface="Verdana" panose="020B0604030504040204" pitchFamily="34" charset="0"/>
                <a:ea typeface="Verdana" panose="020B0604030504040204" pitchFamily="34" charset="0"/>
                <a:cs typeface="Verdana" panose="020B0604030504040204" pitchFamily="34" charset="0"/>
              </a:endParaRPr>
            </a:p>
          </p:txBody>
        </p:sp>
        <p:sp>
          <p:nvSpPr>
            <p:cNvPr id="6" name="Rectangle 9"/>
            <p:cNvSpPr>
              <a:spLocks noChangeArrowheads="1"/>
            </p:cNvSpPr>
            <p:nvPr/>
          </p:nvSpPr>
          <p:spPr bwMode="auto">
            <a:xfrm>
              <a:off x="823" y="775"/>
              <a:ext cx="368" cy="194"/>
            </a:xfrm>
            <a:prstGeom prst="rect">
              <a:avLst/>
            </a:prstGeom>
            <a:noFill/>
            <a:ln w="9525">
              <a:noFill/>
              <a:miter lim="800000"/>
              <a:headEnd/>
              <a:tailEnd/>
            </a:ln>
          </p:spPr>
          <p:txBody>
            <a:bodyPr wrap="none" lIns="0" tIns="0" rIns="0" bIns="0">
              <a:spAutoFit/>
            </a:bodyPr>
            <a:lstStyle/>
            <a:p>
              <a:pPr>
                <a:defRPr/>
              </a:pPr>
              <a:r>
                <a:rPr lang="en-US" sz="2000" dirty="0">
                  <a:latin typeface="Verdana" panose="020B0604030504040204" pitchFamily="34" charset="0"/>
                  <a:ea typeface="Verdana" panose="020B0604030504040204" pitchFamily="34" charset="0"/>
                  <a:cs typeface="Verdana" panose="020B0604030504040204" pitchFamily="34" charset="0"/>
                </a:rPr>
                <a:t>NĂM</a:t>
              </a:r>
              <a:endParaRPr lang="en-US" dirty="0">
                <a:latin typeface="Verdana" panose="020B0604030504040204" pitchFamily="34" charset="0"/>
                <a:ea typeface="Verdana" panose="020B0604030504040204" pitchFamily="34" charset="0"/>
                <a:cs typeface="Verdana" panose="020B0604030504040204" pitchFamily="34" charset="0"/>
              </a:endParaRPr>
            </a:p>
          </p:txBody>
        </p:sp>
        <p:sp>
          <p:nvSpPr>
            <p:cNvPr id="7" name="Rectangle 10"/>
            <p:cNvSpPr>
              <a:spLocks noChangeArrowheads="1"/>
            </p:cNvSpPr>
            <p:nvPr/>
          </p:nvSpPr>
          <p:spPr bwMode="auto">
            <a:xfrm>
              <a:off x="1211" y="1005"/>
              <a:ext cx="57" cy="194"/>
            </a:xfrm>
            <a:prstGeom prst="rect">
              <a:avLst/>
            </a:prstGeom>
            <a:noFill/>
            <a:ln w="9525">
              <a:noFill/>
              <a:miter lim="800000"/>
              <a:headEnd/>
              <a:tailEnd/>
            </a:ln>
          </p:spPr>
          <p:txBody>
            <a:bodyPr wrap="none" lIns="0" tIns="0" rIns="0" bIns="0">
              <a:spAutoFit/>
            </a:bodyPr>
            <a:lstStyle/>
            <a:p>
              <a:pPr>
                <a:defRPr/>
              </a:pPr>
              <a:r>
                <a:rPr lang="en-US" sz="2000" dirty="0">
                  <a:latin typeface="Verdana" panose="020B0604030504040204" pitchFamily="34" charset="0"/>
                  <a:ea typeface="Verdana" panose="020B0604030504040204" pitchFamily="34" charset="0"/>
                  <a:cs typeface="Verdana" panose="020B0604030504040204" pitchFamily="34" charset="0"/>
                </a:rPr>
                <a:t> </a:t>
              </a:r>
              <a:endParaRPr lang="en-US" dirty="0">
                <a:latin typeface="Verdana" panose="020B0604030504040204" pitchFamily="34" charset="0"/>
                <a:ea typeface="Verdana" panose="020B0604030504040204" pitchFamily="34" charset="0"/>
                <a:cs typeface="Verdana" panose="020B0604030504040204" pitchFamily="34" charset="0"/>
              </a:endParaRPr>
            </a:p>
          </p:txBody>
        </p:sp>
        <p:sp>
          <p:nvSpPr>
            <p:cNvPr id="8" name="Rectangle 11"/>
            <p:cNvSpPr>
              <a:spLocks noChangeArrowheads="1"/>
            </p:cNvSpPr>
            <p:nvPr/>
          </p:nvSpPr>
          <p:spPr bwMode="auto">
            <a:xfrm>
              <a:off x="1441" y="713"/>
              <a:ext cx="621" cy="388"/>
            </a:xfrm>
            <a:prstGeom prst="rect">
              <a:avLst/>
            </a:prstGeom>
            <a:noFill/>
            <a:ln w="9525">
              <a:noFill/>
              <a:miter lim="800000"/>
              <a:headEnd/>
              <a:tailEnd/>
            </a:ln>
          </p:spPr>
          <p:txBody>
            <a:bodyPr wrap="none" lIns="0" tIns="0" rIns="0" bIns="0">
              <a:spAutoFit/>
            </a:bodyPr>
            <a:lstStyle/>
            <a:p>
              <a:pPr>
                <a:defRPr/>
              </a:pPr>
              <a:r>
                <a:rPr lang="en-US" sz="2000" dirty="0">
                  <a:latin typeface="Verdana" panose="020B0604030504040204" pitchFamily="34" charset="0"/>
                  <a:ea typeface="Verdana" panose="020B0604030504040204" pitchFamily="34" charset="0"/>
                  <a:cs typeface="Verdana" panose="020B0604030504040204" pitchFamily="34" charset="0"/>
                </a:rPr>
                <a:t>DƯ NỢ </a:t>
              </a:r>
            </a:p>
            <a:p>
              <a:pPr>
                <a:defRPr/>
              </a:pPr>
              <a:r>
                <a:rPr lang="en-US" sz="2000" dirty="0">
                  <a:latin typeface="Verdana" panose="020B0604030504040204" pitchFamily="34" charset="0"/>
                  <a:ea typeface="Verdana" panose="020B0604030504040204" pitchFamily="34" charset="0"/>
                  <a:cs typeface="Verdana" panose="020B0604030504040204" pitchFamily="34" charset="0"/>
                </a:rPr>
                <a:t>ĐẦU KỲ</a:t>
              </a:r>
              <a:endParaRPr lang="en-US" dirty="0">
                <a:latin typeface="Verdana" panose="020B0604030504040204" pitchFamily="34" charset="0"/>
                <a:ea typeface="Verdana" panose="020B0604030504040204" pitchFamily="34" charset="0"/>
                <a:cs typeface="Verdana" panose="020B0604030504040204" pitchFamily="34" charset="0"/>
              </a:endParaRPr>
            </a:p>
          </p:txBody>
        </p:sp>
        <p:sp>
          <p:nvSpPr>
            <p:cNvPr id="9" name="Rectangle 12"/>
            <p:cNvSpPr>
              <a:spLocks noChangeArrowheads="1"/>
            </p:cNvSpPr>
            <p:nvPr/>
          </p:nvSpPr>
          <p:spPr bwMode="auto">
            <a:xfrm>
              <a:off x="2069" y="1005"/>
              <a:ext cx="57" cy="194"/>
            </a:xfrm>
            <a:prstGeom prst="rect">
              <a:avLst/>
            </a:prstGeom>
            <a:noFill/>
            <a:ln w="9525">
              <a:noFill/>
              <a:miter lim="800000"/>
              <a:headEnd/>
              <a:tailEnd/>
            </a:ln>
          </p:spPr>
          <p:txBody>
            <a:bodyPr wrap="none" lIns="0" tIns="0" rIns="0" bIns="0">
              <a:spAutoFit/>
            </a:bodyPr>
            <a:lstStyle/>
            <a:p>
              <a:pPr>
                <a:defRPr/>
              </a:pPr>
              <a:r>
                <a:rPr lang="en-US" sz="2000" dirty="0">
                  <a:latin typeface="Verdana" panose="020B0604030504040204" pitchFamily="34" charset="0"/>
                  <a:ea typeface="Verdana" panose="020B0604030504040204" pitchFamily="34" charset="0"/>
                  <a:cs typeface="Verdana" panose="020B0604030504040204" pitchFamily="34" charset="0"/>
                </a:rPr>
                <a:t> </a:t>
              </a:r>
              <a:endParaRPr lang="en-US" dirty="0">
                <a:latin typeface="Verdana" panose="020B0604030504040204" pitchFamily="34" charset="0"/>
                <a:ea typeface="Verdana" panose="020B0604030504040204" pitchFamily="34" charset="0"/>
                <a:cs typeface="Verdana" panose="020B0604030504040204" pitchFamily="34" charset="0"/>
              </a:endParaRPr>
            </a:p>
          </p:txBody>
        </p:sp>
        <p:sp>
          <p:nvSpPr>
            <p:cNvPr id="10" name="Rectangle 13"/>
            <p:cNvSpPr>
              <a:spLocks noChangeArrowheads="1"/>
            </p:cNvSpPr>
            <p:nvPr/>
          </p:nvSpPr>
          <p:spPr bwMode="auto">
            <a:xfrm>
              <a:off x="2031" y="717"/>
              <a:ext cx="958" cy="388"/>
            </a:xfrm>
            <a:prstGeom prst="rect">
              <a:avLst/>
            </a:prstGeom>
            <a:noFill/>
            <a:ln w="9525">
              <a:noFill/>
              <a:miter lim="800000"/>
              <a:headEnd/>
              <a:tailEnd/>
            </a:ln>
          </p:spPr>
          <p:txBody>
            <a:bodyPr wrap="none" lIns="0" tIns="0" rIns="0" bIns="0">
              <a:spAutoFit/>
            </a:bodyPr>
            <a:lstStyle/>
            <a:p>
              <a:pPr algn="ctr">
                <a:defRPr/>
              </a:pPr>
              <a:r>
                <a:rPr lang="en-US" sz="2000" dirty="0" err="1">
                  <a:latin typeface="Verdana" panose="020B0604030504040204" pitchFamily="34" charset="0"/>
                  <a:ea typeface="Verdana" panose="020B0604030504040204" pitchFamily="34" charset="0"/>
                  <a:cs typeface="Verdana" panose="020B0604030504040204" pitchFamily="34" charset="0"/>
                </a:rPr>
                <a:t>TIỀN</a:t>
              </a:r>
              <a:r>
                <a:rPr lang="en-US" sz="2000" dirty="0">
                  <a:latin typeface="Verdana" panose="020B0604030504040204" pitchFamily="34" charset="0"/>
                  <a:ea typeface="Verdana" panose="020B0604030504040204" pitchFamily="34" charset="0"/>
                  <a:cs typeface="Verdana" panose="020B0604030504040204" pitchFamily="34" charset="0"/>
                </a:rPr>
                <a:t> </a:t>
              </a:r>
              <a:r>
                <a:rPr lang="en-US" sz="2000" dirty="0" err="1">
                  <a:latin typeface="Verdana" panose="020B0604030504040204" pitchFamily="34" charset="0"/>
                  <a:ea typeface="Verdana" panose="020B0604030504040204" pitchFamily="34" charset="0"/>
                  <a:cs typeface="Verdana" panose="020B0604030504040204" pitchFamily="34" charset="0"/>
                </a:rPr>
                <a:t>TRẢ</a:t>
              </a:r>
              <a:endParaRPr lang="en-US" sz="2000" dirty="0">
                <a:latin typeface="Verdana" panose="020B0604030504040204" pitchFamily="34" charset="0"/>
                <a:ea typeface="Verdana" panose="020B0604030504040204" pitchFamily="34" charset="0"/>
                <a:cs typeface="Verdana" panose="020B0604030504040204" pitchFamily="34" charset="0"/>
              </a:endParaRPr>
            </a:p>
            <a:p>
              <a:pPr algn="ctr">
                <a:defRPr/>
              </a:pPr>
              <a:r>
                <a:rPr lang="en-US" sz="2000" dirty="0">
                  <a:latin typeface="Verdana" panose="020B0604030504040204" pitchFamily="34" charset="0"/>
                  <a:ea typeface="Verdana" panose="020B0604030504040204" pitchFamily="34" charset="0"/>
                  <a:cs typeface="Verdana" panose="020B0604030504040204" pitchFamily="34" charset="0"/>
                </a:rPr>
                <a:t> </a:t>
              </a:r>
              <a:r>
                <a:rPr lang="en-US" sz="2000" dirty="0" err="1">
                  <a:latin typeface="Verdana" panose="020B0604030504040204" pitchFamily="34" charset="0"/>
                  <a:ea typeface="Verdana" panose="020B0604030504040204" pitchFamily="34" charset="0"/>
                  <a:cs typeface="Verdana" panose="020B0604030504040204" pitchFamily="34" charset="0"/>
                </a:rPr>
                <a:t>HÀNG</a:t>
              </a:r>
              <a:r>
                <a:rPr lang="en-US" sz="2000" dirty="0">
                  <a:latin typeface="Verdana" panose="020B0604030504040204" pitchFamily="34" charset="0"/>
                  <a:ea typeface="Verdana" panose="020B0604030504040204" pitchFamily="34" charset="0"/>
                  <a:cs typeface="Verdana" panose="020B0604030504040204" pitchFamily="34" charset="0"/>
                </a:rPr>
                <a:t> </a:t>
              </a:r>
              <a:r>
                <a:rPr lang="en-US" sz="2000" dirty="0" err="1">
                  <a:latin typeface="Verdana" panose="020B0604030504040204" pitchFamily="34" charset="0"/>
                  <a:ea typeface="Verdana" panose="020B0604030504040204" pitchFamily="34" charset="0"/>
                  <a:cs typeface="Verdana" panose="020B0604030504040204" pitchFamily="34" charset="0"/>
                </a:rPr>
                <a:t>NĂM</a:t>
              </a:r>
              <a:endParaRPr lang="en-US" dirty="0">
                <a:latin typeface="Verdana" panose="020B0604030504040204" pitchFamily="34" charset="0"/>
                <a:ea typeface="Verdana" panose="020B0604030504040204" pitchFamily="34" charset="0"/>
                <a:cs typeface="Verdana" panose="020B0604030504040204" pitchFamily="34" charset="0"/>
              </a:endParaRPr>
            </a:p>
          </p:txBody>
        </p:sp>
        <p:sp>
          <p:nvSpPr>
            <p:cNvPr id="11" name="Rectangle 14"/>
            <p:cNvSpPr>
              <a:spLocks noChangeArrowheads="1"/>
            </p:cNvSpPr>
            <p:nvPr/>
          </p:nvSpPr>
          <p:spPr bwMode="auto">
            <a:xfrm>
              <a:off x="2656" y="1005"/>
              <a:ext cx="57" cy="194"/>
            </a:xfrm>
            <a:prstGeom prst="rect">
              <a:avLst/>
            </a:prstGeom>
            <a:noFill/>
            <a:ln w="9525">
              <a:noFill/>
              <a:miter lim="800000"/>
              <a:headEnd/>
              <a:tailEnd/>
            </a:ln>
          </p:spPr>
          <p:txBody>
            <a:bodyPr wrap="none" lIns="0" tIns="0" rIns="0" bIns="0">
              <a:spAutoFit/>
            </a:bodyPr>
            <a:lstStyle/>
            <a:p>
              <a:pPr>
                <a:defRPr/>
              </a:pPr>
              <a:r>
                <a:rPr lang="en-US" sz="2000" dirty="0">
                  <a:latin typeface="Verdana" panose="020B0604030504040204" pitchFamily="34" charset="0"/>
                  <a:ea typeface="Verdana" panose="020B0604030504040204" pitchFamily="34" charset="0"/>
                  <a:cs typeface="Verdana" panose="020B0604030504040204" pitchFamily="34" charset="0"/>
                </a:rPr>
                <a:t> </a:t>
              </a:r>
              <a:endParaRPr lang="en-US" dirty="0">
                <a:latin typeface="Verdana" panose="020B0604030504040204" pitchFamily="34" charset="0"/>
                <a:ea typeface="Verdana" panose="020B0604030504040204" pitchFamily="34" charset="0"/>
                <a:cs typeface="Verdana" panose="020B0604030504040204" pitchFamily="34" charset="0"/>
              </a:endParaRPr>
            </a:p>
          </p:txBody>
        </p:sp>
        <p:sp>
          <p:nvSpPr>
            <p:cNvPr id="12" name="Rectangle 15"/>
            <p:cNvSpPr>
              <a:spLocks noChangeArrowheads="1"/>
            </p:cNvSpPr>
            <p:nvPr/>
          </p:nvSpPr>
          <p:spPr bwMode="auto">
            <a:xfrm>
              <a:off x="3130" y="729"/>
              <a:ext cx="324" cy="388"/>
            </a:xfrm>
            <a:prstGeom prst="rect">
              <a:avLst/>
            </a:prstGeom>
            <a:noFill/>
            <a:ln w="9525">
              <a:noFill/>
              <a:miter lim="800000"/>
              <a:headEnd/>
              <a:tailEnd/>
            </a:ln>
          </p:spPr>
          <p:txBody>
            <a:bodyPr wrap="none" lIns="0" tIns="0" rIns="0" bIns="0">
              <a:spAutoFit/>
            </a:bodyPr>
            <a:lstStyle/>
            <a:p>
              <a:pPr>
                <a:defRPr/>
              </a:pPr>
              <a:r>
                <a:rPr lang="en-US" sz="2000" dirty="0" err="1">
                  <a:latin typeface="Verdana" panose="020B0604030504040204" pitchFamily="34" charset="0"/>
                  <a:ea typeface="Verdana" panose="020B0604030504040204" pitchFamily="34" charset="0"/>
                  <a:cs typeface="Verdana" panose="020B0604030504040204" pitchFamily="34" charset="0"/>
                </a:rPr>
                <a:t>LÃI</a:t>
              </a:r>
              <a:r>
                <a:rPr lang="en-US" sz="2000" dirty="0">
                  <a:latin typeface="Verdana" panose="020B0604030504040204" pitchFamily="34" charset="0"/>
                  <a:ea typeface="Verdana" panose="020B0604030504040204" pitchFamily="34" charset="0"/>
                  <a:cs typeface="Verdana" panose="020B0604030504040204" pitchFamily="34" charset="0"/>
                </a:rPr>
                <a:t> </a:t>
              </a:r>
            </a:p>
            <a:p>
              <a:pPr>
                <a:defRPr/>
              </a:pPr>
              <a:r>
                <a:rPr lang="en-US" sz="2000" dirty="0">
                  <a:latin typeface="Verdana" panose="020B0604030504040204" pitchFamily="34" charset="0"/>
                  <a:ea typeface="Verdana" panose="020B0604030504040204" pitchFamily="34" charset="0"/>
                  <a:cs typeface="Verdana" panose="020B0604030504040204" pitchFamily="34" charset="0"/>
                </a:rPr>
                <a:t>VAY</a:t>
              </a:r>
              <a:endParaRPr lang="en-US" dirty="0">
                <a:latin typeface="Verdana" panose="020B0604030504040204" pitchFamily="34" charset="0"/>
                <a:ea typeface="Verdana" panose="020B0604030504040204" pitchFamily="34" charset="0"/>
                <a:cs typeface="Verdana" panose="020B0604030504040204" pitchFamily="34" charset="0"/>
              </a:endParaRPr>
            </a:p>
          </p:txBody>
        </p:sp>
        <p:sp>
          <p:nvSpPr>
            <p:cNvPr id="13" name="Rectangle 16"/>
            <p:cNvSpPr>
              <a:spLocks noChangeArrowheads="1"/>
            </p:cNvSpPr>
            <p:nvPr/>
          </p:nvSpPr>
          <p:spPr bwMode="auto">
            <a:xfrm>
              <a:off x="3374" y="1005"/>
              <a:ext cx="57" cy="194"/>
            </a:xfrm>
            <a:prstGeom prst="rect">
              <a:avLst/>
            </a:prstGeom>
            <a:noFill/>
            <a:ln w="9525">
              <a:noFill/>
              <a:miter lim="800000"/>
              <a:headEnd/>
              <a:tailEnd/>
            </a:ln>
          </p:spPr>
          <p:txBody>
            <a:bodyPr wrap="none" lIns="0" tIns="0" rIns="0" bIns="0">
              <a:spAutoFit/>
            </a:bodyPr>
            <a:lstStyle/>
            <a:p>
              <a:pPr>
                <a:defRPr/>
              </a:pPr>
              <a:r>
                <a:rPr lang="en-US" sz="2000" dirty="0">
                  <a:latin typeface="Verdana" panose="020B0604030504040204" pitchFamily="34" charset="0"/>
                  <a:ea typeface="Verdana" panose="020B0604030504040204" pitchFamily="34" charset="0"/>
                  <a:cs typeface="Verdana" panose="020B0604030504040204" pitchFamily="34" charset="0"/>
                </a:rPr>
                <a:t> </a:t>
              </a:r>
              <a:endParaRPr lang="en-US" dirty="0">
                <a:latin typeface="Verdana" panose="020B0604030504040204" pitchFamily="34" charset="0"/>
                <a:ea typeface="Verdana" panose="020B0604030504040204" pitchFamily="34" charset="0"/>
                <a:cs typeface="Verdana" panose="020B0604030504040204" pitchFamily="34" charset="0"/>
              </a:endParaRPr>
            </a:p>
          </p:txBody>
        </p:sp>
        <p:sp>
          <p:nvSpPr>
            <p:cNvPr id="14" name="Rectangle 17"/>
            <p:cNvSpPr>
              <a:spLocks noChangeArrowheads="1"/>
            </p:cNvSpPr>
            <p:nvPr/>
          </p:nvSpPr>
          <p:spPr bwMode="auto">
            <a:xfrm>
              <a:off x="3828" y="690"/>
              <a:ext cx="422" cy="388"/>
            </a:xfrm>
            <a:prstGeom prst="rect">
              <a:avLst/>
            </a:prstGeom>
            <a:noFill/>
            <a:ln w="9525">
              <a:noFill/>
              <a:miter lim="800000"/>
              <a:headEnd/>
              <a:tailEnd/>
            </a:ln>
          </p:spPr>
          <p:txBody>
            <a:bodyPr wrap="none" lIns="0" tIns="0" rIns="0" bIns="0">
              <a:spAutoFit/>
            </a:bodyPr>
            <a:lstStyle/>
            <a:p>
              <a:pPr>
                <a:defRPr/>
              </a:pPr>
              <a:r>
                <a:rPr lang="en-US" sz="2000" dirty="0">
                  <a:latin typeface="Verdana" panose="020B0604030504040204" pitchFamily="34" charset="0"/>
                  <a:ea typeface="Verdana" panose="020B0604030504040204" pitchFamily="34" charset="0"/>
                  <a:cs typeface="Verdana" panose="020B0604030504040204" pitchFamily="34" charset="0"/>
                </a:rPr>
                <a:t>GỐC </a:t>
              </a:r>
            </a:p>
            <a:p>
              <a:pPr>
                <a:defRPr/>
              </a:pPr>
              <a:r>
                <a:rPr lang="en-US" sz="2000" dirty="0">
                  <a:latin typeface="Verdana" panose="020B0604030504040204" pitchFamily="34" charset="0"/>
                  <a:ea typeface="Verdana" panose="020B0604030504040204" pitchFamily="34" charset="0"/>
                  <a:cs typeface="Verdana" panose="020B0604030504040204" pitchFamily="34" charset="0"/>
                </a:rPr>
                <a:t>VAY</a:t>
              </a:r>
              <a:endParaRPr lang="en-US" dirty="0">
                <a:latin typeface="Verdana" panose="020B0604030504040204" pitchFamily="34" charset="0"/>
                <a:ea typeface="Verdana" panose="020B0604030504040204" pitchFamily="34" charset="0"/>
                <a:cs typeface="Verdana" panose="020B0604030504040204" pitchFamily="34" charset="0"/>
              </a:endParaRPr>
            </a:p>
          </p:txBody>
        </p:sp>
        <p:sp>
          <p:nvSpPr>
            <p:cNvPr id="15" name="Rectangle 18"/>
            <p:cNvSpPr>
              <a:spLocks noChangeArrowheads="1"/>
            </p:cNvSpPr>
            <p:nvPr/>
          </p:nvSpPr>
          <p:spPr bwMode="auto">
            <a:xfrm>
              <a:off x="4162" y="1005"/>
              <a:ext cx="57" cy="194"/>
            </a:xfrm>
            <a:prstGeom prst="rect">
              <a:avLst/>
            </a:prstGeom>
            <a:noFill/>
            <a:ln w="9525">
              <a:noFill/>
              <a:miter lim="800000"/>
              <a:headEnd/>
              <a:tailEnd/>
            </a:ln>
          </p:spPr>
          <p:txBody>
            <a:bodyPr wrap="none" lIns="0" tIns="0" rIns="0" bIns="0">
              <a:spAutoFit/>
            </a:bodyPr>
            <a:lstStyle/>
            <a:p>
              <a:pPr>
                <a:defRPr/>
              </a:pPr>
              <a:r>
                <a:rPr lang="en-US" sz="2000" dirty="0">
                  <a:latin typeface="Verdana" panose="020B0604030504040204" pitchFamily="34" charset="0"/>
                  <a:ea typeface="Verdana" panose="020B0604030504040204" pitchFamily="34" charset="0"/>
                  <a:cs typeface="Verdana" panose="020B0604030504040204" pitchFamily="34" charset="0"/>
                </a:rPr>
                <a:t> </a:t>
              </a:r>
              <a:endParaRPr lang="en-US" dirty="0">
                <a:latin typeface="Verdana" panose="020B0604030504040204" pitchFamily="34" charset="0"/>
                <a:ea typeface="Verdana" panose="020B0604030504040204" pitchFamily="34" charset="0"/>
                <a:cs typeface="Verdana" panose="020B0604030504040204" pitchFamily="34" charset="0"/>
              </a:endParaRPr>
            </a:p>
          </p:txBody>
        </p:sp>
        <p:sp>
          <p:nvSpPr>
            <p:cNvPr id="16" name="Rectangle 19"/>
            <p:cNvSpPr>
              <a:spLocks noChangeArrowheads="1"/>
            </p:cNvSpPr>
            <p:nvPr/>
          </p:nvSpPr>
          <p:spPr bwMode="auto">
            <a:xfrm>
              <a:off x="4411" y="725"/>
              <a:ext cx="694" cy="388"/>
            </a:xfrm>
            <a:prstGeom prst="rect">
              <a:avLst/>
            </a:prstGeom>
            <a:noFill/>
            <a:ln w="9525">
              <a:noFill/>
              <a:miter lim="800000"/>
              <a:headEnd/>
              <a:tailEnd/>
            </a:ln>
          </p:spPr>
          <p:txBody>
            <a:bodyPr wrap="none" lIns="0" tIns="0" rIns="0" bIns="0">
              <a:spAutoFit/>
            </a:bodyPr>
            <a:lstStyle/>
            <a:p>
              <a:pPr>
                <a:defRPr/>
              </a:pPr>
              <a:r>
                <a:rPr lang="en-US" sz="2000" dirty="0">
                  <a:latin typeface="Verdana" panose="020B0604030504040204" pitchFamily="34" charset="0"/>
                  <a:ea typeface="Verdana" panose="020B0604030504040204" pitchFamily="34" charset="0"/>
                  <a:cs typeface="Verdana" panose="020B0604030504040204" pitchFamily="34" charset="0"/>
                </a:rPr>
                <a:t>DƯ NỢ </a:t>
              </a:r>
            </a:p>
            <a:p>
              <a:pPr>
                <a:defRPr/>
              </a:pPr>
              <a:r>
                <a:rPr lang="en-US" sz="2000" dirty="0">
                  <a:latin typeface="Verdana" panose="020B0604030504040204" pitchFamily="34" charset="0"/>
                  <a:ea typeface="Verdana" panose="020B0604030504040204" pitchFamily="34" charset="0"/>
                  <a:cs typeface="Verdana" panose="020B0604030504040204" pitchFamily="34" charset="0"/>
                </a:rPr>
                <a:t>CUỒI KỲ</a:t>
              </a:r>
              <a:endParaRPr lang="en-US" dirty="0">
                <a:latin typeface="Verdana" panose="020B0604030504040204" pitchFamily="34" charset="0"/>
                <a:ea typeface="Verdana" panose="020B0604030504040204" pitchFamily="34" charset="0"/>
                <a:cs typeface="Verdana" panose="020B0604030504040204" pitchFamily="34" charset="0"/>
              </a:endParaRPr>
            </a:p>
          </p:txBody>
        </p:sp>
        <p:sp>
          <p:nvSpPr>
            <p:cNvPr id="17" name="Rectangle 20"/>
            <p:cNvSpPr>
              <a:spLocks noChangeArrowheads="1"/>
            </p:cNvSpPr>
            <p:nvPr/>
          </p:nvSpPr>
          <p:spPr bwMode="auto">
            <a:xfrm>
              <a:off x="5038" y="1005"/>
              <a:ext cx="57" cy="194"/>
            </a:xfrm>
            <a:prstGeom prst="rect">
              <a:avLst/>
            </a:prstGeom>
            <a:noFill/>
            <a:ln w="9525">
              <a:noFill/>
              <a:miter lim="800000"/>
              <a:headEnd/>
              <a:tailEnd/>
            </a:ln>
          </p:spPr>
          <p:txBody>
            <a:bodyPr wrap="none" lIns="0" tIns="0" rIns="0" bIns="0">
              <a:spAutoFit/>
            </a:bodyPr>
            <a:lstStyle/>
            <a:p>
              <a:pPr>
                <a:defRPr/>
              </a:pPr>
              <a:r>
                <a:rPr lang="en-US" sz="2000" dirty="0">
                  <a:latin typeface="Verdana" panose="020B0604030504040204" pitchFamily="34" charset="0"/>
                  <a:ea typeface="Verdana" panose="020B0604030504040204" pitchFamily="34" charset="0"/>
                  <a:cs typeface="Verdana" panose="020B0604030504040204" pitchFamily="34" charset="0"/>
                </a:rPr>
                <a:t> </a:t>
              </a:r>
              <a:endParaRPr lang="en-US" dirty="0">
                <a:latin typeface="Verdana" panose="020B0604030504040204" pitchFamily="34" charset="0"/>
                <a:ea typeface="Verdana" panose="020B0604030504040204" pitchFamily="34" charset="0"/>
                <a:cs typeface="Verdana" panose="020B0604030504040204" pitchFamily="34" charset="0"/>
              </a:endParaRPr>
            </a:p>
          </p:txBody>
        </p:sp>
        <p:sp>
          <p:nvSpPr>
            <p:cNvPr id="18" name="Rectangle 21"/>
            <p:cNvSpPr>
              <a:spLocks noChangeArrowheads="1"/>
            </p:cNvSpPr>
            <p:nvPr/>
          </p:nvSpPr>
          <p:spPr bwMode="auto">
            <a:xfrm>
              <a:off x="979" y="1212"/>
              <a:ext cx="103" cy="194"/>
            </a:xfrm>
            <a:prstGeom prst="rect">
              <a:avLst/>
            </a:prstGeom>
            <a:noFill/>
            <a:ln w="9525">
              <a:noFill/>
              <a:miter lim="800000"/>
              <a:headEnd/>
              <a:tailEnd/>
            </a:ln>
          </p:spPr>
          <p:txBody>
            <a:bodyPr wrap="none" lIns="0" tIns="0" rIns="0" bIns="0">
              <a:spAutoFit/>
            </a:bodyPr>
            <a:lstStyle/>
            <a:p>
              <a:pPr>
                <a:defRPr/>
              </a:pPr>
              <a:r>
                <a:rPr lang="en-US" sz="2000" dirty="0">
                  <a:latin typeface="Verdana" panose="020B0604030504040204" pitchFamily="34" charset="0"/>
                  <a:ea typeface="Verdana" panose="020B0604030504040204" pitchFamily="34" charset="0"/>
                  <a:cs typeface="Verdana" panose="020B0604030504040204" pitchFamily="34" charset="0"/>
                </a:rPr>
                <a:t>1</a:t>
              </a:r>
              <a:endParaRPr lang="en-US" dirty="0">
                <a:latin typeface="Verdana" panose="020B0604030504040204" pitchFamily="34" charset="0"/>
                <a:ea typeface="Verdana" panose="020B0604030504040204" pitchFamily="34" charset="0"/>
                <a:cs typeface="Verdana" panose="020B0604030504040204" pitchFamily="34" charset="0"/>
              </a:endParaRPr>
            </a:p>
          </p:txBody>
        </p:sp>
        <p:sp>
          <p:nvSpPr>
            <p:cNvPr id="19" name="Rectangle 22"/>
            <p:cNvSpPr>
              <a:spLocks noChangeArrowheads="1"/>
            </p:cNvSpPr>
            <p:nvPr/>
          </p:nvSpPr>
          <p:spPr bwMode="auto">
            <a:xfrm>
              <a:off x="1066" y="1212"/>
              <a:ext cx="57" cy="194"/>
            </a:xfrm>
            <a:prstGeom prst="rect">
              <a:avLst/>
            </a:prstGeom>
            <a:noFill/>
            <a:ln w="9525">
              <a:noFill/>
              <a:miter lim="800000"/>
              <a:headEnd/>
              <a:tailEnd/>
            </a:ln>
          </p:spPr>
          <p:txBody>
            <a:bodyPr wrap="none" lIns="0" tIns="0" rIns="0" bIns="0">
              <a:spAutoFit/>
            </a:bodyPr>
            <a:lstStyle/>
            <a:p>
              <a:pPr>
                <a:defRPr/>
              </a:pPr>
              <a:r>
                <a:rPr lang="en-US" sz="2000" dirty="0">
                  <a:latin typeface="Verdana" panose="020B0604030504040204" pitchFamily="34" charset="0"/>
                  <a:ea typeface="Verdana" panose="020B0604030504040204" pitchFamily="34" charset="0"/>
                  <a:cs typeface="Verdana" panose="020B0604030504040204" pitchFamily="34" charset="0"/>
                </a:rPr>
                <a:t> </a:t>
              </a:r>
              <a:endParaRPr lang="en-US" dirty="0">
                <a:latin typeface="Verdana" panose="020B0604030504040204" pitchFamily="34" charset="0"/>
                <a:ea typeface="Verdana" panose="020B0604030504040204" pitchFamily="34" charset="0"/>
                <a:cs typeface="Verdana" panose="020B0604030504040204" pitchFamily="34" charset="0"/>
              </a:endParaRPr>
            </a:p>
          </p:txBody>
        </p:sp>
        <p:sp>
          <p:nvSpPr>
            <p:cNvPr id="20" name="Rectangle 23"/>
            <p:cNvSpPr>
              <a:spLocks noChangeArrowheads="1"/>
            </p:cNvSpPr>
            <p:nvPr/>
          </p:nvSpPr>
          <p:spPr bwMode="auto">
            <a:xfrm>
              <a:off x="1569" y="1224"/>
              <a:ext cx="471" cy="194"/>
            </a:xfrm>
            <a:prstGeom prst="rect">
              <a:avLst/>
            </a:prstGeom>
            <a:noFill/>
            <a:ln w="9525">
              <a:noFill/>
              <a:miter lim="800000"/>
              <a:headEnd/>
              <a:tailEnd/>
            </a:ln>
          </p:spPr>
          <p:txBody>
            <a:bodyPr wrap="none" lIns="0" tIns="0" rIns="0" bIns="0">
              <a:spAutoFit/>
            </a:bodyPr>
            <a:lstStyle/>
            <a:p>
              <a:pPr>
                <a:defRPr/>
              </a:pPr>
              <a:r>
                <a:rPr lang="en-US" sz="2000" dirty="0">
                  <a:latin typeface="Verdana" panose="020B0604030504040204" pitchFamily="34" charset="0"/>
                  <a:ea typeface="Verdana" panose="020B0604030504040204" pitchFamily="34" charset="0"/>
                  <a:cs typeface="Verdana" panose="020B0604030504040204" pitchFamily="34" charset="0"/>
                </a:rPr>
                <a:t>1.000</a:t>
              </a:r>
              <a:endParaRPr lang="en-US" dirty="0">
                <a:latin typeface="Verdana" panose="020B0604030504040204" pitchFamily="34" charset="0"/>
                <a:ea typeface="Verdana" panose="020B0604030504040204" pitchFamily="34" charset="0"/>
                <a:cs typeface="Verdana" panose="020B0604030504040204" pitchFamily="34" charset="0"/>
              </a:endParaRPr>
            </a:p>
          </p:txBody>
        </p:sp>
        <p:sp>
          <p:nvSpPr>
            <p:cNvPr id="21" name="Rectangle 24"/>
            <p:cNvSpPr>
              <a:spLocks noChangeArrowheads="1"/>
            </p:cNvSpPr>
            <p:nvPr/>
          </p:nvSpPr>
          <p:spPr bwMode="auto">
            <a:xfrm>
              <a:off x="1953" y="1212"/>
              <a:ext cx="57" cy="194"/>
            </a:xfrm>
            <a:prstGeom prst="rect">
              <a:avLst/>
            </a:prstGeom>
            <a:noFill/>
            <a:ln w="9525">
              <a:noFill/>
              <a:miter lim="800000"/>
              <a:headEnd/>
              <a:tailEnd/>
            </a:ln>
          </p:spPr>
          <p:txBody>
            <a:bodyPr wrap="none" lIns="0" tIns="0" rIns="0" bIns="0">
              <a:spAutoFit/>
            </a:bodyPr>
            <a:lstStyle/>
            <a:p>
              <a:pPr>
                <a:defRPr/>
              </a:pPr>
              <a:r>
                <a:rPr lang="en-US" sz="2000" dirty="0">
                  <a:latin typeface="Verdana" panose="020B0604030504040204" pitchFamily="34" charset="0"/>
                  <a:ea typeface="Verdana" panose="020B0604030504040204" pitchFamily="34" charset="0"/>
                  <a:cs typeface="Verdana" panose="020B0604030504040204" pitchFamily="34" charset="0"/>
                </a:rPr>
                <a:t> </a:t>
              </a:r>
              <a:endParaRPr lang="en-US" dirty="0">
                <a:latin typeface="Verdana" panose="020B0604030504040204" pitchFamily="34" charset="0"/>
                <a:ea typeface="Verdana" panose="020B0604030504040204" pitchFamily="34" charset="0"/>
                <a:cs typeface="Verdana" panose="020B0604030504040204" pitchFamily="34" charset="0"/>
              </a:endParaRPr>
            </a:p>
          </p:txBody>
        </p:sp>
        <p:sp>
          <p:nvSpPr>
            <p:cNvPr id="22" name="Rectangle 25"/>
            <p:cNvSpPr>
              <a:spLocks noChangeArrowheads="1"/>
            </p:cNvSpPr>
            <p:nvPr/>
          </p:nvSpPr>
          <p:spPr bwMode="auto">
            <a:xfrm>
              <a:off x="2238" y="1212"/>
              <a:ext cx="0" cy="174"/>
            </a:xfrm>
            <a:prstGeom prst="rect">
              <a:avLst/>
            </a:prstGeom>
            <a:noFill/>
            <a:ln w="9525">
              <a:noFill/>
              <a:miter lim="800000"/>
              <a:headEnd/>
              <a:tailEnd/>
            </a:ln>
          </p:spPr>
          <p:txBody>
            <a:bodyPr wrap="none" lIns="0" tIns="0" rIns="0" bIns="0">
              <a:spAutoFit/>
            </a:bodyPr>
            <a:lstStyle/>
            <a:p>
              <a:pPr>
                <a:defRPr/>
              </a:pPr>
              <a:endParaRPr lang="en-US" dirty="0">
                <a:latin typeface="Verdana" panose="020B0604030504040204" pitchFamily="34" charset="0"/>
                <a:ea typeface="Verdana" panose="020B0604030504040204" pitchFamily="34" charset="0"/>
                <a:cs typeface="Verdana" panose="020B0604030504040204" pitchFamily="34" charset="0"/>
              </a:endParaRPr>
            </a:p>
          </p:txBody>
        </p:sp>
        <p:sp>
          <p:nvSpPr>
            <p:cNvPr id="23" name="Rectangle 26"/>
            <p:cNvSpPr>
              <a:spLocks noChangeArrowheads="1"/>
            </p:cNvSpPr>
            <p:nvPr/>
          </p:nvSpPr>
          <p:spPr bwMode="auto">
            <a:xfrm>
              <a:off x="2308" y="1212"/>
              <a:ext cx="152" cy="194"/>
            </a:xfrm>
            <a:prstGeom prst="rect">
              <a:avLst/>
            </a:prstGeom>
            <a:noFill/>
            <a:ln w="9525">
              <a:noFill/>
              <a:miter lim="800000"/>
              <a:headEnd/>
              <a:tailEnd/>
            </a:ln>
          </p:spPr>
          <p:txBody>
            <a:bodyPr wrap="square" lIns="0" tIns="0" rIns="0" bIns="0">
              <a:spAutoFit/>
            </a:bodyPr>
            <a:lstStyle/>
            <a:p>
              <a:pPr>
                <a:defRPr/>
              </a:pPr>
              <a:r>
                <a:rPr lang="en-US" sz="2000" dirty="0">
                  <a:latin typeface="Verdana" panose="020B0604030504040204" pitchFamily="34" charset="0"/>
                  <a:ea typeface="Verdana" panose="020B0604030504040204" pitchFamily="34" charset="0"/>
                  <a:cs typeface="Verdana" panose="020B0604030504040204" pitchFamily="34" charset="0"/>
                </a:rPr>
                <a:t>   </a:t>
              </a:r>
              <a:endParaRPr lang="en-US" dirty="0">
                <a:latin typeface="Verdana" panose="020B0604030504040204" pitchFamily="34" charset="0"/>
                <a:ea typeface="Verdana" panose="020B0604030504040204" pitchFamily="34" charset="0"/>
                <a:cs typeface="Verdana" panose="020B0604030504040204" pitchFamily="34" charset="0"/>
              </a:endParaRPr>
            </a:p>
          </p:txBody>
        </p:sp>
        <p:sp>
          <p:nvSpPr>
            <p:cNvPr id="24" name="Rectangle 27"/>
            <p:cNvSpPr>
              <a:spLocks noChangeArrowheads="1"/>
            </p:cNvSpPr>
            <p:nvPr/>
          </p:nvSpPr>
          <p:spPr bwMode="auto">
            <a:xfrm>
              <a:off x="2440" y="1212"/>
              <a:ext cx="309" cy="194"/>
            </a:xfrm>
            <a:prstGeom prst="rect">
              <a:avLst/>
            </a:prstGeom>
            <a:noFill/>
            <a:ln w="9525">
              <a:noFill/>
              <a:miter lim="800000"/>
              <a:headEnd/>
              <a:tailEnd/>
            </a:ln>
          </p:spPr>
          <p:txBody>
            <a:bodyPr wrap="none" lIns="0" tIns="0" rIns="0" bIns="0">
              <a:spAutoFit/>
            </a:bodyPr>
            <a:lstStyle/>
            <a:p>
              <a:pPr>
                <a:defRPr/>
              </a:pPr>
              <a:r>
                <a:rPr lang="en-US" sz="2000" dirty="0">
                  <a:latin typeface="Verdana" panose="020B0604030504040204" pitchFamily="34" charset="0"/>
                  <a:ea typeface="Verdana" panose="020B0604030504040204" pitchFamily="34" charset="0"/>
                  <a:cs typeface="Verdana" panose="020B0604030504040204" pitchFamily="34" charset="0"/>
                </a:rPr>
                <a:t>360</a:t>
              </a:r>
              <a:endParaRPr lang="en-US" dirty="0">
                <a:latin typeface="Verdana" panose="020B0604030504040204" pitchFamily="34" charset="0"/>
                <a:ea typeface="Verdana" panose="020B0604030504040204" pitchFamily="34" charset="0"/>
                <a:cs typeface="Verdana" panose="020B0604030504040204" pitchFamily="34" charset="0"/>
              </a:endParaRPr>
            </a:p>
          </p:txBody>
        </p:sp>
        <p:sp>
          <p:nvSpPr>
            <p:cNvPr id="25" name="Rectangle 28"/>
            <p:cNvSpPr>
              <a:spLocks noChangeArrowheads="1"/>
            </p:cNvSpPr>
            <p:nvPr/>
          </p:nvSpPr>
          <p:spPr bwMode="auto">
            <a:xfrm>
              <a:off x="2702" y="1212"/>
              <a:ext cx="57" cy="194"/>
            </a:xfrm>
            <a:prstGeom prst="rect">
              <a:avLst/>
            </a:prstGeom>
            <a:noFill/>
            <a:ln w="9525">
              <a:noFill/>
              <a:miter lim="800000"/>
              <a:headEnd/>
              <a:tailEnd/>
            </a:ln>
          </p:spPr>
          <p:txBody>
            <a:bodyPr wrap="none" lIns="0" tIns="0" rIns="0" bIns="0">
              <a:spAutoFit/>
            </a:bodyPr>
            <a:lstStyle/>
            <a:p>
              <a:pPr>
                <a:defRPr/>
              </a:pPr>
              <a:r>
                <a:rPr lang="en-US" sz="2000" dirty="0">
                  <a:latin typeface="Verdana" panose="020B0604030504040204" pitchFamily="34" charset="0"/>
                  <a:ea typeface="Verdana" panose="020B0604030504040204" pitchFamily="34" charset="0"/>
                  <a:cs typeface="Verdana" panose="020B0604030504040204" pitchFamily="34" charset="0"/>
                </a:rPr>
                <a:t> </a:t>
              </a:r>
              <a:endParaRPr lang="en-US" dirty="0">
                <a:latin typeface="Verdana" panose="020B0604030504040204" pitchFamily="34" charset="0"/>
                <a:ea typeface="Verdana" panose="020B0604030504040204" pitchFamily="34" charset="0"/>
                <a:cs typeface="Verdana" panose="020B0604030504040204" pitchFamily="34" charset="0"/>
              </a:endParaRPr>
            </a:p>
          </p:txBody>
        </p:sp>
        <p:sp>
          <p:nvSpPr>
            <p:cNvPr id="26" name="Rectangle 29"/>
            <p:cNvSpPr>
              <a:spLocks noChangeArrowheads="1"/>
            </p:cNvSpPr>
            <p:nvPr/>
          </p:nvSpPr>
          <p:spPr bwMode="auto">
            <a:xfrm>
              <a:off x="3136" y="1216"/>
              <a:ext cx="263" cy="194"/>
            </a:xfrm>
            <a:prstGeom prst="rect">
              <a:avLst/>
            </a:prstGeom>
            <a:noFill/>
            <a:ln w="9525">
              <a:noFill/>
              <a:miter lim="800000"/>
              <a:headEnd/>
              <a:tailEnd/>
            </a:ln>
          </p:spPr>
          <p:txBody>
            <a:bodyPr wrap="none" lIns="0" tIns="0" rIns="0" bIns="0">
              <a:spAutoFit/>
            </a:bodyPr>
            <a:lstStyle/>
            <a:p>
              <a:pPr>
                <a:defRPr/>
              </a:pPr>
              <a:r>
                <a:rPr lang="en-US" sz="2000" dirty="0">
                  <a:latin typeface="Verdana" panose="020B0604030504040204" pitchFamily="34" charset="0"/>
                  <a:ea typeface="Verdana" panose="020B0604030504040204" pitchFamily="34" charset="0"/>
                  <a:cs typeface="Verdana" panose="020B0604030504040204" pitchFamily="34" charset="0"/>
                </a:rPr>
                <a:t> 40</a:t>
              </a:r>
              <a:endParaRPr lang="en-US" dirty="0">
                <a:latin typeface="Verdana" panose="020B0604030504040204" pitchFamily="34" charset="0"/>
                <a:ea typeface="Verdana" panose="020B0604030504040204" pitchFamily="34" charset="0"/>
                <a:cs typeface="Verdana" panose="020B0604030504040204" pitchFamily="34" charset="0"/>
              </a:endParaRPr>
            </a:p>
          </p:txBody>
        </p:sp>
        <p:sp>
          <p:nvSpPr>
            <p:cNvPr id="27" name="Rectangle 30"/>
            <p:cNvSpPr>
              <a:spLocks noChangeArrowheads="1"/>
            </p:cNvSpPr>
            <p:nvPr/>
          </p:nvSpPr>
          <p:spPr bwMode="auto">
            <a:xfrm>
              <a:off x="3366" y="1212"/>
              <a:ext cx="57" cy="194"/>
            </a:xfrm>
            <a:prstGeom prst="rect">
              <a:avLst/>
            </a:prstGeom>
            <a:noFill/>
            <a:ln w="9525">
              <a:noFill/>
              <a:miter lim="800000"/>
              <a:headEnd/>
              <a:tailEnd/>
            </a:ln>
          </p:spPr>
          <p:txBody>
            <a:bodyPr wrap="none" lIns="0" tIns="0" rIns="0" bIns="0">
              <a:spAutoFit/>
            </a:bodyPr>
            <a:lstStyle/>
            <a:p>
              <a:pPr>
                <a:defRPr/>
              </a:pPr>
              <a:r>
                <a:rPr lang="en-US" sz="2000" dirty="0">
                  <a:latin typeface="Verdana" panose="020B0604030504040204" pitchFamily="34" charset="0"/>
                  <a:ea typeface="Verdana" panose="020B0604030504040204" pitchFamily="34" charset="0"/>
                  <a:cs typeface="Verdana" panose="020B0604030504040204" pitchFamily="34" charset="0"/>
                </a:rPr>
                <a:t> </a:t>
              </a:r>
              <a:endParaRPr lang="en-US" dirty="0">
                <a:latin typeface="Verdana" panose="020B0604030504040204" pitchFamily="34" charset="0"/>
                <a:ea typeface="Verdana" panose="020B0604030504040204" pitchFamily="34" charset="0"/>
                <a:cs typeface="Verdana" panose="020B0604030504040204" pitchFamily="34" charset="0"/>
              </a:endParaRPr>
            </a:p>
          </p:txBody>
        </p:sp>
        <p:sp>
          <p:nvSpPr>
            <p:cNvPr id="29" name="Rectangle 32"/>
            <p:cNvSpPr>
              <a:spLocks noChangeArrowheads="1"/>
            </p:cNvSpPr>
            <p:nvPr/>
          </p:nvSpPr>
          <p:spPr bwMode="auto">
            <a:xfrm>
              <a:off x="3770" y="1212"/>
              <a:ext cx="113" cy="194"/>
            </a:xfrm>
            <a:prstGeom prst="rect">
              <a:avLst/>
            </a:prstGeom>
            <a:noFill/>
            <a:ln w="9525">
              <a:noFill/>
              <a:miter lim="800000"/>
              <a:headEnd/>
              <a:tailEnd/>
            </a:ln>
          </p:spPr>
          <p:txBody>
            <a:bodyPr wrap="none" lIns="0" tIns="0" rIns="0" bIns="0">
              <a:spAutoFit/>
            </a:bodyPr>
            <a:lstStyle/>
            <a:p>
              <a:pPr>
                <a:defRPr/>
              </a:pPr>
              <a:r>
                <a:rPr lang="en-US" sz="2000" dirty="0">
                  <a:latin typeface="Verdana" panose="020B0604030504040204" pitchFamily="34" charset="0"/>
                  <a:ea typeface="Verdana" panose="020B0604030504040204" pitchFamily="34" charset="0"/>
                  <a:cs typeface="Verdana" panose="020B0604030504040204" pitchFamily="34" charset="0"/>
                </a:rPr>
                <a:t>  </a:t>
              </a:r>
              <a:endParaRPr lang="en-US" dirty="0">
                <a:latin typeface="Verdana" panose="020B0604030504040204" pitchFamily="34" charset="0"/>
                <a:ea typeface="Verdana" panose="020B0604030504040204" pitchFamily="34" charset="0"/>
                <a:cs typeface="Verdana" panose="020B0604030504040204" pitchFamily="34" charset="0"/>
              </a:endParaRPr>
            </a:p>
          </p:txBody>
        </p:sp>
        <p:sp>
          <p:nvSpPr>
            <p:cNvPr id="30" name="Rectangle 33"/>
            <p:cNvSpPr>
              <a:spLocks noChangeArrowheads="1"/>
            </p:cNvSpPr>
            <p:nvPr/>
          </p:nvSpPr>
          <p:spPr bwMode="auto">
            <a:xfrm>
              <a:off x="3870" y="1212"/>
              <a:ext cx="309" cy="194"/>
            </a:xfrm>
            <a:prstGeom prst="rect">
              <a:avLst/>
            </a:prstGeom>
            <a:noFill/>
            <a:ln w="9525">
              <a:noFill/>
              <a:miter lim="800000"/>
              <a:headEnd/>
              <a:tailEnd/>
            </a:ln>
          </p:spPr>
          <p:txBody>
            <a:bodyPr wrap="none" lIns="0" tIns="0" rIns="0" bIns="0">
              <a:spAutoFit/>
            </a:bodyPr>
            <a:lstStyle/>
            <a:p>
              <a:pPr>
                <a:defRPr/>
              </a:pPr>
              <a:r>
                <a:rPr lang="en-US" sz="2000" dirty="0">
                  <a:latin typeface="Verdana" panose="020B0604030504040204" pitchFamily="34" charset="0"/>
                  <a:ea typeface="Verdana" panose="020B0604030504040204" pitchFamily="34" charset="0"/>
                  <a:cs typeface="Verdana" panose="020B0604030504040204" pitchFamily="34" charset="0"/>
                </a:rPr>
                <a:t>320</a:t>
              </a:r>
              <a:endParaRPr lang="en-US" dirty="0">
                <a:latin typeface="Verdana" panose="020B0604030504040204" pitchFamily="34" charset="0"/>
                <a:ea typeface="Verdana" panose="020B0604030504040204" pitchFamily="34" charset="0"/>
                <a:cs typeface="Verdana" panose="020B0604030504040204" pitchFamily="34" charset="0"/>
              </a:endParaRPr>
            </a:p>
          </p:txBody>
        </p:sp>
        <p:sp>
          <p:nvSpPr>
            <p:cNvPr id="31" name="Rectangle 34"/>
            <p:cNvSpPr>
              <a:spLocks noChangeArrowheads="1"/>
            </p:cNvSpPr>
            <p:nvPr/>
          </p:nvSpPr>
          <p:spPr bwMode="auto">
            <a:xfrm>
              <a:off x="4131" y="1212"/>
              <a:ext cx="57" cy="194"/>
            </a:xfrm>
            <a:prstGeom prst="rect">
              <a:avLst/>
            </a:prstGeom>
            <a:noFill/>
            <a:ln w="9525">
              <a:noFill/>
              <a:miter lim="800000"/>
              <a:headEnd/>
              <a:tailEnd/>
            </a:ln>
          </p:spPr>
          <p:txBody>
            <a:bodyPr wrap="none" lIns="0" tIns="0" rIns="0" bIns="0">
              <a:spAutoFit/>
            </a:bodyPr>
            <a:lstStyle/>
            <a:p>
              <a:pPr>
                <a:defRPr/>
              </a:pPr>
              <a:r>
                <a:rPr lang="en-US" sz="2000" dirty="0">
                  <a:latin typeface="Verdana" panose="020B0604030504040204" pitchFamily="34" charset="0"/>
                  <a:ea typeface="Verdana" panose="020B0604030504040204" pitchFamily="34" charset="0"/>
                  <a:cs typeface="Verdana" panose="020B0604030504040204" pitchFamily="34" charset="0"/>
                </a:rPr>
                <a:t> </a:t>
              </a:r>
              <a:endParaRPr lang="en-US" dirty="0">
                <a:latin typeface="Verdana" panose="020B0604030504040204" pitchFamily="34" charset="0"/>
                <a:ea typeface="Verdana" panose="020B0604030504040204" pitchFamily="34" charset="0"/>
                <a:cs typeface="Verdana" panose="020B0604030504040204" pitchFamily="34" charset="0"/>
              </a:endParaRPr>
            </a:p>
          </p:txBody>
        </p:sp>
        <p:sp>
          <p:nvSpPr>
            <p:cNvPr id="32" name="Rectangle 35"/>
            <p:cNvSpPr>
              <a:spLocks noChangeArrowheads="1"/>
            </p:cNvSpPr>
            <p:nvPr/>
          </p:nvSpPr>
          <p:spPr bwMode="auto">
            <a:xfrm>
              <a:off x="4526" y="1212"/>
              <a:ext cx="366" cy="194"/>
            </a:xfrm>
            <a:prstGeom prst="rect">
              <a:avLst/>
            </a:prstGeom>
            <a:noFill/>
            <a:ln w="9525">
              <a:noFill/>
              <a:miter lim="800000"/>
              <a:headEnd/>
              <a:tailEnd/>
            </a:ln>
          </p:spPr>
          <p:txBody>
            <a:bodyPr wrap="none" lIns="0" tIns="0" rIns="0" bIns="0">
              <a:spAutoFit/>
            </a:bodyPr>
            <a:lstStyle/>
            <a:p>
              <a:pPr>
                <a:defRPr/>
              </a:pPr>
              <a:r>
                <a:rPr lang="en-US" sz="2000" dirty="0">
                  <a:latin typeface="Verdana" panose="020B0604030504040204" pitchFamily="34" charset="0"/>
                  <a:ea typeface="Verdana" panose="020B0604030504040204" pitchFamily="34" charset="0"/>
                  <a:cs typeface="Verdana" panose="020B0604030504040204" pitchFamily="34" charset="0"/>
                </a:rPr>
                <a:t> 680</a:t>
              </a:r>
              <a:endParaRPr lang="en-US" dirty="0">
                <a:latin typeface="Verdana" panose="020B0604030504040204" pitchFamily="34" charset="0"/>
                <a:ea typeface="Verdana" panose="020B0604030504040204" pitchFamily="34" charset="0"/>
                <a:cs typeface="Verdana" panose="020B0604030504040204" pitchFamily="34" charset="0"/>
              </a:endParaRPr>
            </a:p>
          </p:txBody>
        </p:sp>
        <p:sp>
          <p:nvSpPr>
            <p:cNvPr id="33" name="Rectangle 36"/>
            <p:cNvSpPr>
              <a:spLocks noChangeArrowheads="1"/>
            </p:cNvSpPr>
            <p:nvPr/>
          </p:nvSpPr>
          <p:spPr bwMode="auto">
            <a:xfrm>
              <a:off x="4889" y="1212"/>
              <a:ext cx="57" cy="194"/>
            </a:xfrm>
            <a:prstGeom prst="rect">
              <a:avLst/>
            </a:prstGeom>
            <a:noFill/>
            <a:ln w="9525">
              <a:noFill/>
              <a:miter lim="800000"/>
              <a:headEnd/>
              <a:tailEnd/>
            </a:ln>
          </p:spPr>
          <p:txBody>
            <a:bodyPr wrap="none" lIns="0" tIns="0" rIns="0" bIns="0">
              <a:spAutoFit/>
            </a:bodyPr>
            <a:lstStyle/>
            <a:p>
              <a:pPr>
                <a:defRPr/>
              </a:pPr>
              <a:r>
                <a:rPr lang="en-US" sz="2000" dirty="0">
                  <a:latin typeface="Verdana" panose="020B0604030504040204" pitchFamily="34" charset="0"/>
                  <a:ea typeface="Verdana" panose="020B0604030504040204" pitchFamily="34" charset="0"/>
                  <a:cs typeface="Verdana" panose="020B0604030504040204" pitchFamily="34" charset="0"/>
                </a:rPr>
                <a:t> </a:t>
              </a:r>
              <a:endParaRPr lang="en-US" dirty="0">
                <a:latin typeface="Verdana" panose="020B0604030504040204" pitchFamily="34" charset="0"/>
                <a:ea typeface="Verdana" panose="020B0604030504040204" pitchFamily="34" charset="0"/>
                <a:cs typeface="Verdana" panose="020B0604030504040204" pitchFamily="34" charset="0"/>
              </a:endParaRPr>
            </a:p>
          </p:txBody>
        </p:sp>
        <p:sp>
          <p:nvSpPr>
            <p:cNvPr id="34" name="Rectangle 37"/>
            <p:cNvSpPr>
              <a:spLocks noChangeArrowheads="1"/>
            </p:cNvSpPr>
            <p:nvPr/>
          </p:nvSpPr>
          <p:spPr bwMode="auto">
            <a:xfrm>
              <a:off x="653" y="1198"/>
              <a:ext cx="740" cy="13"/>
            </a:xfrm>
            <a:prstGeom prst="rect">
              <a:avLst/>
            </a:prstGeom>
            <a:solidFill>
              <a:srgbClr val="244061"/>
            </a:solidFill>
            <a:ln w="9525">
              <a:noFill/>
              <a:miter lim="800000"/>
              <a:headEnd/>
              <a:tailEnd/>
            </a:ln>
          </p:spPr>
          <p:txBody>
            <a:bodyPr/>
            <a:lstStyle/>
            <a:p>
              <a:pPr>
                <a:defRPr/>
              </a:pPr>
              <a:endParaRPr lang="en-US" dirty="0">
                <a:latin typeface="Verdana" panose="020B0604030504040204" pitchFamily="34" charset="0"/>
                <a:ea typeface="Verdana" panose="020B0604030504040204" pitchFamily="34" charset="0"/>
                <a:cs typeface="Verdana" panose="020B0604030504040204" pitchFamily="34" charset="0"/>
              </a:endParaRPr>
            </a:p>
          </p:txBody>
        </p:sp>
        <p:sp>
          <p:nvSpPr>
            <p:cNvPr id="35" name="Rectangle 38"/>
            <p:cNvSpPr>
              <a:spLocks noChangeArrowheads="1"/>
            </p:cNvSpPr>
            <p:nvPr/>
          </p:nvSpPr>
          <p:spPr bwMode="auto">
            <a:xfrm>
              <a:off x="1393" y="1198"/>
              <a:ext cx="14" cy="13"/>
            </a:xfrm>
            <a:prstGeom prst="rect">
              <a:avLst/>
            </a:prstGeom>
            <a:solidFill>
              <a:srgbClr val="244061"/>
            </a:solidFill>
            <a:ln w="9525">
              <a:noFill/>
              <a:miter lim="800000"/>
              <a:headEnd/>
              <a:tailEnd/>
            </a:ln>
          </p:spPr>
          <p:txBody>
            <a:bodyPr/>
            <a:lstStyle/>
            <a:p>
              <a:pPr>
                <a:defRPr/>
              </a:pPr>
              <a:endParaRPr lang="en-US" dirty="0">
                <a:latin typeface="Verdana" panose="020B0604030504040204" pitchFamily="34" charset="0"/>
                <a:ea typeface="Verdana" panose="020B0604030504040204" pitchFamily="34" charset="0"/>
                <a:cs typeface="Verdana" panose="020B0604030504040204" pitchFamily="34" charset="0"/>
              </a:endParaRPr>
            </a:p>
          </p:txBody>
        </p:sp>
        <p:sp>
          <p:nvSpPr>
            <p:cNvPr id="36" name="Rectangle 39"/>
            <p:cNvSpPr>
              <a:spLocks noChangeArrowheads="1"/>
            </p:cNvSpPr>
            <p:nvPr/>
          </p:nvSpPr>
          <p:spPr bwMode="auto">
            <a:xfrm>
              <a:off x="1407" y="1198"/>
              <a:ext cx="727" cy="13"/>
            </a:xfrm>
            <a:prstGeom prst="rect">
              <a:avLst/>
            </a:prstGeom>
            <a:solidFill>
              <a:srgbClr val="244061"/>
            </a:solidFill>
            <a:ln w="9525">
              <a:noFill/>
              <a:miter lim="800000"/>
              <a:headEnd/>
              <a:tailEnd/>
            </a:ln>
          </p:spPr>
          <p:txBody>
            <a:bodyPr/>
            <a:lstStyle/>
            <a:p>
              <a:pPr>
                <a:defRPr/>
              </a:pPr>
              <a:endParaRPr lang="en-US" dirty="0">
                <a:latin typeface="Verdana" panose="020B0604030504040204" pitchFamily="34" charset="0"/>
                <a:ea typeface="Verdana" panose="020B0604030504040204" pitchFamily="34" charset="0"/>
                <a:cs typeface="Verdana" panose="020B0604030504040204" pitchFamily="34" charset="0"/>
              </a:endParaRPr>
            </a:p>
          </p:txBody>
        </p:sp>
        <p:sp>
          <p:nvSpPr>
            <p:cNvPr id="37" name="Rectangle 40"/>
            <p:cNvSpPr>
              <a:spLocks noChangeArrowheads="1"/>
            </p:cNvSpPr>
            <p:nvPr/>
          </p:nvSpPr>
          <p:spPr bwMode="auto">
            <a:xfrm>
              <a:off x="2134" y="1198"/>
              <a:ext cx="14" cy="13"/>
            </a:xfrm>
            <a:prstGeom prst="rect">
              <a:avLst/>
            </a:prstGeom>
            <a:solidFill>
              <a:srgbClr val="244061"/>
            </a:solidFill>
            <a:ln w="9525">
              <a:noFill/>
              <a:miter lim="800000"/>
              <a:headEnd/>
              <a:tailEnd/>
            </a:ln>
          </p:spPr>
          <p:txBody>
            <a:bodyPr/>
            <a:lstStyle/>
            <a:p>
              <a:pPr>
                <a:defRPr/>
              </a:pPr>
              <a:endParaRPr lang="en-US" dirty="0">
                <a:latin typeface="Verdana" panose="020B0604030504040204" pitchFamily="34" charset="0"/>
                <a:ea typeface="Verdana" panose="020B0604030504040204" pitchFamily="34" charset="0"/>
                <a:cs typeface="Verdana" panose="020B0604030504040204" pitchFamily="34" charset="0"/>
              </a:endParaRPr>
            </a:p>
          </p:txBody>
        </p:sp>
        <p:sp>
          <p:nvSpPr>
            <p:cNvPr id="38" name="Rectangle 41"/>
            <p:cNvSpPr>
              <a:spLocks noChangeArrowheads="1"/>
            </p:cNvSpPr>
            <p:nvPr/>
          </p:nvSpPr>
          <p:spPr bwMode="auto">
            <a:xfrm>
              <a:off x="2148" y="1198"/>
              <a:ext cx="726" cy="13"/>
            </a:xfrm>
            <a:prstGeom prst="rect">
              <a:avLst/>
            </a:prstGeom>
            <a:solidFill>
              <a:srgbClr val="244061"/>
            </a:solidFill>
            <a:ln w="9525">
              <a:noFill/>
              <a:miter lim="800000"/>
              <a:headEnd/>
              <a:tailEnd/>
            </a:ln>
          </p:spPr>
          <p:txBody>
            <a:bodyPr/>
            <a:lstStyle/>
            <a:p>
              <a:pPr>
                <a:defRPr/>
              </a:pPr>
              <a:endParaRPr lang="en-US" dirty="0">
                <a:latin typeface="Verdana" panose="020B0604030504040204" pitchFamily="34" charset="0"/>
                <a:ea typeface="Verdana" panose="020B0604030504040204" pitchFamily="34" charset="0"/>
                <a:cs typeface="Verdana" panose="020B0604030504040204" pitchFamily="34" charset="0"/>
              </a:endParaRPr>
            </a:p>
          </p:txBody>
        </p:sp>
        <p:sp>
          <p:nvSpPr>
            <p:cNvPr id="39" name="Rectangle 42"/>
            <p:cNvSpPr>
              <a:spLocks noChangeArrowheads="1"/>
            </p:cNvSpPr>
            <p:nvPr/>
          </p:nvSpPr>
          <p:spPr bwMode="auto">
            <a:xfrm>
              <a:off x="2874" y="1198"/>
              <a:ext cx="14" cy="13"/>
            </a:xfrm>
            <a:prstGeom prst="rect">
              <a:avLst/>
            </a:prstGeom>
            <a:solidFill>
              <a:srgbClr val="244061"/>
            </a:solidFill>
            <a:ln w="9525">
              <a:noFill/>
              <a:miter lim="800000"/>
              <a:headEnd/>
              <a:tailEnd/>
            </a:ln>
          </p:spPr>
          <p:txBody>
            <a:bodyPr/>
            <a:lstStyle/>
            <a:p>
              <a:pPr>
                <a:defRPr/>
              </a:pPr>
              <a:endParaRPr lang="en-US" dirty="0">
                <a:latin typeface="Verdana" panose="020B0604030504040204" pitchFamily="34" charset="0"/>
                <a:ea typeface="Verdana" panose="020B0604030504040204" pitchFamily="34" charset="0"/>
                <a:cs typeface="Verdana" panose="020B0604030504040204" pitchFamily="34" charset="0"/>
              </a:endParaRPr>
            </a:p>
          </p:txBody>
        </p:sp>
        <p:sp>
          <p:nvSpPr>
            <p:cNvPr id="40" name="Rectangle 43"/>
            <p:cNvSpPr>
              <a:spLocks noChangeArrowheads="1"/>
            </p:cNvSpPr>
            <p:nvPr/>
          </p:nvSpPr>
          <p:spPr bwMode="auto">
            <a:xfrm>
              <a:off x="2888" y="1198"/>
              <a:ext cx="727" cy="13"/>
            </a:xfrm>
            <a:prstGeom prst="rect">
              <a:avLst/>
            </a:prstGeom>
            <a:solidFill>
              <a:srgbClr val="244061"/>
            </a:solidFill>
            <a:ln w="9525">
              <a:noFill/>
              <a:miter lim="800000"/>
              <a:headEnd/>
              <a:tailEnd/>
            </a:ln>
          </p:spPr>
          <p:txBody>
            <a:bodyPr/>
            <a:lstStyle/>
            <a:p>
              <a:pPr>
                <a:defRPr/>
              </a:pPr>
              <a:endParaRPr lang="en-US" dirty="0">
                <a:latin typeface="Verdana" panose="020B0604030504040204" pitchFamily="34" charset="0"/>
                <a:ea typeface="Verdana" panose="020B0604030504040204" pitchFamily="34" charset="0"/>
                <a:cs typeface="Verdana" panose="020B0604030504040204" pitchFamily="34" charset="0"/>
              </a:endParaRPr>
            </a:p>
          </p:txBody>
        </p:sp>
        <p:sp>
          <p:nvSpPr>
            <p:cNvPr id="41" name="Rectangle 44"/>
            <p:cNvSpPr>
              <a:spLocks noChangeArrowheads="1"/>
            </p:cNvSpPr>
            <p:nvPr/>
          </p:nvSpPr>
          <p:spPr bwMode="auto">
            <a:xfrm>
              <a:off x="3615" y="1198"/>
              <a:ext cx="14" cy="13"/>
            </a:xfrm>
            <a:prstGeom prst="rect">
              <a:avLst/>
            </a:prstGeom>
            <a:solidFill>
              <a:srgbClr val="244061"/>
            </a:solidFill>
            <a:ln w="9525">
              <a:noFill/>
              <a:miter lim="800000"/>
              <a:headEnd/>
              <a:tailEnd/>
            </a:ln>
          </p:spPr>
          <p:txBody>
            <a:bodyPr/>
            <a:lstStyle/>
            <a:p>
              <a:pPr>
                <a:defRPr/>
              </a:pPr>
              <a:endParaRPr lang="en-US" dirty="0">
                <a:latin typeface="Verdana" panose="020B0604030504040204" pitchFamily="34" charset="0"/>
                <a:ea typeface="Verdana" panose="020B0604030504040204" pitchFamily="34" charset="0"/>
                <a:cs typeface="Verdana" panose="020B0604030504040204" pitchFamily="34" charset="0"/>
              </a:endParaRPr>
            </a:p>
          </p:txBody>
        </p:sp>
        <p:sp>
          <p:nvSpPr>
            <p:cNvPr id="42" name="Rectangle 45"/>
            <p:cNvSpPr>
              <a:spLocks noChangeArrowheads="1"/>
            </p:cNvSpPr>
            <p:nvPr/>
          </p:nvSpPr>
          <p:spPr bwMode="auto">
            <a:xfrm>
              <a:off x="3629" y="1198"/>
              <a:ext cx="726" cy="13"/>
            </a:xfrm>
            <a:prstGeom prst="rect">
              <a:avLst/>
            </a:prstGeom>
            <a:solidFill>
              <a:srgbClr val="244061"/>
            </a:solidFill>
            <a:ln w="9525">
              <a:noFill/>
              <a:miter lim="800000"/>
              <a:headEnd/>
              <a:tailEnd/>
            </a:ln>
          </p:spPr>
          <p:txBody>
            <a:bodyPr/>
            <a:lstStyle/>
            <a:p>
              <a:pPr>
                <a:defRPr/>
              </a:pPr>
              <a:endParaRPr lang="en-US" dirty="0">
                <a:latin typeface="Verdana" panose="020B0604030504040204" pitchFamily="34" charset="0"/>
                <a:ea typeface="Verdana" panose="020B0604030504040204" pitchFamily="34" charset="0"/>
                <a:cs typeface="Verdana" panose="020B0604030504040204" pitchFamily="34" charset="0"/>
              </a:endParaRPr>
            </a:p>
          </p:txBody>
        </p:sp>
        <p:sp>
          <p:nvSpPr>
            <p:cNvPr id="43" name="Rectangle 46"/>
            <p:cNvSpPr>
              <a:spLocks noChangeArrowheads="1"/>
            </p:cNvSpPr>
            <p:nvPr/>
          </p:nvSpPr>
          <p:spPr bwMode="auto">
            <a:xfrm>
              <a:off x="4355" y="1198"/>
              <a:ext cx="14" cy="13"/>
            </a:xfrm>
            <a:prstGeom prst="rect">
              <a:avLst/>
            </a:prstGeom>
            <a:solidFill>
              <a:srgbClr val="244061"/>
            </a:solidFill>
            <a:ln w="9525">
              <a:noFill/>
              <a:miter lim="800000"/>
              <a:headEnd/>
              <a:tailEnd/>
            </a:ln>
          </p:spPr>
          <p:txBody>
            <a:bodyPr/>
            <a:lstStyle/>
            <a:p>
              <a:pPr>
                <a:defRPr/>
              </a:pPr>
              <a:endParaRPr lang="en-US" dirty="0">
                <a:latin typeface="Verdana" panose="020B0604030504040204" pitchFamily="34" charset="0"/>
                <a:ea typeface="Verdana" panose="020B0604030504040204" pitchFamily="34" charset="0"/>
                <a:cs typeface="Verdana" panose="020B0604030504040204" pitchFamily="34" charset="0"/>
              </a:endParaRPr>
            </a:p>
          </p:txBody>
        </p:sp>
        <p:sp>
          <p:nvSpPr>
            <p:cNvPr id="44" name="Rectangle 47"/>
            <p:cNvSpPr>
              <a:spLocks noChangeArrowheads="1"/>
            </p:cNvSpPr>
            <p:nvPr/>
          </p:nvSpPr>
          <p:spPr bwMode="auto">
            <a:xfrm>
              <a:off x="4369" y="1198"/>
              <a:ext cx="727" cy="13"/>
            </a:xfrm>
            <a:prstGeom prst="rect">
              <a:avLst/>
            </a:prstGeom>
            <a:solidFill>
              <a:srgbClr val="244061"/>
            </a:solidFill>
            <a:ln w="9525">
              <a:noFill/>
              <a:miter lim="800000"/>
              <a:headEnd/>
              <a:tailEnd/>
            </a:ln>
          </p:spPr>
          <p:txBody>
            <a:bodyPr/>
            <a:lstStyle/>
            <a:p>
              <a:pPr>
                <a:defRPr/>
              </a:pPr>
              <a:endParaRPr lang="en-US" dirty="0">
                <a:latin typeface="Verdana" panose="020B0604030504040204" pitchFamily="34" charset="0"/>
                <a:ea typeface="Verdana" panose="020B0604030504040204" pitchFamily="34" charset="0"/>
                <a:cs typeface="Verdana" panose="020B0604030504040204" pitchFamily="34" charset="0"/>
              </a:endParaRPr>
            </a:p>
          </p:txBody>
        </p:sp>
        <p:sp>
          <p:nvSpPr>
            <p:cNvPr id="45" name="Rectangle 48"/>
            <p:cNvSpPr>
              <a:spLocks noChangeArrowheads="1"/>
            </p:cNvSpPr>
            <p:nvPr/>
          </p:nvSpPr>
          <p:spPr bwMode="auto">
            <a:xfrm>
              <a:off x="979" y="1405"/>
              <a:ext cx="103" cy="194"/>
            </a:xfrm>
            <a:prstGeom prst="rect">
              <a:avLst/>
            </a:prstGeom>
            <a:noFill/>
            <a:ln w="9525">
              <a:noFill/>
              <a:miter lim="800000"/>
              <a:headEnd/>
              <a:tailEnd/>
            </a:ln>
          </p:spPr>
          <p:txBody>
            <a:bodyPr wrap="none" lIns="0" tIns="0" rIns="0" bIns="0">
              <a:spAutoFit/>
            </a:bodyPr>
            <a:lstStyle/>
            <a:p>
              <a:pPr>
                <a:defRPr/>
              </a:pPr>
              <a:r>
                <a:rPr lang="en-US" sz="2000" dirty="0">
                  <a:latin typeface="Verdana" panose="020B0604030504040204" pitchFamily="34" charset="0"/>
                  <a:ea typeface="Verdana" panose="020B0604030504040204" pitchFamily="34" charset="0"/>
                  <a:cs typeface="Verdana" panose="020B0604030504040204" pitchFamily="34" charset="0"/>
                </a:rPr>
                <a:t>2</a:t>
              </a:r>
              <a:endParaRPr lang="en-US" dirty="0">
                <a:latin typeface="Verdana" panose="020B0604030504040204" pitchFamily="34" charset="0"/>
                <a:ea typeface="Verdana" panose="020B0604030504040204" pitchFamily="34" charset="0"/>
                <a:cs typeface="Verdana" panose="020B0604030504040204" pitchFamily="34" charset="0"/>
              </a:endParaRPr>
            </a:p>
          </p:txBody>
        </p:sp>
        <p:sp>
          <p:nvSpPr>
            <p:cNvPr id="46" name="Rectangle 49"/>
            <p:cNvSpPr>
              <a:spLocks noChangeArrowheads="1"/>
            </p:cNvSpPr>
            <p:nvPr/>
          </p:nvSpPr>
          <p:spPr bwMode="auto">
            <a:xfrm>
              <a:off x="1066" y="1405"/>
              <a:ext cx="57" cy="194"/>
            </a:xfrm>
            <a:prstGeom prst="rect">
              <a:avLst/>
            </a:prstGeom>
            <a:noFill/>
            <a:ln w="9525">
              <a:noFill/>
              <a:miter lim="800000"/>
              <a:headEnd/>
              <a:tailEnd/>
            </a:ln>
          </p:spPr>
          <p:txBody>
            <a:bodyPr wrap="none" lIns="0" tIns="0" rIns="0" bIns="0">
              <a:spAutoFit/>
            </a:bodyPr>
            <a:lstStyle/>
            <a:p>
              <a:pPr>
                <a:defRPr/>
              </a:pPr>
              <a:r>
                <a:rPr lang="en-US" sz="2000" dirty="0">
                  <a:latin typeface="Verdana" panose="020B0604030504040204" pitchFamily="34" charset="0"/>
                  <a:ea typeface="Verdana" panose="020B0604030504040204" pitchFamily="34" charset="0"/>
                  <a:cs typeface="Verdana" panose="020B0604030504040204" pitchFamily="34" charset="0"/>
                </a:rPr>
                <a:t> </a:t>
              </a:r>
              <a:endParaRPr lang="en-US" dirty="0">
                <a:latin typeface="Verdana" panose="020B0604030504040204" pitchFamily="34" charset="0"/>
                <a:ea typeface="Verdana" panose="020B0604030504040204" pitchFamily="34" charset="0"/>
                <a:cs typeface="Verdana" panose="020B0604030504040204" pitchFamily="34" charset="0"/>
              </a:endParaRPr>
            </a:p>
          </p:txBody>
        </p:sp>
        <p:sp>
          <p:nvSpPr>
            <p:cNvPr id="47" name="Rectangle 50"/>
            <p:cNvSpPr>
              <a:spLocks noChangeArrowheads="1"/>
            </p:cNvSpPr>
            <p:nvPr/>
          </p:nvSpPr>
          <p:spPr bwMode="auto">
            <a:xfrm>
              <a:off x="1675" y="1420"/>
              <a:ext cx="309" cy="194"/>
            </a:xfrm>
            <a:prstGeom prst="rect">
              <a:avLst/>
            </a:prstGeom>
            <a:noFill/>
            <a:ln w="9525">
              <a:noFill/>
              <a:miter lim="800000"/>
              <a:headEnd/>
              <a:tailEnd/>
            </a:ln>
          </p:spPr>
          <p:txBody>
            <a:bodyPr wrap="none" lIns="0" tIns="0" rIns="0" bIns="0">
              <a:spAutoFit/>
            </a:bodyPr>
            <a:lstStyle/>
            <a:p>
              <a:pPr>
                <a:defRPr/>
              </a:pPr>
              <a:r>
                <a:rPr lang="en-US" sz="2000" dirty="0">
                  <a:latin typeface="Verdana" panose="020B0604030504040204" pitchFamily="34" charset="0"/>
                  <a:ea typeface="Verdana" panose="020B0604030504040204" pitchFamily="34" charset="0"/>
                  <a:cs typeface="Verdana" panose="020B0604030504040204" pitchFamily="34" charset="0"/>
                </a:rPr>
                <a:t>680</a:t>
              </a:r>
              <a:endParaRPr lang="en-US" dirty="0">
                <a:latin typeface="Verdana" panose="020B0604030504040204" pitchFamily="34" charset="0"/>
                <a:ea typeface="Verdana" panose="020B0604030504040204" pitchFamily="34" charset="0"/>
                <a:cs typeface="Verdana" panose="020B0604030504040204" pitchFamily="34" charset="0"/>
              </a:endParaRPr>
            </a:p>
          </p:txBody>
        </p:sp>
        <p:sp>
          <p:nvSpPr>
            <p:cNvPr id="48" name="Rectangle 51"/>
            <p:cNvSpPr>
              <a:spLocks noChangeArrowheads="1"/>
            </p:cNvSpPr>
            <p:nvPr/>
          </p:nvSpPr>
          <p:spPr bwMode="auto">
            <a:xfrm>
              <a:off x="1953" y="1405"/>
              <a:ext cx="57" cy="194"/>
            </a:xfrm>
            <a:prstGeom prst="rect">
              <a:avLst/>
            </a:prstGeom>
            <a:noFill/>
            <a:ln w="9525">
              <a:noFill/>
              <a:miter lim="800000"/>
              <a:headEnd/>
              <a:tailEnd/>
            </a:ln>
          </p:spPr>
          <p:txBody>
            <a:bodyPr wrap="none" lIns="0" tIns="0" rIns="0" bIns="0">
              <a:spAutoFit/>
            </a:bodyPr>
            <a:lstStyle/>
            <a:p>
              <a:pPr>
                <a:defRPr/>
              </a:pPr>
              <a:r>
                <a:rPr lang="en-US" sz="2000" dirty="0">
                  <a:latin typeface="Verdana" panose="020B0604030504040204" pitchFamily="34" charset="0"/>
                  <a:ea typeface="Verdana" panose="020B0604030504040204" pitchFamily="34" charset="0"/>
                  <a:cs typeface="Verdana" panose="020B0604030504040204" pitchFamily="34" charset="0"/>
                </a:rPr>
                <a:t> </a:t>
              </a:r>
              <a:endParaRPr lang="en-US" dirty="0">
                <a:latin typeface="Verdana" panose="020B0604030504040204" pitchFamily="34" charset="0"/>
                <a:ea typeface="Verdana" panose="020B0604030504040204" pitchFamily="34" charset="0"/>
                <a:cs typeface="Verdana" panose="020B0604030504040204" pitchFamily="34" charset="0"/>
              </a:endParaRPr>
            </a:p>
          </p:txBody>
        </p:sp>
        <p:sp>
          <p:nvSpPr>
            <p:cNvPr id="49" name="Rectangle 52"/>
            <p:cNvSpPr>
              <a:spLocks noChangeArrowheads="1"/>
            </p:cNvSpPr>
            <p:nvPr/>
          </p:nvSpPr>
          <p:spPr bwMode="auto">
            <a:xfrm>
              <a:off x="2440" y="1405"/>
              <a:ext cx="309" cy="194"/>
            </a:xfrm>
            <a:prstGeom prst="rect">
              <a:avLst/>
            </a:prstGeom>
            <a:noFill/>
            <a:ln w="9525">
              <a:noFill/>
              <a:miter lim="800000"/>
              <a:headEnd/>
              <a:tailEnd/>
            </a:ln>
          </p:spPr>
          <p:txBody>
            <a:bodyPr wrap="none" lIns="0" tIns="0" rIns="0" bIns="0">
              <a:spAutoFit/>
            </a:bodyPr>
            <a:lstStyle/>
            <a:p>
              <a:pPr>
                <a:defRPr/>
              </a:pPr>
              <a:r>
                <a:rPr lang="en-US" sz="2000" dirty="0">
                  <a:latin typeface="Verdana" panose="020B0604030504040204" pitchFamily="34" charset="0"/>
                  <a:ea typeface="Verdana" panose="020B0604030504040204" pitchFamily="34" charset="0"/>
                  <a:cs typeface="Verdana" panose="020B0604030504040204" pitchFamily="34" charset="0"/>
                </a:rPr>
                <a:t>360</a:t>
              </a:r>
              <a:endParaRPr lang="en-US" dirty="0">
                <a:latin typeface="Verdana" panose="020B0604030504040204" pitchFamily="34" charset="0"/>
                <a:ea typeface="Verdana" panose="020B0604030504040204" pitchFamily="34" charset="0"/>
                <a:cs typeface="Verdana" panose="020B0604030504040204" pitchFamily="34" charset="0"/>
              </a:endParaRPr>
            </a:p>
          </p:txBody>
        </p:sp>
        <p:sp>
          <p:nvSpPr>
            <p:cNvPr id="50" name="Rectangle 53"/>
            <p:cNvSpPr>
              <a:spLocks noChangeArrowheads="1"/>
            </p:cNvSpPr>
            <p:nvPr/>
          </p:nvSpPr>
          <p:spPr bwMode="auto">
            <a:xfrm>
              <a:off x="2702" y="1405"/>
              <a:ext cx="57" cy="194"/>
            </a:xfrm>
            <a:prstGeom prst="rect">
              <a:avLst/>
            </a:prstGeom>
            <a:noFill/>
            <a:ln w="9525">
              <a:noFill/>
              <a:miter lim="800000"/>
              <a:headEnd/>
              <a:tailEnd/>
            </a:ln>
          </p:spPr>
          <p:txBody>
            <a:bodyPr wrap="none" lIns="0" tIns="0" rIns="0" bIns="0">
              <a:spAutoFit/>
            </a:bodyPr>
            <a:lstStyle/>
            <a:p>
              <a:pPr>
                <a:defRPr/>
              </a:pPr>
              <a:r>
                <a:rPr lang="en-US" sz="2000" dirty="0">
                  <a:latin typeface="Verdana" panose="020B0604030504040204" pitchFamily="34" charset="0"/>
                  <a:ea typeface="Verdana" panose="020B0604030504040204" pitchFamily="34" charset="0"/>
                  <a:cs typeface="Verdana" panose="020B0604030504040204" pitchFamily="34" charset="0"/>
                </a:rPr>
                <a:t> </a:t>
              </a:r>
              <a:endParaRPr lang="en-US" dirty="0">
                <a:latin typeface="Verdana" panose="020B0604030504040204" pitchFamily="34" charset="0"/>
                <a:ea typeface="Verdana" panose="020B0604030504040204" pitchFamily="34" charset="0"/>
                <a:cs typeface="Verdana" panose="020B0604030504040204" pitchFamily="34" charset="0"/>
              </a:endParaRPr>
            </a:p>
          </p:txBody>
        </p:sp>
        <p:sp>
          <p:nvSpPr>
            <p:cNvPr id="51" name="Rectangle 54"/>
            <p:cNvSpPr>
              <a:spLocks noChangeArrowheads="1"/>
            </p:cNvSpPr>
            <p:nvPr/>
          </p:nvSpPr>
          <p:spPr bwMode="auto">
            <a:xfrm>
              <a:off x="3182" y="1405"/>
              <a:ext cx="206" cy="194"/>
            </a:xfrm>
            <a:prstGeom prst="rect">
              <a:avLst/>
            </a:prstGeom>
            <a:noFill/>
            <a:ln w="9525">
              <a:noFill/>
              <a:miter lim="800000"/>
              <a:headEnd/>
              <a:tailEnd/>
            </a:ln>
          </p:spPr>
          <p:txBody>
            <a:bodyPr wrap="none" lIns="0" tIns="0" rIns="0" bIns="0">
              <a:spAutoFit/>
            </a:bodyPr>
            <a:lstStyle/>
            <a:p>
              <a:pPr>
                <a:defRPr/>
              </a:pPr>
              <a:r>
                <a:rPr lang="en-US" sz="2000" dirty="0">
                  <a:latin typeface="Verdana" panose="020B0604030504040204" pitchFamily="34" charset="0"/>
                  <a:ea typeface="Verdana" panose="020B0604030504040204" pitchFamily="34" charset="0"/>
                  <a:cs typeface="Verdana" panose="020B0604030504040204" pitchFamily="34" charset="0"/>
                </a:rPr>
                <a:t>27</a:t>
              </a:r>
              <a:endParaRPr lang="en-US" dirty="0">
                <a:latin typeface="Verdana" panose="020B0604030504040204" pitchFamily="34" charset="0"/>
                <a:ea typeface="Verdana" panose="020B0604030504040204" pitchFamily="34" charset="0"/>
                <a:cs typeface="Verdana" panose="020B0604030504040204" pitchFamily="34" charset="0"/>
              </a:endParaRPr>
            </a:p>
          </p:txBody>
        </p:sp>
        <p:sp>
          <p:nvSpPr>
            <p:cNvPr id="52" name="Rectangle 55"/>
            <p:cNvSpPr>
              <a:spLocks noChangeArrowheads="1"/>
            </p:cNvSpPr>
            <p:nvPr/>
          </p:nvSpPr>
          <p:spPr bwMode="auto">
            <a:xfrm>
              <a:off x="3366" y="1405"/>
              <a:ext cx="57" cy="194"/>
            </a:xfrm>
            <a:prstGeom prst="rect">
              <a:avLst/>
            </a:prstGeom>
            <a:noFill/>
            <a:ln w="9525">
              <a:noFill/>
              <a:miter lim="800000"/>
              <a:headEnd/>
              <a:tailEnd/>
            </a:ln>
          </p:spPr>
          <p:txBody>
            <a:bodyPr wrap="none" lIns="0" tIns="0" rIns="0" bIns="0">
              <a:spAutoFit/>
            </a:bodyPr>
            <a:lstStyle/>
            <a:p>
              <a:pPr>
                <a:defRPr/>
              </a:pPr>
              <a:r>
                <a:rPr lang="en-US" sz="2000" dirty="0">
                  <a:latin typeface="Verdana" panose="020B0604030504040204" pitchFamily="34" charset="0"/>
                  <a:ea typeface="Verdana" panose="020B0604030504040204" pitchFamily="34" charset="0"/>
                  <a:cs typeface="Verdana" panose="020B0604030504040204" pitchFamily="34" charset="0"/>
                </a:rPr>
                <a:t> </a:t>
              </a:r>
              <a:endParaRPr lang="en-US" dirty="0">
                <a:latin typeface="Verdana" panose="020B0604030504040204" pitchFamily="34" charset="0"/>
                <a:ea typeface="Verdana" panose="020B0604030504040204" pitchFamily="34" charset="0"/>
                <a:cs typeface="Verdana" panose="020B0604030504040204" pitchFamily="34" charset="0"/>
              </a:endParaRPr>
            </a:p>
          </p:txBody>
        </p:sp>
        <p:sp>
          <p:nvSpPr>
            <p:cNvPr id="53" name="Rectangle 56"/>
            <p:cNvSpPr>
              <a:spLocks noChangeArrowheads="1"/>
            </p:cNvSpPr>
            <p:nvPr/>
          </p:nvSpPr>
          <p:spPr bwMode="auto">
            <a:xfrm>
              <a:off x="3870" y="1405"/>
              <a:ext cx="309" cy="194"/>
            </a:xfrm>
            <a:prstGeom prst="rect">
              <a:avLst/>
            </a:prstGeom>
            <a:noFill/>
            <a:ln w="9525">
              <a:noFill/>
              <a:miter lim="800000"/>
              <a:headEnd/>
              <a:tailEnd/>
            </a:ln>
          </p:spPr>
          <p:txBody>
            <a:bodyPr wrap="none" lIns="0" tIns="0" rIns="0" bIns="0">
              <a:spAutoFit/>
            </a:bodyPr>
            <a:lstStyle/>
            <a:p>
              <a:pPr>
                <a:defRPr/>
              </a:pPr>
              <a:r>
                <a:rPr lang="en-US" sz="2000" dirty="0">
                  <a:latin typeface="Verdana" panose="020B0604030504040204" pitchFamily="34" charset="0"/>
                  <a:ea typeface="Verdana" panose="020B0604030504040204" pitchFamily="34" charset="0"/>
                  <a:cs typeface="Verdana" panose="020B0604030504040204" pitchFamily="34" charset="0"/>
                </a:rPr>
                <a:t>333</a:t>
              </a:r>
              <a:endParaRPr lang="en-US" dirty="0">
                <a:latin typeface="Verdana" panose="020B0604030504040204" pitchFamily="34" charset="0"/>
                <a:ea typeface="Verdana" panose="020B0604030504040204" pitchFamily="34" charset="0"/>
                <a:cs typeface="Verdana" panose="020B0604030504040204" pitchFamily="34" charset="0"/>
              </a:endParaRPr>
            </a:p>
          </p:txBody>
        </p:sp>
        <p:sp>
          <p:nvSpPr>
            <p:cNvPr id="54" name="Rectangle 57"/>
            <p:cNvSpPr>
              <a:spLocks noChangeArrowheads="1"/>
            </p:cNvSpPr>
            <p:nvPr/>
          </p:nvSpPr>
          <p:spPr bwMode="auto">
            <a:xfrm>
              <a:off x="4131" y="1405"/>
              <a:ext cx="57" cy="194"/>
            </a:xfrm>
            <a:prstGeom prst="rect">
              <a:avLst/>
            </a:prstGeom>
            <a:noFill/>
            <a:ln w="9525">
              <a:noFill/>
              <a:miter lim="800000"/>
              <a:headEnd/>
              <a:tailEnd/>
            </a:ln>
          </p:spPr>
          <p:txBody>
            <a:bodyPr wrap="none" lIns="0" tIns="0" rIns="0" bIns="0">
              <a:spAutoFit/>
            </a:bodyPr>
            <a:lstStyle/>
            <a:p>
              <a:pPr>
                <a:defRPr/>
              </a:pPr>
              <a:r>
                <a:rPr lang="en-US" sz="2000" dirty="0">
                  <a:latin typeface="Verdana" panose="020B0604030504040204" pitchFamily="34" charset="0"/>
                  <a:ea typeface="Verdana" panose="020B0604030504040204" pitchFamily="34" charset="0"/>
                  <a:cs typeface="Verdana" panose="020B0604030504040204" pitchFamily="34" charset="0"/>
                </a:rPr>
                <a:t> </a:t>
              </a:r>
              <a:endParaRPr lang="en-US" dirty="0">
                <a:latin typeface="Verdana" panose="020B0604030504040204" pitchFamily="34" charset="0"/>
                <a:ea typeface="Verdana" panose="020B0604030504040204" pitchFamily="34" charset="0"/>
                <a:cs typeface="Verdana" panose="020B0604030504040204" pitchFamily="34" charset="0"/>
              </a:endParaRPr>
            </a:p>
          </p:txBody>
        </p:sp>
        <p:sp>
          <p:nvSpPr>
            <p:cNvPr id="55" name="Rectangle 58"/>
            <p:cNvSpPr>
              <a:spLocks noChangeArrowheads="1"/>
            </p:cNvSpPr>
            <p:nvPr/>
          </p:nvSpPr>
          <p:spPr bwMode="auto">
            <a:xfrm>
              <a:off x="4560" y="1405"/>
              <a:ext cx="309" cy="194"/>
            </a:xfrm>
            <a:prstGeom prst="rect">
              <a:avLst/>
            </a:prstGeom>
            <a:noFill/>
            <a:ln w="9525">
              <a:noFill/>
              <a:miter lim="800000"/>
              <a:headEnd/>
              <a:tailEnd/>
            </a:ln>
          </p:spPr>
          <p:txBody>
            <a:bodyPr wrap="none" lIns="0" tIns="0" rIns="0" bIns="0">
              <a:spAutoFit/>
            </a:bodyPr>
            <a:lstStyle/>
            <a:p>
              <a:pPr>
                <a:defRPr/>
              </a:pPr>
              <a:r>
                <a:rPr lang="en-US" sz="2000" dirty="0">
                  <a:latin typeface="Verdana" panose="020B0604030504040204" pitchFamily="34" charset="0"/>
                  <a:ea typeface="Verdana" panose="020B0604030504040204" pitchFamily="34" charset="0"/>
                  <a:cs typeface="Verdana" panose="020B0604030504040204" pitchFamily="34" charset="0"/>
                </a:rPr>
                <a:t>347</a:t>
              </a:r>
              <a:endParaRPr lang="en-US" dirty="0">
                <a:latin typeface="Verdana" panose="020B0604030504040204" pitchFamily="34" charset="0"/>
                <a:ea typeface="Verdana" panose="020B0604030504040204" pitchFamily="34" charset="0"/>
                <a:cs typeface="Verdana" panose="020B0604030504040204" pitchFamily="34" charset="0"/>
              </a:endParaRPr>
            </a:p>
          </p:txBody>
        </p:sp>
        <p:sp>
          <p:nvSpPr>
            <p:cNvPr id="56" name="Rectangle 59"/>
            <p:cNvSpPr>
              <a:spLocks noChangeArrowheads="1"/>
            </p:cNvSpPr>
            <p:nvPr/>
          </p:nvSpPr>
          <p:spPr bwMode="auto">
            <a:xfrm>
              <a:off x="4889" y="1405"/>
              <a:ext cx="57" cy="194"/>
            </a:xfrm>
            <a:prstGeom prst="rect">
              <a:avLst/>
            </a:prstGeom>
            <a:noFill/>
            <a:ln w="9525">
              <a:noFill/>
              <a:miter lim="800000"/>
              <a:headEnd/>
              <a:tailEnd/>
            </a:ln>
          </p:spPr>
          <p:txBody>
            <a:bodyPr wrap="none" lIns="0" tIns="0" rIns="0" bIns="0">
              <a:spAutoFit/>
            </a:bodyPr>
            <a:lstStyle/>
            <a:p>
              <a:pPr>
                <a:defRPr/>
              </a:pPr>
              <a:r>
                <a:rPr lang="en-US" sz="2000" dirty="0">
                  <a:latin typeface="Verdana" panose="020B0604030504040204" pitchFamily="34" charset="0"/>
                  <a:ea typeface="Verdana" panose="020B0604030504040204" pitchFamily="34" charset="0"/>
                  <a:cs typeface="Verdana" panose="020B0604030504040204" pitchFamily="34" charset="0"/>
                </a:rPr>
                <a:t> </a:t>
              </a:r>
              <a:endParaRPr lang="en-US" dirty="0">
                <a:latin typeface="Verdana" panose="020B0604030504040204" pitchFamily="34" charset="0"/>
                <a:ea typeface="Verdana" panose="020B0604030504040204" pitchFamily="34" charset="0"/>
                <a:cs typeface="Verdana" panose="020B0604030504040204" pitchFamily="34" charset="0"/>
              </a:endParaRPr>
            </a:p>
          </p:txBody>
        </p:sp>
        <p:sp>
          <p:nvSpPr>
            <p:cNvPr id="57" name="Rectangle 60"/>
            <p:cNvSpPr>
              <a:spLocks noChangeArrowheads="1"/>
            </p:cNvSpPr>
            <p:nvPr/>
          </p:nvSpPr>
          <p:spPr bwMode="auto">
            <a:xfrm>
              <a:off x="979" y="1598"/>
              <a:ext cx="103" cy="194"/>
            </a:xfrm>
            <a:prstGeom prst="rect">
              <a:avLst/>
            </a:prstGeom>
            <a:noFill/>
            <a:ln w="9525">
              <a:noFill/>
              <a:miter lim="800000"/>
              <a:headEnd/>
              <a:tailEnd/>
            </a:ln>
          </p:spPr>
          <p:txBody>
            <a:bodyPr wrap="none" lIns="0" tIns="0" rIns="0" bIns="0">
              <a:spAutoFit/>
            </a:bodyPr>
            <a:lstStyle/>
            <a:p>
              <a:pPr>
                <a:defRPr/>
              </a:pPr>
              <a:r>
                <a:rPr lang="en-US" sz="2000" dirty="0">
                  <a:latin typeface="Verdana" panose="020B0604030504040204" pitchFamily="34" charset="0"/>
                  <a:ea typeface="Verdana" panose="020B0604030504040204" pitchFamily="34" charset="0"/>
                  <a:cs typeface="Verdana" panose="020B0604030504040204" pitchFamily="34" charset="0"/>
                </a:rPr>
                <a:t>3</a:t>
              </a:r>
              <a:endParaRPr lang="en-US" dirty="0">
                <a:latin typeface="Verdana" panose="020B0604030504040204" pitchFamily="34" charset="0"/>
                <a:ea typeface="Verdana" panose="020B0604030504040204" pitchFamily="34" charset="0"/>
                <a:cs typeface="Verdana" panose="020B0604030504040204" pitchFamily="34" charset="0"/>
              </a:endParaRPr>
            </a:p>
          </p:txBody>
        </p:sp>
        <p:sp>
          <p:nvSpPr>
            <p:cNvPr id="58" name="Rectangle 61"/>
            <p:cNvSpPr>
              <a:spLocks noChangeArrowheads="1"/>
            </p:cNvSpPr>
            <p:nvPr/>
          </p:nvSpPr>
          <p:spPr bwMode="auto">
            <a:xfrm>
              <a:off x="1066" y="1598"/>
              <a:ext cx="57" cy="194"/>
            </a:xfrm>
            <a:prstGeom prst="rect">
              <a:avLst/>
            </a:prstGeom>
            <a:noFill/>
            <a:ln w="9525">
              <a:noFill/>
              <a:miter lim="800000"/>
              <a:headEnd/>
              <a:tailEnd/>
            </a:ln>
          </p:spPr>
          <p:txBody>
            <a:bodyPr wrap="none" lIns="0" tIns="0" rIns="0" bIns="0">
              <a:spAutoFit/>
            </a:bodyPr>
            <a:lstStyle/>
            <a:p>
              <a:pPr>
                <a:defRPr/>
              </a:pPr>
              <a:r>
                <a:rPr lang="en-US" sz="2000" dirty="0">
                  <a:latin typeface="Verdana" panose="020B0604030504040204" pitchFamily="34" charset="0"/>
                  <a:ea typeface="Verdana" panose="020B0604030504040204" pitchFamily="34" charset="0"/>
                  <a:cs typeface="Verdana" panose="020B0604030504040204" pitchFamily="34" charset="0"/>
                </a:rPr>
                <a:t> </a:t>
              </a:r>
              <a:endParaRPr lang="en-US" dirty="0">
                <a:latin typeface="Verdana" panose="020B0604030504040204" pitchFamily="34" charset="0"/>
                <a:ea typeface="Verdana" panose="020B0604030504040204" pitchFamily="34" charset="0"/>
                <a:cs typeface="Verdana" panose="020B0604030504040204" pitchFamily="34" charset="0"/>
              </a:endParaRPr>
            </a:p>
          </p:txBody>
        </p:sp>
        <p:sp>
          <p:nvSpPr>
            <p:cNvPr id="59" name="Rectangle 62"/>
            <p:cNvSpPr>
              <a:spLocks noChangeArrowheads="1"/>
            </p:cNvSpPr>
            <p:nvPr/>
          </p:nvSpPr>
          <p:spPr bwMode="auto">
            <a:xfrm>
              <a:off x="1664" y="1611"/>
              <a:ext cx="309" cy="194"/>
            </a:xfrm>
            <a:prstGeom prst="rect">
              <a:avLst/>
            </a:prstGeom>
            <a:noFill/>
            <a:ln w="9525">
              <a:noFill/>
              <a:miter lim="800000"/>
              <a:headEnd/>
              <a:tailEnd/>
            </a:ln>
          </p:spPr>
          <p:txBody>
            <a:bodyPr wrap="none" lIns="0" tIns="0" rIns="0" bIns="0">
              <a:spAutoFit/>
            </a:bodyPr>
            <a:lstStyle/>
            <a:p>
              <a:pPr>
                <a:defRPr/>
              </a:pPr>
              <a:r>
                <a:rPr lang="en-US" sz="2000" dirty="0">
                  <a:latin typeface="Verdana" panose="020B0604030504040204" pitchFamily="34" charset="0"/>
                  <a:ea typeface="Verdana" panose="020B0604030504040204" pitchFamily="34" charset="0"/>
                  <a:cs typeface="Verdana" panose="020B0604030504040204" pitchFamily="34" charset="0"/>
                </a:rPr>
                <a:t>347</a:t>
              </a:r>
              <a:endParaRPr lang="en-US" dirty="0">
                <a:latin typeface="Verdana" panose="020B0604030504040204" pitchFamily="34" charset="0"/>
                <a:ea typeface="Verdana" panose="020B0604030504040204" pitchFamily="34" charset="0"/>
                <a:cs typeface="Verdana" panose="020B0604030504040204" pitchFamily="34" charset="0"/>
              </a:endParaRPr>
            </a:p>
          </p:txBody>
        </p:sp>
        <p:sp>
          <p:nvSpPr>
            <p:cNvPr id="60" name="Rectangle 63"/>
            <p:cNvSpPr>
              <a:spLocks noChangeArrowheads="1"/>
            </p:cNvSpPr>
            <p:nvPr/>
          </p:nvSpPr>
          <p:spPr bwMode="auto">
            <a:xfrm>
              <a:off x="1953" y="1598"/>
              <a:ext cx="57" cy="194"/>
            </a:xfrm>
            <a:prstGeom prst="rect">
              <a:avLst/>
            </a:prstGeom>
            <a:noFill/>
            <a:ln w="9525">
              <a:noFill/>
              <a:miter lim="800000"/>
              <a:headEnd/>
              <a:tailEnd/>
            </a:ln>
          </p:spPr>
          <p:txBody>
            <a:bodyPr wrap="none" lIns="0" tIns="0" rIns="0" bIns="0">
              <a:spAutoFit/>
            </a:bodyPr>
            <a:lstStyle/>
            <a:p>
              <a:pPr>
                <a:defRPr/>
              </a:pPr>
              <a:r>
                <a:rPr lang="en-US" sz="2000" dirty="0">
                  <a:latin typeface="Verdana" panose="020B0604030504040204" pitchFamily="34" charset="0"/>
                  <a:ea typeface="Verdana" panose="020B0604030504040204" pitchFamily="34" charset="0"/>
                  <a:cs typeface="Verdana" panose="020B0604030504040204" pitchFamily="34" charset="0"/>
                </a:rPr>
                <a:t> </a:t>
              </a:r>
              <a:endParaRPr lang="en-US" dirty="0">
                <a:latin typeface="Verdana" panose="020B0604030504040204" pitchFamily="34" charset="0"/>
                <a:ea typeface="Verdana" panose="020B0604030504040204" pitchFamily="34" charset="0"/>
                <a:cs typeface="Verdana" panose="020B0604030504040204" pitchFamily="34" charset="0"/>
              </a:endParaRPr>
            </a:p>
          </p:txBody>
        </p:sp>
        <p:sp>
          <p:nvSpPr>
            <p:cNvPr id="61" name="Rectangle 64"/>
            <p:cNvSpPr>
              <a:spLocks noChangeArrowheads="1"/>
            </p:cNvSpPr>
            <p:nvPr/>
          </p:nvSpPr>
          <p:spPr bwMode="auto">
            <a:xfrm>
              <a:off x="2440" y="1598"/>
              <a:ext cx="309" cy="194"/>
            </a:xfrm>
            <a:prstGeom prst="rect">
              <a:avLst/>
            </a:prstGeom>
            <a:noFill/>
            <a:ln w="9525">
              <a:noFill/>
              <a:miter lim="800000"/>
              <a:headEnd/>
              <a:tailEnd/>
            </a:ln>
          </p:spPr>
          <p:txBody>
            <a:bodyPr wrap="none" lIns="0" tIns="0" rIns="0" bIns="0">
              <a:spAutoFit/>
            </a:bodyPr>
            <a:lstStyle/>
            <a:p>
              <a:pPr>
                <a:defRPr/>
              </a:pPr>
              <a:r>
                <a:rPr lang="en-US" sz="2000" dirty="0">
                  <a:latin typeface="Verdana" panose="020B0604030504040204" pitchFamily="34" charset="0"/>
                  <a:ea typeface="Verdana" panose="020B0604030504040204" pitchFamily="34" charset="0"/>
                  <a:cs typeface="Verdana" panose="020B0604030504040204" pitchFamily="34" charset="0"/>
                </a:rPr>
                <a:t>360</a:t>
              </a:r>
              <a:endParaRPr lang="en-US" dirty="0">
                <a:latin typeface="Verdana" panose="020B0604030504040204" pitchFamily="34" charset="0"/>
                <a:ea typeface="Verdana" panose="020B0604030504040204" pitchFamily="34" charset="0"/>
                <a:cs typeface="Verdana" panose="020B0604030504040204" pitchFamily="34" charset="0"/>
              </a:endParaRPr>
            </a:p>
          </p:txBody>
        </p:sp>
        <p:sp>
          <p:nvSpPr>
            <p:cNvPr id="62" name="Rectangle 65"/>
            <p:cNvSpPr>
              <a:spLocks noChangeArrowheads="1"/>
            </p:cNvSpPr>
            <p:nvPr/>
          </p:nvSpPr>
          <p:spPr bwMode="auto">
            <a:xfrm>
              <a:off x="2702" y="1598"/>
              <a:ext cx="57" cy="194"/>
            </a:xfrm>
            <a:prstGeom prst="rect">
              <a:avLst/>
            </a:prstGeom>
            <a:noFill/>
            <a:ln w="9525">
              <a:noFill/>
              <a:miter lim="800000"/>
              <a:headEnd/>
              <a:tailEnd/>
            </a:ln>
          </p:spPr>
          <p:txBody>
            <a:bodyPr wrap="none" lIns="0" tIns="0" rIns="0" bIns="0">
              <a:spAutoFit/>
            </a:bodyPr>
            <a:lstStyle/>
            <a:p>
              <a:pPr>
                <a:defRPr/>
              </a:pPr>
              <a:r>
                <a:rPr lang="en-US" sz="2000" dirty="0">
                  <a:latin typeface="Verdana" panose="020B0604030504040204" pitchFamily="34" charset="0"/>
                  <a:ea typeface="Verdana" panose="020B0604030504040204" pitchFamily="34" charset="0"/>
                  <a:cs typeface="Verdana" panose="020B0604030504040204" pitchFamily="34" charset="0"/>
                </a:rPr>
                <a:t> </a:t>
              </a:r>
              <a:endParaRPr lang="en-US" dirty="0">
                <a:latin typeface="Verdana" panose="020B0604030504040204" pitchFamily="34" charset="0"/>
                <a:ea typeface="Verdana" panose="020B0604030504040204" pitchFamily="34" charset="0"/>
                <a:cs typeface="Verdana" panose="020B0604030504040204" pitchFamily="34" charset="0"/>
              </a:endParaRPr>
            </a:p>
          </p:txBody>
        </p:sp>
        <p:sp>
          <p:nvSpPr>
            <p:cNvPr id="63" name="Rectangle 66"/>
            <p:cNvSpPr>
              <a:spLocks noChangeArrowheads="1"/>
            </p:cNvSpPr>
            <p:nvPr/>
          </p:nvSpPr>
          <p:spPr bwMode="auto">
            <a:xfrm>
              <a:off x="3182" y="1598"/>
              <a:ext cx="206" cy="194"/>
            </a:xfrm>
            <a:prstGeom prst="rect">
              <a:avLst/>
            </a:prstGeom>
            <a:noFill/>
            <a:ln w="9525">
              <a:noFill/>
              <a:miter lim="800000"/>
              <a:headEnd/>
              <a:tailEnd/>
            </a:ln>
          </p:spPr>
          <p:txBody>
            <a:bodyPr wrap="none" lIns="0" tIns="0" rIns="0" bIns="0">
              <a:spAutoFit/>
            </a:bodyPr>
            <a:lstStyle/>
            <a:p>
              <a:pPr>
                <a:defRPr/>
              </a:pPr>
              <a:r>
                <a:rPr lang="en-US" sz="2000" dirty="0">
                  <a:latin typeface="Verdana" panose="020B0604030504040204" pitchFamily="34" charset="0"/>
                  <a:ea typeface="Verdana" panose="020B0604030504040204" pitchFamily="34" charset="0"/>
                  <a:cs typeface="Verdana" panose="020B0604030504040204" pitchFamily="34" charset="0"/>
                </a:rPr>
                <a:t>14</a:t>
              </a:r>
              <a:endParaRPr lang="en-US" dirty="0">
                <a:latin typeface="Verdana" panose="020B0604030504040204" pitchFamily="34" charset="0"/>
                <a:ea typeface="Verdana" panose="020B0604030504040204" pitchFamily="34" charset="0"/>
                <a:cs typeface="Verdana" panose="020B0604030504040204" pitchFamily="34" charset="0"/>
              </a:endParaRPr>
            </a:p>
          </p:txBody>
        </p:sp>
        <p:sp>
          <p:nvSpPr>
            <p:cNvPr id="64" name="Rectangle 68"/>
            <p:cNvSpPr>
              <a:spLocks noChangeArrowheads="1"/>
            </p:cNvSpPr>
            <p:nvPr/>
          </p:nvSpPr>
          <p:spPr bwMode="auto">
            <a:xfrm>
              <a:off x="3366" y="1598"/>
              <a:ext cx="57" cy="194"/>
            </a:xfrm>
            <a:prstGeom prst="rect">
              <a:avLst/>
            </a:prstGeom>
            <a:noFill/>
            <a:ln w="9525">
              <a:noFill/>
              <a:miter lim="800000"/>
              <a:headEnd/>
              <a:tailEnd/>
            </a:ln>
          </p:spPr>
          <p:txBody>
            <a:bodyPr wrap="none" lIns="0" tIns="0" rIns="0" bIns="0">
              <a:spAutoFit/>
            </a:bodyPr>
            <a:lstStyle/>
            <a:p>
              <a:pPr>
                <a:defRPr/>
              </a:pPr>
              <a:r>
                <a:rPr lang="en-US" sz="2000" dirty="0">
                  <a:latin typeface="Verdana" panose="020B0604030504040204" pitchFamily="34" charset="0"/>
                  <a:ea typeface="Verdana" panose="020B0604030504040204" pitchFamily="34" charset="0"/>
                  <a:cs typeface="Verdana" panose="020B0604030504040204" pitchFamily="34" charset="0"/>
                </a:rPr>
                <a:t> </a:t>
              </a:r>
              <a:endParaRPr lang="en-US" dirty="0">
                <a:latin typeface="Verdana" panose="020B0604030504040204" pitchFamily="34" charset="0"/>
                <a:ea typeface="Verdana" panose="020B0604030504040204" pitchFamily="34" charset="0"/>
                <a:cs typeface="Verdana" panose="020B0604030504040204" pitchFamily="34" charset="0"/>
              </a:endParaRPr>
            </a:p>
          </p:txBody>
        </p:sp>
        <p:sp>
          <p:nvSpPr>
            <p:cNvPr id="65" name="Rectangle 69"/>
            <p:cNvSpPr>
              <a:spLocks noChangeArrowheads="1"/>
            </p:cNvSpPr>
            <p:nvPr/>
          </p:nvSpPr>
          <p:spPr bwMode="auto">
            <a:xfrm>
              <a:off x="3870" y="1598"/>
              <a:ext cx="309" cy="194"/>
            </a:xfrm>
            <a:prstGeom prst="rect">
              <a:avLst/>
            </a:prstGeom>
            <a:noFill/>
            <a:ln w="9525">
              <a:noFill/>
              <a:miter lim="800000"/>
              <a:headEnd/>
              <a:tailEnd/>
            </a:ln>
          </p:spPr>
          <p:txBody>
            <a:bodyPr wrap="none" lIns="0" tIns="0" rIns="0" bIns="0">
              <a:spAutoFit/>
            </a:bodyPr>
            <a:lstStyle/>
            <a:p>
              <a:pPr>
                <a:defRPr/>
              </a:pPr>
              <a:r>
                <a:rPr lang="en-US" sz="2000" dirty="0">
                  <a:latin typeface="Verdana" panose="020B0604030504040204" pitchFamily="34" charset="0"/>
                  <a:ea typeface="Verdana" panose="020B0604030504040204" pitchFamily="34" charset="0"/>
                  <a:cs typeface="Verdana" panose="020B0604030504040204" pitchFamily="34" charset="0"/>
                </a:rPr>
                <a:t>347</a:t>
              </a:r>
              <a:endParaRPr lang="en-US" dirty="0">
                <a:latin typeface="Verdana" panose="020B0604030504040204" pitchFamily="34" charset="0"/>
                <a:ea typeface="Verdana" panose="020B0604030504040204" pitchFamily="34" charset="0"/>
                <a:cs typeface="Verdana" panose="020B0604030504040204" pitchFamily="34" charset="0"/>
              </a:endParaRPr>
            </a:p>
          </p:txBody>
        </p:sp>
        <p:sp>
          <p:nvSpPr>
            <p:cNvPr id="66" name="Rectangle 70"/>
            <p:cNvSpPr>
              <a:spLocks noChangeArrowheads="1"/>
            </p:cNvSpPr>
            <p:nvPr/>
          </p:nvSpPr>
          <p:spPr bwMode="auto">
            <a:xfrm>
              <a:off x="4131" y="1598"/>
              <a:ext cx="57" cy="194"/>
            </a:xfrm>
            <a:prstGeom prst="rect">
              <a:avLst/>
            </a:prstGeom>
            <a:noFill/>
            <a:ln w="9525">
              <a:noFill/>
              <a:miter lim="800000"/>
              <a:headEnd/>
              <a:tailEnd/>
            </a:ln>
          </p:spPr>
          <p:txBody>
            <a:bodyPr wrap="none" lIns="0" tIns="0" rIns="0" bIns="0">
              <a:spAutoFit/>
            </a:bodyPr>
            <a:lstStyle/>
            <a:p>
              <a:pPr>
                <a:defRPr/>
              </a:pPr>
              <a:r>
                <a:rPr lang="en-US" sz="2000" dirty="0">
                  <a:latin typeface="Verdana" panose="020B0604030504040204" pitchFamily="34" charset="0"/>
                  <a:ea typeface="Verdana" panose="020B0604030504040204" pitchFamily="34" charset="0"/>
                  <a:cs typeface="Verdana" panose="020B0604030504040204" pitchFamily="34" charset="0"/>
                </a:rPr>
                <a:t> </a:t>
              </a:r>
              <a:endParaRPr lang="en-US" dirty="0">
                <a:latin typeface="Verdana" panose="020B0604030504040204" pitchFamily="34" charset="0"/>
                <a:ea typeface="Verdana" panose="020B0604030504040204" pitchFamily="34" charset="0"/>
                <a:cs typeface="Verdana" panose="020B0604030504040204" pitchFamily="34" charset="0"/>
              </a:endParaRPr>
            </a:p>
          </p:txBody>
        </p:sp>
        <p:sp>
          <p:nvSpPr>
            <p:cNvPr id="67" name="Rectangle 71"/>
            <p:cNvSpPr>
              <a:spLocks noChangeArrowheads="1"/>
            </p:cNvSpPr>
            <p:nvPr/>
          </p:nvSpPr>
          <p:spPr bwMode="auto">
            <a:xfrm>
              <a:off x="4695" y="1593"/>
              <a:ext cx="103" cy="194"/>
            </a:xfrm>
            <a:prstGeom prst="rect">
              <a:avLst/>
            </a:prstGeom>
            <a:noFill/>
            <a:ln w="9525">
              <a:noFill/>
              <a:miter lim="800000"/>
              <a:headEnd/>
              <a:tailEnd/>
            </a:ln>
          </p:spPr>
          <p:txBody>
            <a:bodyPr wrap="none" lIns="0" tIns="0" rIns="0" bIns="0">
              <a:spAutoFit/>
            </a:bodyPr>
            <a:lstStyle/>
            <a:p>
              <a:pPr>
                <a:defRPr/>
              </a:pPr>
              <a:r>
                <a:rPr lang="en-US" sz="2000" dirty="0">
                  <a:latin typeface="Verdana" panose="020B0604030504040204" pitchFamily="34" charset="0"/>
                  <a:ea typeface="Verdana" panose="020B0604030504040204" pitchFamily="34" charset="0"/>
                  <a:cs typeface="Verdana" panose="020B0604030504040204" pitchFamily="34" charset="0"/>
                </a:rPr>
                <a:t>0</a:t>
              </a:r>
              <a:endParaRPr lang="en-US" dirty="0">
                <a:latin typeface="Verdana" panose="020B0604030504040204" pitchFamily="34" charset="0"/>
                <a:ea typeface="Verdana" panose="020B0604030504040204" pitchFamily="34" charset="0"/>
                <a:cs typeface="Verdana" panose="020B0604030504040204" pitchFamily="34" charset="0"/>
              </a:endParaRPr>
            </a:p>
          </p:txBody>
        </p:sp>
        <p:sp>
          <p:nvSpPr>
            <p:cNvPr id="68" name="Rectangle 72"/>
            <p:cNvSpPr>
              <a:spLocks noChangeArrowheads="1"/>
            </p:cNvSpPr>
            <p:nvPr/>
          </p:nvSpPr>
          <p:spPr bwMode="auto">
            <a:xfrm>
              <a:off x="4889" y="1598"/>
              <a:ext cx="57" cy="194"/>
            </a:xfrm>
            <a:prstGeom prst="rect">
              <a:avLst/>
            </a:prstGeom>
            <a:noFill/>
            <a:ln w="9525">
              <a:noFill/>
              <a:miter lim="800000"/>
              <a:headEnd/>
              <a:tailEnd/>
            </a:ln>
          </p:spPr>
          <p:txBody>
            <a:bodyPr wrap="none" lIns="0" tIns="0" rIns="0" bIns="0">
              <a:spAutoFit/>
            </a:bodyPr>
            <a:lstStyle/>
            <a:p>
              <a:pPr>
                <a:defRPr/>
              </a:pPr>
              <a:r>
                <a:rPr lang="en-US" sz="2000" dirty="0">
                  <a:latin typeface="Verdana" panose="020B0604030504040204" pitchFamily="34" charset="0"/>
                  <a:ea typeface="Verdana" panose="020B0604030504040204" pitchFamily="34" charset="0"/>
                  <a:cs typeface="Verdana" panose="020B0604030504040204" pitchFamily="34" charset="0"/>
                </a:rPr>
                <a:t> </a:t>
              </a:r>
              <a:endParaRPr lang="en-US" dirty="0">
                <a:latin typeface="Verdana" panose="020B0604030504040204" pitchFamily="34" charset="0"/>
                <a:ea typeface="Verdana" panose="020B0604030504040204" pitchFamily="34" charset="0"/>
                <a:cs typeface="Verdana" panose="020B0604030504040204" pitchFamily="34" charset="0"/>
              </a:endParaRPr>
            </a:p>
          </p:txBody>
        </p:sp>
        <p:sp>
          <p:nvSpPr>
            <p:cNvPr id="69" name="Rectangle 73"/>
            <p:cNvSpPr>
              <a:spLocks noChangeArrowheads="1"/>
            </p:cNvSpPr>
            <p:nvPr/>
          </p:nvSpPr>
          <p:spPr bwMode="auto">
            <a:xfrm>
              <a:off x="687" y="1805"/>
              <a:ext cx="506" cy="194"/>
            </a:xfrm>
            <a:prstGeom prst="rect">
              <a:avLst/>
            </a:prstGeom>
            <a:noFill/>
            <a:ln w="9525">
              <a:noFill/>
              <a:miter lim="800000"/>
              <a:headEnd/>
              <a:tailEnd/>
            </a:ln>
          </p:spPr>
          <p:txBody>
            <a:bodyPr wrap="none" lIns="0" tIns="0" rIns="0" bIns="0">
              <a:spAutoFit/>
            </a:bodyPr>
            <a:lstStyle/>
            <a:p>
              <a:pPr>
                <a:defRPr/>
              </a:pPr>
              <a:r>
                <a:rPr lang="en-US" sz="2000" dirty="0">
                  <a:latin typeface="Verdana" panose="020B0604030504040204" pitchFamily="34" charset="0"/>
                  <a:ea typeface="Verdana" panose="020B0604030504040204" pitchFamily="34" charset="0"/>
                  <a:cs typeface="Verdana" panose="020B0604030504040204" pitchFamily="34" charset="0"/>
                </a:rPr>
                <a:t>TOTAL</a:t>
              </a:r>
              <a:endParaRPr lang="en-US" dirty="0">
                <a:latin typeface="Verdana" panose="020B0604030504040204" pitchFamily="34" charset="0"/>
                <a:ea typeface="Verdana" panose="020B0604030504040204" pitchFamily="34" charset="0"/>
                <a:cs typeface="Verdana" panose="020B0604030504040204" pitchFamily="34" charset="0"/>
              </a:endParaRPr>
            </a:p>
          </p:txBody>
        </p:sp>
        <p:sp>
          <p:nvSpPr>
            <p:cNvPr id="70" name="Rectangle 74"/>
            <p:cNvSpPr>
              <a:spLocks noChangeArrowheads="1"/>
            </p:cNvSpPr>
            <p:nvPr/>
          </p:nvSpPr>
          <p:spPr bwMode="auto">
            <a:xfrm>
              <a:off x="1162" y="1805"/>
              <a:ext cx="57" cy="194"/>
            </a:xfrm>
            <a:prstGeom prst="rect">
              <a:avLst/>
            </a:prstGeom>
            <a:noFill/>
            <a:ln w="9525">
              <a:noFill/>
              <a:miter lim="800000"/>
              <a:headEnd/>
              <a:tailEnd/>
            </a:ln>
          </p:spPr>
          <p:txBody>
            <a:bodyPr wrap="none" lIns="0" tIns="0" rIns="0" bIns="0">
              <a:spAutoFit/>
            </a:bodyPr>
            <a:lstStyle/>
            <a:p>
              <a:pPr>
                <a:defRPr/>
              </a:pPr>
              <a:r>
                <a:rPr lang="en-US" sz="2000" dirty="0">
                  <a:latin typeface="Verdana" panose="020B0604030504040204" pitchFamily="34" charset="0"/>
                  <a:ea typeface="Verdana" panose="020B0604030504040204" pitchFamily="34" charset="0"/>
                  <a:cs typeface="Verdana" panose="020B0604030504040204" pitchFamily="34" charset="0"/>
                </a:rPr>
                <a:t> </a:t>
              </a:r>
              <a:endParaRPr lang="en-US" dirty="0">
                <a:latin typeface="Verdana" panose="020B0604030504040204" pitchFamily="34" charset="0"/>
                <a:ea typeface="Verdana" panose="020B0604030504040204" pitchFamily="34" charset="0"/>
                <a:cs typeface="Verdana" panose="020B0604030504040204" pitchFamily="34" charset="0"/>
              </a:endParaRPr>
            </a:p>
          </p:txBody>
        </p:sp>
        <p:sp>
          <p:nvSpPr>
            <p:cNvPr id="71" name="Rectangle 75"/>
            <p:cNvSpPr>
              <a:spLocks noChangeArrowheads="1"/>
            </p:cNvSpPr>
            <p:nvPr/>
          </p:nvSpPr>
          <p:spPr bwMode="auto">
            <a:xfrm>
              <a:off x="1719" y="1805"/>
              <a:ext cx="103" cy="194"/>
            </a:xfrm>
            <a:prstGeom prst="rect">
              <a:avLst/>
            </a:prstGeom>
            <a:noFill/>
            <a:ln w="9525">
              <a:noFill/>
              <a:miter lim="800000"/>
              <a:headEnd/>
              <a:tailEnd/>
            </a:ln>
          </p:spPr>
          <p:txBody>
            <a:bodyPr wrap="none" lIns="0" tIns="0" rIns="0" bIns="0">
              <a:spAutoFit/>
            </a:bodyPr>
            <a:lstStyle/>
            <a:p>
              <a:pPr>
                <a:defRPr/>
              </a:pPr>
              <a:r>
                <a:rPr lang="en-US" sz="2000" dirty="0">
                  <a:latin typeface="Verdana" panose="020B0604030504040204" pitchFamily="34" charset="0"/>
                  <a:ea typeface="Verdana" panose="020B0604030504040204" pitchFamily="34" charset="0"/>
                  <a:cs typeface="Verdana" panose="020B0604030504040204" pitchFamily="34" charset="0"/>
                </a:rPr>
                <a:t>–</a:t>
              </a:r>
              <a:endParaRPr lang="en-US" dirty="0">
                <a:latin typeface="Verdana" panose="020B0604030504040204" pitchFamily="34" charset="0"/>
                <a:ea typeface="Verdana" panose="020B0604030504040204" pitchFamily="34" charset="0"/>
                <a:cs typeface="Verdana" panose="020B0604030504040204" pitchFamily="34" charset="0"/>
              </a:endParaRPr>
            </a:p>
          </p:txBody>
        </p:sp>
        <p:sp>
          <p:nvSpPr>
            <p:cNvPr id="72" name="Rectangle 76"/>
            <p:cNvSpPr>
              <a:spLocks noChangeArrowheads="1"/>
            </p:cNvSpPr>
            <p:nvPr/>
          </p:nvSpPr>
          <p:spPr bwMode="auto">
            <a:xfrm>
              <a:off x="1807" y="1805"/>
              <a:ext cx="57" cy="194"/>
            </a:xfrm>
            <a:prstGeom prst="rect">
              <a:avLst/>
            </a:prstGeom>
            <a:noFill/>
            <a:ln w="9525">
              <a:noFill/>
              <a:miter lim="800000"/>
              <a:headEnd/>
              <a:tailEnd/>
            </a:ln>
          </p:spPr>
          <p:txBody>
            <a:bodyPr wrap="none" lIns="0" tIns="0" rIns="0" bIns="0">
              <a:spAutoFit/>
            </a:bodyPr>
            <a:lstStyle/>
            <a:p>
              <a:pPr>
                <a:defRPr/>
              </a:pPr>
              <a:r>
                <a:rPr lang="en-US" sz="2000" dirty="0">
                  <a:latin typeface="Verdana" panose="020B0604030504040204" pitchFamily="34" charset="0"/>
                  <a:ea typeface="Verdana" panose="020B0604030504040204" pitchFamily="34" charset="0"/>
                  <a:cs typeface="Verdana" panose="020B0604030504040204" pitchFamily="34" charset="0"/>
                </a:rPr>
                <a:t> </a:t>
              </a:r>
              <a:endParaRPr lang="en-US" dirty="0">
                <a:latin typeface="Verdana" panose="020B0604030504040204" pitchFamily="34" charset="0"/>
                <a:ea typeface="Verdana" panose="020B0604030504040204" pitchFamily="34" charset="0"/>
                <a:cs typeface="Verdana" panose="020B0604030504040204" pitchFamily="34" charset="0"/>
              </a:endParaRPr>
            </a:p>
          </p:txBody>
        </p:sp>
        <p:sp>
          <p:nvSpPr>
            <p:cNvPr id="73" name="Rectangle 77"/>
            <p:cNvSpPr>
              <a:spLocks noChangeArrowheads="1"/>
            </p:cNvSpPr>
            <p:nvPr/>
          </p:nvSpPr>
          <p:spPr bwMode="auto">
            <a:xfrm>
              <a:off x="2344" y="1850"/>
              <a:ext cx="471" cy="194"/>
            </a:xfrm>
            <a:prstGeom prst="rect">
              <a:avLst/>
            </a:prstGeom>
            <a:noFill/>
            <a:ln w="9525">
              <a:noFill/>
              <a:miter lim="800000"/>
              <a:headEnd/>
              <a:tailEnd/>
            </a:ln>
          </p:spPr>
          <p:txBody>
            <a:bodyPr wrap="none" lIns="0" tIns="0" rIns="0" bIns="0">
              <a:spAutoFit/>
            </a:bodyPr>
            <a:lstStyle/>
            <a:p>
              <a:pPr>
                <a:defRPr/>
              </a:pPr>
              <a:r>
                <a:rPr lang="en-US" sz="2000" dirty="0">
                  <a:latin typeface="Verdana" panose="020B0604030504040204" pitchFamily="34" charset="0"/>
                  <a:ea typeface="Verdana" panose="020B0604030504040204" pitchFamily="34" charset="0"/>
                  <a:cs typeface="Verdana" panose="020B0604030504040204" pitchFamily="34" charset="0"/>
                </a:rPr>
                <a:t>1,081</a:t>
              </a:r>
              <a:endParaRPr lang="en-US" dirty="0">
                <a:latin typeface="Verdana" panose="020B0604030504040204" pitchFamily="34" charset="0"/>
                <a:ea typeface="Verdana" panose="020B0604030504040204" pitchFamily="34" charset="0"/>
                <a:cs typeface="Verdana" panose="020B0604030504040204" pitchFamily="34" charset="0"/>
              </a:endParaRPr>
            </a:p>
          </p:txBody>
        </p:sp>
        <p:sp>
          <p:nvSpPr>
            <p:cNvPr id="74" name="Rectangle 78"/>
            <p:cNvSpPr>
              <a:spLocks noChangeArrowheads="1"/>
            </p:cNvSpPr>
            <p:nvPr/>
          </p:nvSpPr>
          <p:spPr bwMode="auto">
            <a:xfrm>
              <a:off x="2702" y="1805"/>
              <a:ext cx="57" cy="194"/>
            </a:xfrm>
            <a:prstGeom prst="rect">
              <a:avLst/>
            </a:prstGeom>
            <a:noFill/>
            <a:ln w="9525">
              <a:noFill/>
              <a:miter lim="800000"/>
              <a:headEnd/>
              <a:tailEnd/>
            </a:ln>
          </p:spPr>
          <p:txBody>
            <a:bodyPr wrap="none" lIns="0" tIns="0" rIns="0" bIns="0">
              <a:spAutoFit/>
            </a:bodyPr>
            <a:lstStyle/>
            <a:p>
              <a:pPr>
                <a:defRPr/>
              </a:pPr>
              <a:r>
                <a:rPr lang="en-US" sz="2000" dirty="0">
                  <a:latin typeface="Verdana" panose="020B0604030504040204" pitchFamily="34" charset="0"/>
                  <a:ea typeface="Verdana" panose="020B0604030504040204" pitchFamily="34" charset="0"/>
                  <a:cs typeface="Verdana" panose="020B0604030504040204" pitchFamily="34" charset="0"/>
                </a:rPr>
                <a:t> </a:t>
              </a:r>
              <a:endParaRPr lang="en-US" dirty="0">
                <a:latin typeface="Verdana" panose="020B0604030504040204" pitchFamily="34" charset="0"/>
                <a:ea typeface="Verdana" panose="020B0604030504040204" pitchFamily="34" charset="0"/>
                <a:cs typeface="Verdana" panose="020B0604030504040204" pitchFamily="34" charset="0"/>
              </a:endParaRPr>
            </a:p>
          </p:txBody>
        </p:sp>
        <p:sp>
          <p:nvSpPr>
            <p:cNvPr id="75" name="Rectangle 79"/>
            <p:cNvSpPr>
              <a:spLocks noChangeArrowheads="1"/>
            </p:cNvSpPr>
            <p:nvPr/>
          </p:nvSpPr>
          <p:spPr bwMode="auto">
            <a:xfrm>
              <a:off x="3189" y="1853"/>
              <a:ext cx="206" cy="194"/>
            </a:xfrm>
            <a:prstGeom prst="rect">
              <a:avLst/>
            </a:prstGeom>
            <a:noFill/>
            <a:ln w="9525">
              <a:noFill/>
              <a:miter lim="800000"/>
              <a:headEnd/>
              <a:tailEnd/>
            </a:ln>
          </p:spPr>
          <p:txBody>
            <a:bodyPr wrap="none" lIns="0" tIns="0" rIns="0" bIns="0">
              <a:spAutoFit/>
            </a:bodyPr>
            <a:lstStyle/>
            <a:p>
              <a:pPr>
                <a:defRPr/>
              </a:pPr>
              <a:r>
                <a:rPr lang="en-US" sz="2000" dirty="0">
                  <a:latin typeface="Verdana" panose="020B0604030504040204" pitchFamily="34" charset="0"/>
                  <a:ea typeface="Verdana" panose="020B0604030504040204" pitchFamily="34" charset="0"/>
                  <a:cs typeface="Verdana" panose="020B0604030504040204" pitchFamily="34" charset="0"/>
                </a:rPr>
                <a:t>81</a:t>
              </a:r>
              <a:endParaRPr lang="en-US" dirty="0">
                <a:latin typeface="Verdana" panose="020B0604030504040204" pitchFamily="34" charset="0"/>
                <a:ea typeface="Verdana" panose="020B0604030504040204" pitchFamily="34" charset="0"/>
                <a:cs typeface="Verdana" panose="020B0604030504040204" pitchFamily="34" charset="0"/>
              </a:endParaRPr>
            </a:p>
          </p:txBody>
        </p:sp>
        <p:sp>
          <p:nvSpPr>
            <p:cNvPr id="76" name="Rectangle 80"/>
            <p:cNvSpPr>
              <a:spLocks noChangeArrowheads="1"/>
            </p:cNvSpPr>
            <p:nvPr/>
          </p:nvSpPr>
          <p:spPr bwMode="auto">
            <a:xfrm>
              <a:off x="3366" y="1805"/>
              <a:ext cx="57" cy="194"/>
            </a:xfrm>
            <a:prstGeom prst="rect">
              <a:avLst/>
            </a:prstGeom>
            <a:noFill/>
            <a:ln w="9525">
              <a:noFill/>
              <a:miter lim="800000"/>
              <a:headEnd/>
              <a:tailEnd/>
            </a:ln>
          </p:spPr>
          <p:txBody>
            <a:bodyPr wrap="none" lIns="0" tIns="0" rIns="0" bIns="0">
              <a:spAutoFit/>
            </a:bodyPr>
            <a:lstStyle/>
            <a:p>
              <a:pPr>
                <a:defRPr/>
              </a:pPr>
              <a:r>
                <a:rPr lang="en-US" sz="2000" dirty="0">
                  <a:latin typeface="Verdana" panose="020B0604030504040204" pitchFamily="34" charset="0"/>
                  <a:ea typeface="Verdana" panose="020B0604030504040204" pitchFamily="34" charset="0"/>
                  <a:cs typeface="Verdana" panose="020B0604030504040204" pitchFamily="34" charset="0"/>
                </a:rPr>
                <a:t> </a:t>
              </a:r>
              <a:endParaRPr lang="en-US" dirty="0">
                <a:latin typeface="Verdana" panose="020B0604030504040204" pitchFamily="34" charset="0"/>
                <a:ea typeface="Verdana" panose="020B0604030504040204" pitchFamily="34" charset="0"/>
                <a:cs typeface="Verdana" panose="020B0604030504040204" pitchFamily="34" charset="0"/>
              </a:endParaRPr>
            </a:p>
          </p:txBody>
        </p:sp>
        <p:sp>
          <p:nvSpPr>
            <p:cNvPr id="77" name="Rectangle 81"/>
            <p:cNvSpPr>
              <a:spLocks noChangeArrowheads="1"/>
            </p:cNvSpPr>
            <p:nvPr/>
          </p:nvSpPr>
          <p:spPr bwMode="auto">
            <a:xfrm>
              <a:off x="3779" y="1828"/>
              <a:ext cx="471" cy="194"/>
            </a:xfrm>
            <a:prstGeom prst="rect">
              <a:avLst/>
            </a:prstGeom>
            <a:noFill/>
            <a:ln w="9525">
              <a:noFill/>
              <a:miter lim="800000"/>
              <a:headEnd/>
              <a:tailEnd/>
            </a:ln>
          </p:spPr>
          <p:txBody>
            <a:bodyPr wrap="none" lIns="0" tIns="0" rIns="0" bIns="0">
              <a:spAutoFit/>
            </a:bodyPr>
            <a:lstStyle/>
            <a:p>
              <a:pPr>
                <a:defRPr/>
              </a:pPr>
              <a:r>
                <a:rPr lang="en-US" sz="2000" dirty="0">
                  <a:latin typeface="Verdana" panose="020B0604030504040204" pitchFamily="34" charset="0"/>
                  <a:ea typeface="Verdana" panose="020B0604030504040204" pitchFamily="34" charset="0"/>
                  <a:cs typeface="Verdana" panose="020B0604030504040204" pitchFamily="34" charset="0"/>
                </a:rPr>
                <a:t>1,000</a:t>
              </a:r>
              <a:endParaRPr lang="en-US" dirty="0">
                <a:latin typeface="Verdana" panose="020B0604030504040204" pitchFamily="34" charset="0"/>
                <a:ea typeface="Verdana" panose="020B0604030504040204" pitchFamily="34" charset="0"/>
                <a:cs typeface="Verdana" panose="020B0604030504040204" pitchFamily="34" charset="0"/>
              </a:endParaRPr>
            </a:p>
          </p:txBody>
        </p:sp>
        <p:sp>
          <p:nvSpPr>
            <p:cNvPr id="78" name="Rectangle 82"/>
            <p:cNvSpPr>
              <a:spLocks noChangeArrowheads="1"/>
            </p:cNvSpPr>
            <p:nvPr/>
          </p:nvSpPr>
          <p:spPr bwMode="auto">
            <a:xfrm>
              <a:off x="4134" y="1805"/>
              <a:ext cx="57" cy="194"/>
            </a:xfrm>
            <a:prstGeom prst="rect">
              <a:avLst/>
            </a:prstGeom>
            <a:noFill/>
            <a:ln w="9525">
              <a:noFill/>
              <a:miter lim="800000"/>
              <a:headEnd/>
              <a:tailEnd/>
            </a:ln>
          </p:spPr>
          <p:txBody>
            <a:bodyPr wrap="none" lIns="0" tIns="0" rIns="0" bIns="0">
              <a:spAutoFit/>
            </a:bodyPr>
            <a:lstStyle/>
            <a:p>
              <a:pPr>
                <a:defRPr/>
              </a:pPr>
              <a:r>
                <a:rPr lang="en-US" sz="2000" dirty="0">
                  <a:latin typeface="Verdana" panose="020B0604030504040204" pitchFamily="34" charset="0"/>
                  <a:ea typeface="Verdana" panose="020B0604030504040204" pitchFamily="34" charset="0"/>
                  <a:cs typeface="Verdana" panose="020B0604030504040204" pitchFamily="34" charset="0"/>
                </a:rPr>
                <a:t> </a:t>
              </a:r>
              <a:endParaRPr lang="en-US" dirty="0">
                <a:latin typeface="Verdana" panose="020B0604030504040204" pitchFamily="34" charset="0"/>
                <a:ea typeface="Verdana" panose="020B0604030504040204" pitchFamily="34" charset="0"/>
                <a:cs typeface="Verdana" panose="020B0604030504040204" pitchFamily="34" charset="0"/>
              </a:endParaRPr>
            </a:p>
          </p:txBody>
        </p:sp>
        <p:sp>
          <p:nvSpPr>
            <p:cNvPr id="79" name="Rectangle 83"/>
            <p:cNvSpPr>
              <a:spLocks noChangeArrowheads="1"/>
            </p:cNvSpPr>
            <p:nvPr/>
          </p:nvSpPr>
          <p:spPr bwMode="auto">
            <a:xfrm>
              <a:off x="4682" y="1805"/>
              <a:ext cx="103" cy="194"/>
            </a:xfrm>
            <a:prstGeom prst="rect">
              <a:avLst/>
            </a:prstGeom>
            <a:noFill/>
            <a:ln w="9525">
              <a:noFill/>
              <a:miter lim="800000"/>
              <a:headEnd/>
              <a:tailEnd/>
            </a:ln>
          </p:spPr>
          <p:txBody>
            <a:bodyPr wrap="none" lIns="0" tIns="0" rIns="0" bIns="0">
              <a:spAutoFit/>
            </a:bodyPr>
            <a:lstStyle/>
            <a:p>
              <a:pPr>
                <a:defRPr/>
              </a:pPr>
              <a:r>
                <a:rPr lang="en-US" sz="2000" dirty="0">
                  <a:latin typeface="Verdana" panose="020B0604030504040204" pitchFamily="34" charset="0"/>
                  <a:ea typeface="Verdana" panose="020B0604030504040204" pitchFamily="34" charset="0"/>
                  <a:cs typeface="Verdana" panose="020B0604030504040204" pitchFamily="34" charset="0"/>
                </a:rPr>
                <a:t>–</a:t>
              </a:r>
              <a:endParaRPr lang="en-US" dirty="0">
                <a:latin typeface="Verdana" panose="020B0604030504040204" pitchFamily="34" charset="0"/>
                <a:ea typeface="Verdana" panose="020B0604030504040204" pitchFamily="34" charset="0"/>
                <a:cs typeface="Verdana" panose="020B0604030504040204" pitchFamily="34" charset="0"/>
              </a:endParaRPr>
            </a:p>
          </p:txBody>
        </p:sp>
        <p:sp>
          <p:nvSpPr>
            <p:cNvPr id="80" name="Rectangle 84"/>
            <p:cNvSpPr>
              <a:spLocks noChangeArrowheads="1"/>
            </p:cNvSpPr>
            <p:nvPr/>
          </p:nvSpPr>
          <p:spPr bwMode="auto">
            <a:xfrm>
              <a:off x="4769" y="1805"/>
              <a:ext cx="57" cy="194"/>
            </a:xfrm>
            <a:prstGeom prst="rect">
              <a:avLst/>
            </a:prstGeom>
            <a:noFill/>
            <a:ln w="9525">
              <a:noFill/>
              <a:miter lim="800000"/>
              <a:headEnd/>
              <a:tailEnd/>
            </a:ln>
          </p:spPr>
          <p:txBody>
            <a:bodyPr wrap="none" lIns="0" tIns="0" rIns="0" bIns="0">
              <a:spAutoFit/>
            </a:bodyPr>
            <a:lstStyle/>
            <a:p>
              <a:pPr>
                <a:defRPr/>
              </a:pPr>
              <a:r>
                <a:rPr lang="en-US" sz="2000" dirty="0">
                  <a:latin typeface="Verdana" panose="020B0604030504040204" pitchFamily="34" charset="0"/>
                  <a:ea typeface="Verdana" panose="020B0604030504040204" pitchFamily="34" charset="0"/>
                  <a:cs typeface="Verdana" panose="020B0604030504040204" pitchFamily="34" charset="0"/>
                </a:rPr>
                <a:t> </a:t>
              </a:r>
              <a:endParaRPr lang="en-US" dirty="0">
                <a:latin typeface="Verdana" panose="020B0604030504040204" pitchFamily="34" charset="0"/>
                <a:ea typeface="Verdana" panose="020B0604030504040204" pitchFamily="34" charset="0"/>
                <a:cs typeface="Verdana" panose="020B0604030504040204" pitchFamily="34" charset="0"/>
              </a:endParaRPr>
            </a:p>
          </p:txBody>
        </p:sp>
        <p:sp>
          <p:nvSpPr>
            <p:cNvPr id="81" name="Rectangle 85"/>
            <p:cNvSpPr>
              <a:spLocks noChangeArrowheads="1"/>
            </p:cNvSpPr>
            <p:nvPr/>
          </p:nvSpPr>
          <p:spPr bwMode="auto">
            <a:xfrm>
              <a:off x="653" y="1791"/>
              <a:ext cx="740" cy="14"/>
            </a:xfrm>
            <a:prstGeom prst="rect">
              <a:avLst/>
            </a:prstGeom>
            <a:solidFill>
              <a:srgbClr val="244061"/>
            </a:solidFill>
            <a:ln w="9525">
              <a:noFill/>
              <a:miter lim="800000"/>
              <a:headEnd/>
              <a:tailEnd/>
            </a:ln>
          </p:spPr>
          <p:txBody>
            <a:bodyPr/>
            <a:lstStyle/>
            <a:p>
              <a:pPr>
                <a:defRPr/>
              </a:pPr>
              <a:endParaRPr lang="en-US" dirty="0">
                <a:latin typeface="Verdana" panose="020B0604030504040204" pitchFamily="34" charset="0"/>
                <a:ea typeface="Verdana" panose="020B0604030504040204" pitchFamily="34" charset="0"/>
                <a:cs typeface="Verdana" panose="020B0604030504040204" pitchFamily="34" charset="0"/>
              </a:endParaRPr>
            </a:p>
          </p:txBody>
        </p:sp>
        <p:sp>
          <p:nvSpPr>
            <p:cNvPr id="82" name="Rectangle 86"/>
            <p:cNvSpPr>
              <a:spLocks noChangeArrowheads="1"/>
            </p:cNvSpPr>
            <p:nvPr/>
          </p:nvSpPr>
          <p:spPr bwMode="auto">
            <a:xfrm>
              <a:off x="1393" y="1791"/>
              <a:ext cx="14" cy="14"/>
            </a:xfrm>
            <a:prstGeom prst="rect">
              <a:avLst/>
            </a:prstGeom>
            <a:solidFill>
              <a:srgbClr val="244061"/>
            </a:solidFill>
            <a:ln w="9525">
              <a:noFill/>
              <a:miter lim="800000"/>
              <a:headEnd/>
              <a:tailEnd/>
            </a:ln>
          </p:spPr>
          <p:txBody>
            <a:bodyPr/>
            <a:lstStyle/>
            <a:p>
              <a:pPr>
                <a:defRPr/>
              </a:pPr>
              <a:endParaRPr lang="en-US" dirty="0">
                <a:latin typeface="Verdana" panose="020B0604030504040204" pitchFamily="34" charset="0"/>
                <a:ea typeface="Verdana" panose="020B0604030504040204" pitchFamily="34" charset="0"/>
                <a:cs typeface="Verdana" panose="020B0604030504040204" pitchFamily="34" charset="0"/>
              </a:endParaRPr>
            </a:p>
          </p:txBody>
        </p:sp>
        <p:sp>
          <p:nvSpPr>
            <p:cNvPr id="83" name="Rectangle 87"/>
            <p:cNvSpPr>
              <a:spLocks noChangeArrowheads="1"/>
            </p:cNvSpPr>
            <p:nvPr/>
          </p:nvSpPr>
          <p:spPr bwMode="auto">
            <a:xfrm>
              <a:off x="1407" y="1791"/>
              <a:ext cx="727" cy="14"/>
            </a:xfrm>
            <a:prstGeom prst="rect">
              <a:avLst/>
            </a:prstGeom>
            <a:solidFill>
              <a:srgbClr val="244061"/>
            </a:solidFill>
            <a:ln w="9525">
              <a:noFill/>
              <a:miter lim="800000"/>
              <a:headEnd/>
              <a:tailEnd/>
            </a:ln>
          </p:spPr>
          <p:txBody>
            <a:bodyPr/>
            <a:lstStyle/>
            <a:p>
              <a:pPr>
                <a:defRPr/>
              </a:pPr>
              <a:endParaRPr lang="en-US" dirty="0">
                <a:latin typeface="Verdana" panose="020B0604030504040204" pitchFamily="34" charset="0"/>
                <a:ea typeface="Verdana" panose="020B0604030504040204" pitchFamily="34" charset="0"/>
                <a:cs typeface="Verdana" panose="020B0604030504040204" pitchFamily="34" charset="0"/>
              </a:endParaRPr>
            </a:p>
          </p:txBody>
        </p:sp>
        <p:sp>
          <p:nvSpPr>
            <p:cNvPr id="84" name="Rectangle 88"/>
            <p:cNvSpPr>
              <a:spLocks noChangeArrowheads="1"/>
            </p:cNvSpPr>
            <p:nvPr/>
          </p:nvSpPr>
          <p:spPr bwMode="auto">
            <a:xfrm>
              <a:off x="2134" y="1791"/>
              <a:ext cx="14" cy="14"/>
            </a:xfrm>
            <a:prstGeom prst="rect">
              <a:avLst/>
            </a:prstGeom>
            <a:solidFill>
              <a:srgbClr val="244061"/>
            </a:solidFill>
            <a:ln w="9525">
              <a:noFill/>
              <a:miter lim="800000"/>
              <a:headEnd/>
              <a:tailEnd/>
            </a:ln>
          </p:spPr>
          <p:txBody>
            <a:bodyPr/>
            <a:lstStyle/>
            <a:p>
              <a:pPr>
                <a:defRPr/>
              </a:pPr>
              <a:endParaRPr lang="en-US" dirty="0">
                <a:latin typeface="Verdana" panose="020B0604030504040204" pitchFamily="34" charset="0"/>
                <a:ea typeface="Verdana" panose="020B0604030504040204" pitchFamily="34" charset="0"/>
                <a:cs typeface="Verdana" panose="020B0604030504040204" pitchFamily="34" charset="0"/>
              </a:endParaRPr>
            </a:p>
          </p:txBody>
        </p:sp>
        <p:sp>
          <p:nvSpPr>
            <p:cNvPr id="85" name="Rectangle 89"/>
            <p:cNvSpPr>
              <a:spLocks noChangeArrowheads="1"/>
            </p:cNvSpPr>
            <p:nvPr/>
          </p:nvSpPr>
          <p:spPr bwMode="auto">
            <a:xfrm>
              <a:off x="2148" y="1791"/>
              <a:ext cx="726" cy="14"/>
            </a:xfrm>
            <a:prstGeom prst="rect">
              <a:avLst/>
            </a:prstGeom>
            <a:solidFill>
              <a:srgbClr val="244061"/>
            </a:solidFill>
            <a:ln w="9525">
              <a:noFill/>
              <a:miter lim="800000"/>
              <a:headEnd/>
              <a:tailEnd/>
            </a:ln>
          </p:spPr>
          <p:txBody>
            <a:bodyPr/>
            <a:lstStyle/>
            <a:p>
              <a:pPr>
                <a:defRPr/>
              </a:pPr>
              <a:endParaRPr lang="en-US" dirty="0">
                <a:latin typeface="Verdana" panose="020B0604030504040204" pitchFamily="34" charset="0"/>
                <a:ea typeface="Verdana" panose="020B0604030504040204" pitchFamily="34" charset="0"/>
                <a:cs typeface="Verdana" panose="020B0604030504040204" pitchFamily="34" charset="0"/>
              </a:endParaRPr>
            </a:p>
          </p:txBody>
        </p:sp>
        <p:sp>
          <p:nvSpPr>
            <p:cNvPr id="86" name="Rectangle 90"/>
            <p:cNvSpPr>
              <a:spLocks noChangeArrowheads="1"/>
            </p:cNvSpPr>
            <p:nvPr/>
          </p:nvSpPr>
          <p:spPr bwMode="auto">
            <a:xfrm>
              <a:off x="2874" y="1791"/>
              <a:ext cx="14" cy="14"/>
            </a:xfrm>
            <a:prstGeom prst="rect">
              <a:avLst/>
            </a:prstGeom>
            <a:solidFill>
              <a:srgbClr val="244061"/>
            </a:solidFill>
            <a:ln w="9525">
              <a:noFill/>
              <a:miter lim="800000"/>
              <a:headEnd/>
              <a:tailEnd/>
            </a:ln>
          </p:spPr>
          <p:txBody>
            <a:bodyPr/>
            <a:lstStyle/>
            <a:p>
              <a:pPr>
                <a:defRPr/>
              </a:pPr>
              <a:endParaRPr lang="en-US" dirty="0">
                <a:latin typeface="Verdana" panose="020B0604030504040204" pitchFamily="34" charset="0"/>
                <a:ea typeface="Verdana" panose="020B0604030504040204" pitchFamily="34" charset="0"/>
                <a:cs typeface="Verdana" panose="020B0604030504040204" pitchFamily="34" charset="0"/>
              </a:endParaRPr>
            </a:p>
          </p:txBody>
        </p:sp>
        <p:sp>
          <p:nvSpPr>
            <p:cNvPr id="87" name="Rectangle 91"/>
            <p:cNvSpPr>
              <a:spLocks noChangeArrowheads="1"/>
            </p:cNvSpPr>
            <p:nvPr/>
          </p:nvSpPr>
          <p:spPr bwMode="auto">
            <a:xfrm>
              <a:off x="2888" y="1791"/>
              <a:ext cx="727" cy="14"/>
            </a:xfrm>
            <a:prstGeom prst="rect">
              <a:avLst/>
            </a:prstGeom>
            <a:solidFill>
              <a:srgbClr val="244061"/>
            </a:solidFill>
            <a:ln w="9525">
              <a:noFill/>
              <a:miter lim="800000"/>
              <a:headEnd/>
              <a:tailEnd/>
            </a:ln>
          </p:spPr>
          <p:txBody>
            <a:bodyPr/>
            <a:lstStyle/>
            <a:p>
              <a:pPr>
                <a:defRPr/>
              </a:pPr>
              <a:endParaRPr lang="en-US" dirty="0">
                <a:latin typeface="Verdana" panose="020B0604030504040204" pitchFamily="34" charset="0"/>
                <a:ea typeface="Verdana" panose="020B0604030504040204" pitchFamily="34" charset="0"/>
                <a:cs typeface="Verdana" panose="020B0604030504040204" pitchFamily="34" charset="0"/>
              </a:endParaRPr>
            </a:p>
          </p:txBody>
        </p:sp>
        <p:sp>
          <p:nvSpPr>
            <p:cNvPr id="88" name="Rectangle 92"/>
            <p:cNvSpPr>
              <a:spLocks noChangeArrowheads="1"/>
            </p:cNvSpPr>
            <p:nvPr/>
          </p:nvSpPr>
          <p:spPr bwMode="auto">
            <a:xfrm>
              <a:off x="3615" y="1791"/>
              <a:ext cx="14" cy="14"/>
            </a:xfrm>
            <a:prstGeom prst="rect">
              <a:avLst/>
            </a:prstGeom>
            <a:solidFill>
              <a:srgbClr val="244061"/>
            </a:solidFill>
            <a:ln w="9525">
              <a:noFill/>
              <a:miter lim="800000"/>
              <a:headEnd/>
              <a:tailEnd/>
            </a:ln>
          </p:spPr>
          <p:txBody>
            <a:bodyPr/>
            <a:lstStyle/>
            <a:p>
              <a:pPr>
                <a:defRPr/>
              </a:pPr>
              <a:endParaRPr lang="en-US" dirty="0">
                <a:latin typeface="Verdana" panose="020B0604030504040204" pitchFamily="34" charset="0"/>
                <a:ea typeface="Verdana" panose="020B0604030504040204" pitchFamily="34" charset="0"/>
                <a:cs typeface="Verdana" panose="020B0604030504040204" pitchFamily="34" charset="0"/>
              </a:endParaRPr>
            </a:p>
          </p:txBody>
        </p:sp>
        <p:sp>
          <p:nvSpPr>
            <p:cNvPr id="89" name="Rectangle 93"/>
            <p:cNvSpPr>
              <a:spLocks noChangeArrowheads="1"/>
            </p:cNvSpPr>
            <p:nvPr/>
          </p:nvSpPr>
          <p:spPr bwMode="auto">
            <a:xfrm>
              <a:off x="3629" y="1791"/>
              <a:ext cx="726" cy="14"/>
            </a:xfrm>
            <a:prstGeom prst="rect">
              <a:avLst/>
            </a:prstGeom>
            <a:solidFill>
              <a:srgbClr val="244061"/>
            </a:solidFill>
            <a:ln w="9525">
              <a:noFill/>
              <a:miter lim="800000"/>
              <a:headEnd/>
              <a:tailEnd/>
            </a:ln>
          </p:spPr>
          <p:txBody>
            <a:bodyPr/>
            <a:lstStyle/>
            <a:p>
              <a:pPr>
                <a:defRPr/>
              </a:pPr>
              <a:endParaRPr lang="en-US" dirty="0">
                <a:latin typeface="Verdana" panose="020B0604030504040204" pitchFamily="34" charset="0"/>
                <a:ea typeface="Verdana" panose="020B0604030504040204" pitchFamily="34" charset="0"/>
                <a:cs typeface="Verdana" panose="020B0604030504040204" pitchFamily="34" charset="0"/>
              </a:endParaRPr>
            </a:p>
          </p:txBody>
        </p:sp>
        <p:sp>
          <p:nvSpPr>
            <p:cNvPr id="90" name="Rectangle 94"/>
            <p:cNvSpPr>
              <a:spLocks noChangeArrowheads="1"/>
            </p:cNvSpPr>
            <p:nvPr/>
          </p:nvSpPr>
          <p:spPr bwMode="auto">
            <a:xfrm>
              <a:off x="4355" y="1791"/>
              <a:ext cx="14" cy="14"/>
            </a:xfrm>
            <a:prstGeom prst="rect">
              <a:avLst/>
            </a:prstGeom>
            <a:solidFill>
              <a:srgbClr val="244061"/>
            </a:solidFill>
            <a:ln w="9525">
              <a:noFill/>
              <a:miter lim="800000"/>
              <a:headEnd/>
              <a:tailEnd/>
            </a:ln>
          </p:spPr>
          <p:txBody>
            <a:bodyPr/>
            <a:lstStyle/>
            <a:p>
              <a:pPr>
                <a:defRPr/>
              </a:pPr>
              <a:endParaRPr lang="en-US" dirty="0">
                <a:latin typeface="Verdana" panose="020B0604030504040204" pitchFamily="34" charset="0"/>
                <a:ea typeface="Verdana" panose="020B0604030504040204" pitchFamily="34" charset="0"/>
                <a:cs typeface="Verdana" panose="020B0604030504040204" pitchFamily="34" charset="0"/>
              </a:endParaRPr>
            </a:p>
          </p:txBody>
        </p:sp>
        <p:sp>
          <p:nvSpPr>
            <p:cNvPr id="91" name="Rectangle 95"/>
            <p:cNvSpPr>
              <a:spLocks noChangeArrowheads="1"/>
            </p:cNvSpPr>
            <p:nvPr/>
          </p:nvSpPr>
          <p:spPr bwMode="auto">
            <a:xfrm>
              <a:off x="4369" y="1791"/>
              <a:ext cx="727" cy="14"/>
            </a:xfrm>
            <a:prstGeom prst="rect">
              <a:avLst/>
            </a:prstGeom>
            <a:solidFill>
              <a:srgbClr val="244061"/>
            </a:solidFill>
            <a:ln w="9525">
              <a:noFill/>
              <a:miter lim="800000"/>
              <a:headEnd/>
              <a:tailEnd/>
            </a:ln>
          </p:spPr>
          <p:txBody>
            <a:bodyPr/>
            <a:lstStyle/>
            <a:p>
              <a:pPr>
                <a:defRPr/>
              </a:pPr>
              <a:endParaRPr lang="en-US" dirty="0">
                <a:latin typeface="Verdana" panose="020B0604030504040204" pitchFamily="34" charset="0"/>
                <a:ea typeface="Verdana" panose="020B0604030504040204" pitchFamily="34" charset="0"/>
                <a:cs typeface="Verdana" panose="020B0604030504040204" pitchFamily="34" charset="0"/>
              </a:endParaRPr>
            </a:p>
          </p:txBody>
        </p:sp>
        <p:sp>
          <p:nvSpPr>
            <p:cNvPr id="92" name="Rectangle 96"/>
            <p:cNvSpPr>
              <a:spLocks noChangeArrowheads="1"/>
            </p:cNvSpPr>
            <p:nvPr/>
          </p:nvSpPr>
          <p:spPr bwMode="auto">
            <a:xfrm>
              <a:off x="687" y="1999"/>
              <a:ext cx="28" cy="97"/>
            </a:xfrm>
            <a:prstGeom prst="rect">
              <a:avLst/>
            </a:prstGeom>
            <a:noFill/>
            <a:ln w="9525">
              <a:noFill/>
              <a:miter lim="800000"/>
              <a:headEnd/>
              <a:tailEnd/>
            </a:ln>
          </p:spPr>
          <p:txBody>
            <a:bodyPr wrap="none" lIns="0" tIns="0" rIns="0" bIns="0">
              <a:spAutoFit/>
            </a:bodyPr>
            <a:lstStyle/>
            <a:p>
              <a:pPr>
                <a:defRPr/>
              </a:pPr>
              <a:r>
                <a:rPr lang="en-US" sz="1000" dirty="0">
                  <a:latin typeface="Verdana" panose="020B0604030504040204" pitchFamily="34" charset="0"/>
                  <a:ea typeface="Verdana" panose="020B0604030504040204" pitchFamily="34" charset="0"/>
                  <a:cs typeface="Verdana" panose="020B0604030504040204" pitchFamily="34" charset="0"/>
                </a:rPr>
                <a:t> </a:t>
              </a:r>
              <a:endParaRPr lang="en-US" dirty="0">
                <a:latin typeface="Verdana" panose="020B0604030504040204" pitchFamily="34" charset="0"/>
                <a:ea typeface="Verdana" panose="020B0604030504040204" pitchFamily="34" charset="0"/>
                <a:cs typeface="Verdana" panose="020B0604030504040204" pitchFamily="34" charset="0"/>
              </a:endParaRPr>
            </a:p>
          </p:txBody>
        </p:sp>
      </p:grpSp>
    </p:spTree>
    <p:extLst>
      <p:ext uri="{BB962C8B-B14F-4D97-AF65-F5344CB8AC3E}">
        <p14:creationId xmlns:p14="http://schemas.microsoft.com/office/powerpoint/2010/main" val="33321083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152650" y="4723861"/>
            <a:ext cx="7886700" cy="1453102"/>
          </a:xfrm>
        </p:spPr>
        <p:txBody>
          <a:bodyPr/>
          <a:lstStyle/>
          <a:p>
            <a:pPr>
              <a:spcAft>
                <a:spcPts val="600"/>
              </a:spcAft>
              <a:defRPr/>
            </a:pPr>
            <a:r>
              <a:rPr lang="en-US" dirty="0" err="1">
                <a:latin typeface="Tahoma" panose="020B0604030504040204" pitchFamily="34" charset="0"/>
                <a:ea typeface="Tahoma" panose="020B0604030504040204" pitchFamily="34" charset="0"/>
                <a:cs typeface="Tahoma" panose="020B0604030504040204" pitchFamily="34" charset="0"/>
              </a:rPr>
              <a:t>Các</a:t>
            </a:r>
            <a:r>
              <a:rPr lang="en-US" dirty="0">
                <a:latin typeface="Tahoma" panose="020B0604030504040204" pitchFamily="34" charset="0"/>
                <a:ea typeface="Tahoma" panose="020B0604030504040204" pitchFamily="34" charset="0"/>
                <a:cs typeface="Tahoma" panose="020B0604030504040204" pitchFamily="34" charset="0"/>
              </a:rPr>
              <a:t> </a:t>
            </a:r>
            <a:r>
              <a:rPr lang="en-US" dirty="0" err="1">
                <a:latin typeface="Tahoma" panose="020B0604030504040204" pitchFamily="34" charset="0"/>
                <a:ea typeface="Tahoma" panose="020B0604030504040204" pitchFamily="34" charset="0"/>
                <a:cs typeface="Tahoma" panose="020B0604030504040204" pitchFamily="34" charset="0"/>
              </a:rPr>
              <a:t>khoản</a:t>
            </a:r>
            <a:r>
              <a:rPr lang="en-US" dirty="0">
                <a:latin typeface="Tahoma" panose="020B0604030504040204" pitchFamily="34" charset="0"/>
                <a:ea typeface="Tahoma" panose="020B0604030504040204" pitchFamily="34" charset="0"/>
                <a:cs typeface="Tahoma" panose="020B0604030504040204" pitchFamily="34" charset="0"/>
              </a:rPr>
              <a:t> </a:t>
            </a:r>
            <a:r>
              <a:rPr lang="en-US" dirty="0" err="1">
                <a:latin typeface="Tahoma" panose="020B0604030504040204" pitchFamily="34" charset="0"/>
                <a:ea typeface="Tahoma" panose="020B0604030504040204" pitchFamily="34" charset="0"/>
                <a:cs typeface="Tahoma" panose="020B0604030504040204" pitchFamily="34" charset="0"/>
              </a:rPr>
              <a:t>trả</a:t>
            </a:r>
            <a:r>
              <a:rPr lang="en-US" dirty="0">
                <a:latin typeface="Tahoma" panose="020B0604030504040204" pitchFamily="34" charset="0"/>
                <a:ea typeface="Tahoma" panose="020B0604030504040204" pitchFamily="34" charset="0"/>
                <a:cs typeface="Tahoma" panose="020B0604030504040204" pitchFamily="34" charset="0"/>
              </a:rPr>
              <a:t> </a:t>
            </a:r>
            <a:r>
              <a:rPr lang="en-US" dirty="0" err="1">
                <a:latin typeface="Tahoma" panose="020B0604030504040204" pitchFamily="34" charset="0"/>
                <a:ea typeface="Tahoma" panose="020B0604030504040204" pitchFamily="34" charset="0"/>
                <a:cs typeface="Tahoma" panose="020B0604030504040204" pitchFamily="34" charset="0"/>
              </a:rPr>
              <a:t>hàng</a:t>
            </a:r>
            <a:r>
              <a:rPr lang="en-US" dirty="0">
                <a:latin typeface="Tahoma" panose="020B0604030504040204" pitchFamily="34" charset="0"/>
                <a:ea typeface="Tahoma" panose="020B0604030504040204" pitchFamily="34" charset="0"/>
                <a:cs typeface="Tahoma" panose="020B0604030504040204" pitchFamily="34" charset="0"/>
              </a:rPr>
              <a:t> </a:t>
            </a:r>
            <a:r>
              <a:rPr lang="en-US" dirty="0" err="1">
                <a:latin typeface="Tahoma" panose="020B0604030504040204" pitchFamily="34" charset="0"/>
                <a:ea typeface="Tahoma" panose="020B0604030504040204" pitchFamily="34" charset="0"/>
                <a:cs typeface="Tahoma" panose="020B0604030504040204" pitchFamily="34" charset="0"/>
              </a:rPr>
              <a:t>năm</a:t>
            </a:r>
            <a:r>
              <a:rPr lang="en-US" dirty="0">
                <a:latin typeface="Tahoma" panose="020B0604030504040204" pitchFamily="34" charset="0"/>
                <a:ea typeface="Tahoma" panose="020B0604030504040204" pitchFamily="34" charset="0"/>
                <a:cs typeface="Tahoma" panose="020B0604030504040204" pitchFamily="34" charset="0"/>
              </a:rPr>
              <a:t> </a:t>
            </a:r>
            <a:r>
              <a:rPr lang="en-US" dirty="0" err="1">
                <a:latin typeface="Tahoma" panose="020B0604030504040204" pitchFamily="34" charset="0"/>
                <a:ea typeface="Tahoma" panose="020B0604030504040204" pitchFamily="34" charset="0"/>
                <a:cs typeface="Tahoma" panose="020B0604030504040204" pitchFamily="34" charset="0"/>
              </a:rPr>
              <a:t>như</a:t>
            </a:r>
            <a:r>
              <a:rPr lang="en-US" dirty="0">
                <a:latin typeface="Tahoma" panose="020B0604030504040204" pitchFamily="34" charset="0"/>
                <a:ea typeface="Tahoma" panose="020B0604030504040204" pitchFamily="34" charset="0"/>
                <a:cs typeface="Tahoma" panose="020B0604030504040204" pitchFamily="34" charset="0"/>
              </a:rPr>
              <a:t> </a:t>
            </a:r>
            <a:r>
              <a:rPr lang="en-US" dirty="0" err="1">
                <a:latin typeface="Tahoma" panose="020B0604030504040204" pitchFamily="34" charset="0"/>
                <a:ea typeface="Tahoma" panose="020B0604030504040204" pitchFamily="34" charset="0"/>
                <a:cs typeface="Tahoma" panose="020B0604030504040204" pitchFamily="34" charset="0"/>
              </a:rPr>
              <a:t>nhau</a:t>
            </a:r>
            <a:r>
              <a:rPr lang="en-US" dirty="0">
                <a:latin typeface="Tahoma" panose="020B0604030504040204" pitchFamily="34" charset="0"/>
                <a:ea typeface="Tahoma" panose="020B0604030504040204" pitchFamily="34" charset="0"/>
                <a:cs typeface="Tahoma" panose="020B0604030504040204" pitchFamily="34" charset="0"/>
              </a:rPr>
              <a:t>.</a:t>
            </a:r>
          </a:p>
          <a:p>
            <a:pPr>
              <a:spcAft>
                <a:spcPts val="600"/>
              </a:spcAft>
              <a:defRPr/>
            </a:pPr>
            <a:r>
              <a:rPr lang="en-US" dirty="0" err="1">
                <a:latin typeface="Tahoma" panose="020B0604030504040204" pitchFamily="34" charset="0"/>
                <a:ea typeface="Tahoma" panose="020B0604030504040204" pitchFamily="34" charset="0"/>
                <a:cs typeface="Tahoma" panose="020B0604030504040204" pitchFamily="34" charset="0"/>
              </a:rPr>
              <a:t>Lãi</a:t>
            </a:r>
            <a:r>
              <a:rPr lang="en-US" dirty="0">
                <a:latin typeface="Tahoma" panose="020B0604030504040204" pitchFamily="34" charset="0"/>
                <a:ea typeface="Tahoma" panose="020B0604030504040204" pitchFamily="34" charset="0"/>
                <a:cs typeface="Tahoma" panose="020B0604030504040204" pitchFamily="34" charset="0"/>
              </a:rPr>
              <a:t> </a:t>
            </a:r>
            <a:r>
              <a:rPr lang="en-US" dirty="0" err="1">
                <a:latin typeface="Tahoma" panose="020B0604030504040204" pitchFamily="34" charset="0"/>
                <a:ea typeface="Tahoma" panose="020B0604030504040204" pitchFamily="34" charset="0"/>
                <a:cs typeface="Tahoma" panose="020B0604030504040204" pitchFamily="34" charset="0"/>
              </a:rPr>
              <a:t>vay</a:t>
            </a:r>
            <a:r>
              <a:rPr lang="en-US" dirty="0">
                <a:latin typeface="Tahoma" panose="020B0604030504040204" pitchFamily="34" charset="0"/>
                <a:ea typeface="Tahoma" panose="020B0604030504040204" pitchFamily="34" charset="0"/>
                <a:cs typeface="Tahoma" panose="020B0604030504040204" pitchFamily="34" charset="0"/>
              </a:rPr>
              <a:t> </a:t>
            </a:r>
            <a:r>
              <a:rPr lang="en-US" dirty="0" err="1">
                <a:latin typeface="Tahoma" panose="020B0604030504040204" pitchFamily="34" charset="0"/>
                <a:ea typeface="Tahoma" panose="020B0604030504040204" pitchFamily="34" charset="0"/>
                <a:cs typeface="Tahoma" panose="020B0604030504040204" pitchFamily="34" charset="0"/>
              </a:rPr>
              <a:t>phải</a:t>
            </a:r>
            <a:r>
              <a:rPr lang="en-US" dirty="0">
                <a:latin typeface="Tahoma" panose="020B0604030504040204" pitchFamily="34" charset="0"/>
                <a:ea typeface="Tahoma" panose="020B0604030504040204" pitchFamily="34" charset="0"/>
                <a:cs typeface="Tahoma" panose="020B0604030504040204" pitchFamily="34" charset="0"/>
              </a:rPr>
              <a:t> </a:t>
            </a:r>
            <a:r>
              <a:rPr lang="en-US" dirty="0" err="1">
                <a:latin typeface="Tahoma" panose="020B0604030504040204" pitchFamily="34" charset="0"/>
                <a:ea typeface="Tahoma" panose="020B0604030504040204" pitchFamily="34" charset="0"/>
                <a:cs typeface="Tahoma" panose="020B0604030504040204" pitchFamily="34" charset="0"/>
              </a:rPr>
              <a:t>trả</a:t>
            </a:r>
            <a:r>
              <a:rPr lang="en-US" dirty="0">
                <a:latin typeface="Tahoma" panose="020B0604030504040204" pitchFamily="34" charset="0"/>
                <a:ea typeface="Tahoma" panose="020B0604030504040204" pitchFamily="34" charset="0"/>
                <a:cs typeface="Tahoma" panose="020B0604030504040204" pitchFamily="34" charset="0"/>
              </a:rPr>
              <a:t> </a:t>
            </a:r>
            <a:r>
              <a:rPr lang="en-US" dirty="0" err="1">
                <a:latin typeface="Tahoma" panose="020B0604030504040204" pitchFamily="34" charset="0"/>
                <a:ea typeface="Tahoma" panose="020B0604030504040204" pitchFamily="34" charset="0"/>
                <a:cs typeface="Tahoma" panose="020B0604030504040204" pitchFamily="34" charset="0"/>
              </a:rPr>
              <a:t>giảm</a:t>
            </a:r>
            <a:r>
              <a:rPr lang="en-US" dirty="0">
                <a:latin typeface="Tahoma" panose="020B0604030504040204" pitchFamily="34" charset="0"/>
                <a:ea typeface="Tahoma" panose="020B0604030504040204" pitchFamily="34" charset="0"/>
                <a:cs typeface="Tahoma" panose="020B0604030504040204" pitchFamily="34" charset="0"/>
              </a:rPr>
              <a:t> </a:t>
            </a:r>
            <a:r>
              <a:rPr lang="en-US" dirty="0" err="1">
                <a:latin typeface="Tahoma" panose="020B0604030504040204" pitchFamily="34" charset="0"/>
                <a:ea typeface="Tahoma" panose="020B0604030504040204" pitchFamily="34" charset="0"/>
                <a:cs typeface="Tahoma" panose="020B0604030504040204" pitchFamily="34" charset="0"/>
              </a:rPr>
              <a:t>dần</a:t>
            </a:r>
            <a:r>
              <a:rPr lang="en-US" dirty="0">
                <a:latin typeface="Tahoma" panose="020B0604030504040204" pitchFamily="34" charset="0"/>
                <a:ea typeface="Tahoma" panose="020B0604030504040204" pitchFamily="34" charset="0"/>
                <a:cs typeface="Tahoma" panose="020B0604030504040204" pitchFamily="34" charset="0"/>
              </a:rPr>
              <a:t>.</a:t>
            </a:r>
          </a:p>
          <a:p>
            <a:pPr>
              <a:spcAft>
                <a:spcPts val="600"/>
              </a:spcAft>
              <a:defRPr/>
            </a:pPr>
            <a:r>
              <a:rPr lang="en-US" dirty="0" err="1">
                <a:latin typeface="Tahoma" panose="020B0604030504040204" pitchFamily="34" charset="0"/>
                <a:ea typeface="Tahoma" panose="020B0604030504040204" pitchFamily="34" charset="0"/>
                <a:cs typeface="Tahoma" panose="020B0604030504040204" pitchFamily="34" charset="0"/>
              </a:rPr>
              <a:t>Gốc</a:t>
            </a:r>
            <a:r>
              <a:rPr lang="en-US" dirty="0">
                <a:latin typeface="Tahoma" panose="020B0604030504040204" pitchFamily="34" charset="0"/>
                <a:ea typeface="Tahoma" panose="020B0604030504040204" pitchFamily="34" charset="0"/>
                <a:cs typeface="Tahoma" panose="020B0604030504040204" pitchFamily="34" charset="0"/>
              </a:rPr>
              <a:t> </a:t>
            </a:r>
            <a:r>
              <a:rPr lang="en-US" dirty="0" err="1">
                <a:latin typeface="Tahoma" panose="020B0604030504040204" pitchFamily="34" charset="0"/>
                <a:ea typeface="Tahoma" panose="020B0604030504040204" pitchFamily="34" charset="0"/>
                <a:cs typeface="Tahoma" panose="020B0604030504040204" pitchFamily="34" charset="0"/>
              </a:rPr>
              <a:t>vay</a:t>
            </a:r>
            <a:r>
              <a:rPr lang="en-US" dirty="0">
                <a:latin typeface="Tahoma" panose="020B0604030504040204" pitchFamily="34" charset="0"/>
                <a:ea typeface="Tahoma" panose="020B0604030504040204" pitchFamily="34" charset="0"/>
                <a:cs typeface="Tahoma" panose="020B0604030504040204" pitchFamily="34" charset="0"/>
              </a:rPr>
              <a:t> </a:t>
            </a:r>
            <a:r>
              <a:rPr lang="en-US" dirty="0" err="1">
                <a:latin typeface="Tahoma" panose="020B0604030504040204" pitchFamily="34" charset="0"/>
                <a:ea typeface="Tahoma" panose="020B0604030504040204" pitchFamily="34" charset="0"/>
                <a:cs typeface="Tahoma" panose="020B0604030504040204" pitchFamily="34" charset="0"/>
              </a:rPr>
              <a:t>phải</a:t>
            </a:r>
            <a:r>
              <a:rPr lang="en-US" dirty="0">
                <a:latin typeface="Tahoma" panose="020B0604030504040204" pitchFamily="34" charset="0"/>
                <a:ea typeface="Tahoma" panose="020B0604030504040204" pitchFamily="34" charset="0"/>
                <a:cs typeface="Tahoma" panose="020B0604030504040204" pitchFamily="34" charset="0"/>
              </a:rPr>
              <a:t> </a:t>
            </a:r>
            <a:r>
              <a:rPr lang="en-US" dirty="0" err="1">
                <a:latin typeface="Tahoma" panose="020B0604030504040204" pitchFamily="34" charset="0"/>
                <a:ea typeface="Tahoma" panose="020B0604030504040204" pitchFamily="34" charset="0"/>
                <a:cs typeface="Tahoma" panose="020B0604030504040204" pitchFamily="34" charset="0"/>
              </a:rPr>
              <a:t>trả</a:t>
            </a:r>
            <a:r>
              <a:rPr lang="en-US" dirty="0">
                <a:latin typeface="Tahoma" panose="020B0604030504040204" pitchFamily="34" charset="0"/>
                <a:ea typeface="Tahoma" panose="020B0604030504040204" pitchFamily="34" charset="0"/>
                <a:cs typeface="Tahoma" panose="020B0604030504040204" pitchFamily="34" charset="0"/>
              </a:rPr>
              <a:t> </a:t>
            </a:r>
            <a:r>
              <a:rPr lang="en-US" dirty="0" err="1">
                <a:latin typeface="Tahoma" panose="020B0604030504040204" pitchFamily="34" charset="0"/>
                <a:ea typeface="Tahoma" panose="020B0604030504040204" pitchFamily="34" charset="0"/>
                <a:cs typeface="Tahoma" panose="020B0604030504040204" pitchFamily="34" charset="0"/>
              </a:rPr>
              <a:t>giảm</a:t>
            </a:r>
            <a:r>
              <a:rPr lang="en-US" dirty="0">
                <a:latin typeface="Tahoma" panose="020B0604030504040204" pitchFamily="34" charset="0"/>
                <a:ea typeface="Tahoma" panose="020B0604030504040204" pitchFamily="34" charset="0"/>
                <a:cs typeface="Tahoma" panose="020B0604030504040204" pitchFamily="34" charset="0"/>
              </a:rPr>
              <a:t> </a:t>
            </a:r>
            <a:r>
              <a:rPr lang="en-US" dirty="0" err="1">
                <a:latin typeface="Tahoma" panose="020B0604030504040204" pitchFamily="34" charset="0"/>
                <a:ea typeface="Tahoma" panose="020B0604030504040204" pitchFamily="34" charset="0"/>
                <a:cs typeface="Tahoma" panose="020B0604030504040204" pitchFamily="34" charset="0"/>
              </a:rPr>
              <a:t>dần</a:t>
            </a:r>
            <a:r>
              <a:rPr lang="en-US" dirty="0">
                <a:latin typeface="Tahoma" panose="020B0604030504040204" pitchFamily="34" charset="0"/>
                <a:ea typeface="Tahoma" panose="020B0604030504040204" pitchFamily="34" charset="0"/>
                <a:cs typeface="Tahoma" panose="020B0604030504040204" pitchFamily="34" charset="0"/>
              </a:rPr>
              <a:t>.</a:t>
            </a:r>
          </a:p>
        </p:txBody>
      </p:sp>
      <p:sp>
        <p:nvSpPr>
          <p:cNvPr id="20" name="Title 19"/>
          <p:cNvSpPr>
            <a:spLocks noGrp="1"/>
          </p:cNvSpPr>
          <p:nvPr>
            <p:ph type="title"/>
          </p:nvPr>
        </p:nvSpPr>
        <p:spPr/>
        <p:txBody>
          <a:bodyPr>
            <a:normAutofit/>
          </a:bodyPr>
          <a:lstStyle/>
          <a:p>
            <a:r>
              <a:rPr lang="vi-VN" sz="3600" i="0" dirty="0">
                <a:solidFill>
                  <a:srgbClr val="00000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Minh </a:t>
            </a:r>
            <a:r>
              <a:rPr lang="vi-VN" sz="3600" i="0" dirty="0" err="1">
                <a:solidFill>
                  <a:srgbClr val="00000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họa</a:t>
            </a:r>
            <a:r>
              <a:rPr lang="vi-VN" sz="3600" i="0" dirty="0">
                <a:solidFill>
                  <a:srgbClr val="00000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a:t>
            </a:r>
            <a:r>
              <a:rPr lang="vi-VN" sz="3600" dirty="0">
                <a:solidFill>
                  <a:srgbClr val="00000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phân </a:t>
            </a:r>
            <a:r>
              <a:rPr lang="vi-VN" sz="3600" dirty="0" err="1">
                <a:solidFill>
                  <a:srgbClr val="00000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bổ</a:t>
            </a:r>
            <a:r>
              <a:rPr lang="vi-VN" sz="3600" dirty="0">
                <a:solidFill>
                  <a:srgbClr val="00000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a:t>
            </a:r>
            <a:r>
              <a:rPr lang="vi-VN" sz="3600" dirty="0" err="1">
                <a:solidFill>
                  <a:srgbClr val="00000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gốc</a:t>
            </a:r>
            <a:r>
              <a:rPr lang="vi-VN" sz="3600" dirty="0">
                <a:solidFill>
                  <a:srgbClr val="00000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a:t>
            </a:r>
            <a:r>
              <a:rPr lang="vi-VN" sz="3600" dirty="0" err="1">
                <a:solidFill>
                  <a:srgbClr val="00000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lãi</a:t>
            </a:r>
            <a:r>
              <a:rPr lang="vi-VN" sz="3600" dirty="0">
                <a:solidFill>
                  <a:srgbClr val="00000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vay</a:t>
            </a:r>
            <a:r>
              <a:rPr lang="vi-VN" sz="3600" i="0" dirty="0">
                <a:solidFill>
                  <a:srgbClr val="00000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a:t>
            </a:r>
            <a:r>
              <a:rPr lang="vi-VN" sz="3600" i="0" dirty="0" err="1">
                <a:solidFill>
                  <a:srgbClr val="00000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Tiền</a:t>
            </a:r>
            <a:r>
              <a:rPr lang="vi-VN" sz="3600" i="0" dirty="0">
                <a:solidFill>
                  <a:srgbClr val="00000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a:t>
            </a:r>
            <a:r>
              <a:rPr lang="vi-VN" sz="3600" i="0" dirty="0" err="1">
                <a:solidFill>
                  <a:srgbClr val="00000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sẽ</a:t>
            </a:r>
            <a:r>
              <a:rPr lang="vi-VN" sz="3600" i="0" dirty="0">
                <a:solidFill>
                  <a:srgbClr val="00000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đi đâu? </a:t>
            </a:r>
            <a:endParaRPr lang="en-US" sz="3600"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endParaRPr>
          </a:p>
        </p:txBody>
      </p:sp>
      <p:grpSp>
        <p:nvGrpSpPr>
          <p:cNvPr id="4" name="Group 3" descr="Graph illustrating an amortized payment (0-3 years)." title="Amortized Payment"/>
          <p:cNvGrpSpPr/>
          <p:nvPr/>
        </p:nvGrpSpPr>
        <p:grpSpPr>
          <a:xfrm>
            <a:off x="2330230" y="1222967"/>
            <a:ext cx="6770970" cy="3334005"/>
            <a:chOff x="923925" y="1522660"/>
            <a:chExt cx="6770970" cy="3249710"/>
          </a:xfrm>
        </p:grpSpPr>
        <p:sp>
          <p:nvSpPr>
            <p:cNvPr id="5" name="Rectangle 14"/>
            <p:cNvSpPr>
              <a:spLocks noChangeArrowheads="1"/>
            </p:cNvSpPr>
            <p:nvPr/>
          </p:nvSpPr>
          <p:spPr bwMode="auto">
            <a:xfrm>
              <a:off x="3875088" y="2690813"/>
              <a:ext cx="1801368" cy="1568450"/>
            </a:xfrm>
            <a:prstGeom prst="rect">
              <a:avLst/>
            </a:prstGeom>
            <a:gradFill flip="none" rotWithShape="1">
              <a:gsLst>
                <a:gs pos="0">
                  <a:srgbClr val="343F52"/>
                </a:gs>
                <a:gs pos="50000">
                  <a:srgbClr val="343F52">
                    <a:alpha val="70000"/>
                  </a:srgbClr>
                </a:gs>
                <a:gs pos="100000">
                  <a:srgbClr val="343F52">
                    <a:lumMod val="25000"/>
                    <a:lumOff val="75000"/>
                  </a:srgbClr>
                </a:gs>
              </a:gsLst>
              <a:path path="circle">
                <a:fillToRect l="100000" b="100000"/>
              </a:path>
              <a:tileRect t="-100000" r="-100000"/>
            </a:gradFill>
            <a:ln w="25400">
              <a:solidFill>
                <a:schemeClr val="tx1"/>
              </a:solidFill>
              <a:miter lim="800000"/>
              <a:headEnd/>
              <a:tailEnd/>
            </a:ln>
          </p:spPr>
          <p:txBody>
            <a:bodyPr wrap="none" anchor="ctr"/>
            <a:lstStyle/>
            <a:p>
              <a:pPr>
                <a:defRPr/>
              </a:pPr>
              <a:endParaRPr lang="en-US" sz="2000" dirty="0">
                <a:latin typeface="Arial" panose="020B0604020202020204" pitchFamily="34" charset="0"/>
                <a:cs typeface="Arial" panose="020B0604020202020204" pitchFamily="34" charset="0"/>
              </a:endParaRPr>
            </a:p>
          </p:txBody>
        </p:sp>
        <p:sp>
          <p:nvSpPr>
            <p:cNvPr id="6" name="Rectangle 4" descr="70%"/>
            <p:cNvSpPr>
              <a:spLocks noChangeArrowheads="1"/>
            </p:cNvSpPr>
            <p:nvPr/>
          </p:nvSpPr>
          <p:spPr bwMode="auto">
            <a:xfrm>
              <a:off x="5702300" y="2078038"/>
              <a:ext cx="1801368" cy="373062"/>
            </a:xfrm>
            <a:prstGeom prst="rect">
              <a:avLst/>
            </a:prstGeom>
            <a:gradFill flip="none" rotWithShape="1">
              <a:gsLst>
                <a:gs pos="0">
                  <a:schemeClr val="tx2">
                    <a:lumMod val="40000"/>
                    <a:lumOff val="60000"/>
                  </a:schemeClr>
                </a:gs>
                <a:gs pos="50000">
                  <a:schemeClr val="bg2"/>
                </a:gs>
                <a:gs pos="100000">
                  <a:schemeClr val="bg1"/>
                </a:gs>
              </a:gsLst>
              <a:lin ang="5400000" scaled="1"/>
              <a:tileRect/>
            </a:gradFill>
            <a:ln w="25400">
              <a:solidFill>
                <a:schemeClr val="tx1"/>
              </a:solidFill>
              <a:miter lim="800000"/>
              <a:headEnd/>
              <a:tailEnd/>
            </a:ln>
          </p:spPr>
          <p:txBody>
            <a:bodyPr wrap="none" anchor="ctr"/>
            <a:lstStyle/>
            <a:p>
              <a:pPr>
                <a:defRPr/>
              </a:pPr>
              <a:endParaRPr lang="en-US" sz="2000" dirty="0">
                <a:latin typeface="Arial" panose="020B0604020202020204" pitchFamily="34" charset="0"/>
                <a:cs typeface="Arial" panose="020B0604020202020204" pitchFamily="34" charset="0"/>
              </a:endParaRPr>
            </a:p>
          </p:txBody>
        </p:sp>
        <p:sp>
          <p:nvSpPr>
            <p:cNvPr id="7" name="Rectangle 5" descr="70%"/>
            <p:cNvSpPr>
              <a:spLocks noChangeArrowheads="1"/>
            </p:cNvSpPr>
            <p:nvPr/>
          </p:nvSpPr>
          <p:spPr bwMode="auto">
            <a:xfrm>
              <a:off x="3875088" y="2078038"/>
              <a:ext cx="1801368" cy="609600"/>
            </a:xfrm>
            <a:prstGeom prst="rect">
              <a:avLst/>
            </a:prstGeom>
            <a:gradFill flip="none" rotWithShape="1">
              <a:gsLst>
                <a:gs pos="0">
                  <a:schemeClr val="tx2">
                    <a:lumMod val="40000"/>
                    <a:lumOff val="60000"/>
                  </a:schemeClr>
                </a:gs>
                <a:gs pos="50000">
                  <a:schemeClr val="bg2"/>
                </a:gs>
                <a:gs pos="100000">
                  <a:schemeClr val="bg1"/>
                </a:gs>
              </a:gsLst>
              <a:lin ang="5400000" scaled="1"/>
              <a:tileRect/>
            </a:gradFill>
            <a:ln w="25400">
              <a:solidFill>
                <a:schemeClr val="tx1"/>
              </a:solidFill>
              <a:miter lim="800000"/>
              <a:headEnd/>
              <a:tailEnd/>
            </a:ln>
          </p:spPr>
          <p:txBody>
            <a:bodyPr wrap="none" anchor="ctr"/>
            <a:lstStyle/>
            <a:p>
              <a:pPr>
                <a:defRPr/>
              </a:pPr>
              <a:endParaRPr lang="en-US" sz="2000" dirty="0">
                <a:latin typeface="Arial" panose="020B0604020202020204" pitchFamily="34" charset="0"/>
                <a:cs typeface="Arial" panose="020B0604020202020204" pitchFamily="34" charset="0"/>
              </a:endParaRPr>
            </a:p>
          </p:txBody>
        </p:sp>
        <p:sp>
          <p:nvSpPr>
            <p:cNvPr id="8" name="Rectangle 6"/>
            <p:cNvSpPr>
              <a:spLocks noChangeArrowheads="1"/>
            </p:cNvSpPr>
            <p:nvPr/>
          </p:nvSpPr>
          <p:spPr bwMode="auto">
            <a:xfrm>
              <a:off x="1488182" y="1522660"/>
              <a:ext cx="1284454" cy="480618"/>
            </a:xfrm>
            <a:prstGeom prst="rect">
              <a:avLst/>
            </a:prstGeom>
            <a:noFill/>
            <a:ln w="9525">
              <a:noFill/>
              <a:miter lim="800000"/>
              <a:headEnd/>
              <a:tailEnd/>
            </a:ln>
          </p:spPr>
          <p:txBody>
            <a:bodyPr wrap="none" lIns="92075" tIns="46038" rIns="92075" bIns="46038">
              <a:spAutoFit/>
            </a:bodyPr>
            <a:lstStyle/>
            <a:p>
              <a:pPr>
                <a:defRPr/>
              </a:pPr>
              <a:r>
                <a:rPr lang="en-US" sz="2600" dirty="0">
                  <a:latin typeface="Arial" panose="020B0604020202020204" pitchFamily="34" charset="0"/>
                  <a:cs typeface="Arial" panose="020B0604020202020204" pitchFamily="34" charset="0"/>
                </a:rPr>
                <a:t>Tr VND</a:t>
              </a:r>
            </a:p>
          </p:txBody>
        </p:sp>
        <p:sp>
          <p:nvSpPr>
            <p:cNvPr id="9" name="Rectangle 7"/>
            <p:cNvSpPr>
              <a:spLocks noChangeArrowheads="1"/>
            </p:cNvSpPr>
            <p:nvPr/>
          </p:nvSpPr>
          <p:spPr bwMode="auto">
            <a:xfrm>
              <a:off x="1870075" y="4310063"/>
              <a:ext cx="357470" cy="462307"/>
            </a:xfrm>
            <a:prstGeom prst="rect">
              <a:avLst/>
            </a:prstGeom>
            <a:noFill/>
            <a:ln w="9525">
              <a:noFill/>
              <a:miter lim="800000"/>
              <a:headEnd/>
              <a:tailEnd/>
            </a:ln>
          </p:spPr>
          <p:txBody>
            <a:bodyPr wrap="none" lIns="92075" tIns="46038" rIns="92075" bIns="46038">
              <a:spAutoFit/>
            </a:bodyPr>
            <a:lstStyle/>
            <a:p>
              <a:pPr>
                <a:defRPr/>
              </a:pPr>
              <a:r>
                <a:rPr lang="en-US" sz="2400" dirty="0">
                  <a:latin typeface="Arial" panose="020B0604020202020204" pitchFamily="34" charset="0"/>
                  <a:cs typeface="Arial" panose="020B0604020202020204" pitchFamily="34" charset="0"/>
                </a:rPr>
                <a:t>0</a:t>
              </a:r>
            </a:p>
          </p:txBody>
        </p:sp>
        <p:sp>
          <p:nvSpPr>
            <p:cNvPr id="10" name="Rectangle 8"/>
            <p:cNvSpPr>
              <a:spLocks noChangeArrowheads="1"/>
            </p:cNvSpPr>
            <p:nvPr/>
          </p:nvSpPr>
          <p:spPr bwMode="auto">
            <a:xfrm>
              <a:off x="3679825" y="4310063"/>
              <a:ext cx="357470" cy="462307"/>
            </a:xfrm>
            <a:prstGeom prst="rect">
              <a:avLst/>
            </a:prstGeom>
            <a:noFill/>
            <a:ln w="9525">
              <a:noFill/>
              <a:miter lim="800000"/>
              <a:headEnd/>
              <a:tailEnd/>
            </a:ln>
          </p:spPr>
          <p:txBody>
            <a:bodyPr wrap="none" lIns="92075" tIns="46038" rIns="92075" bIns="46038">
              <a:spAutoFit/>
            </a:bodyPr>
            <a:lstStyle/>
            <a:p>
              <a:pPr>
                <a:defRPr/>
              </a:pPr>
              <a:r>
                <a:rPr lang="en-US" sz="2400" dirty="0">
                  <a:latin typeface="Arial" panose="020B0604020202020204" pitchFamily="34" charset="0"/>
                  <a:cs typeface="Arial" panose="020B0604020202020204" pitchFamily="34" charset="0"/>
                </a:rPr>
                <a:t>1</a:t>
              </a:r>
            </a:p>
          </p:txBody>
        </p:sp>
        <p:sp>
          <p:nvSpPr>
            <p:cNvPr id="11" name="Rectangle 9"/>
            <p:cNvSpPr>
              <a:spLocks noChangeArrowheads="1"/>
            </p:cNvSpPr>
            <p:nvPr/>
          </p:nvSpPr>
          <p:spPr bwMode="auto">
            <a:xfrm>
              <a:off x="5537200" y="4310063"/>
              <a:ext cx="357470" cy="462307"/>
            </a:xfrm>
            <a:prstGeom prst="rect">
              <a:avLst/>
            </a:prstGeom>
            <a:noFill/>
            <a:ln w="9525">
              <a:noFill/>
              <a:miter lim="800000"/>
              <a:headEnd/>
              <a:tailEnd/>
            </a:ln>
          </p:spPr>
          <p:txBody>
            <a:bodyPr wrap="none" lIns="92075" tIns="46038" rIns="92075" bIns="46038">
              <a:spAutoFit/>
            </a:bodyPr>
            <a:lstStyle/>
            <a:p>
              <a:pPr>
                <a:defRPr/>
              </a:pPr>
              <a:r>
                <a:rPr lang="en-US" sz="2400" dirty="0">
                  <a:latin typeface="Arial" panose="020B0604020202020204" pitchFamily="34" charset="0"/>
                  <a:cs typeface="Arial" panose="020B0604020202020204" pitchFamily="34" charset="0"/>
                </a:rPr>
                <a:t>2</a:t>
              </a:r>
            </a:p>
          </p:txBody>
        </p:sp>
        <p:sp>
          <p:nvSpPr>
            <p:cNvPr id="12" name="Rectangle 10"/>
            <p:cNvSpPr>
              <a:spLocks noChangeArrowheads="1"/>
            </p:cNvSpPr>
            <p:nvPr/>
          </p:nvSpPr>
          <p:spPr bwMode="auto">
            <a:xfrm>
              <a:off x="7337425" y="4310063"/>
              <a:ext cx="357470" cy="462307"/>
            </a:xfrm>
            <a:prstGeom prst="rect">
              <a:avLst/>
            </a:prstGeom>
            <a:noFill/>
            <a:ln w="9525">
              <a:noFill/>
              <a:miter lim="800000"/>
              <a:headEnd/>
              <a:tailEnd/>
            </a:ln>
          </p:spPr>
          <p:txBody>
            <a:bodyPr wrap="none" lIns="92075" tIns="46038" rIns="92075" bIns="46038">
              <a:spAutoFit/>
            </a:bodyPr>
            <a:lstStyle/>
            <a:p>
              <a:pPr>
                <a:defRPr/>
              </a:pPr>
              <a:r>
                <a:rPr lang="en-US" sz="2400" dirty="0">
                  <a:latin typeface="Arial" panose="020B0604020202020204" pitchFamily="34" charset="0"/>
                  <a:cs typeface="Arial" panose="020B0604020202020204" pitchFamily="34" charset="0"/>
                </a:rPr>
                <a:t>3</a:t>
              </a:r>
            </a:p>
          </p:txBody>
        </p:sp>
        <p:sp>
          <p:nvSpPr>
            <p:cNvPr id="13" name="Rectangle 11"/>
            <p:cNvSpPr>
              <a:spLocks noChangeArrowheads="1"/>
            </p:cNvSpPr>
            <p:nvPr/>
          </p:nvSpPr>
          <p:spPr bwMode="auto">
            <a:xfrm>
              <a:off x="923925" y="1925638"/>
              <a:ext cx="1128514" cy="462307"/>
            </a:xfrm>
            <a:prstGeom prst="rect">
              <a:avLst/>
            </a:prstGeom>
            <a:noFill/>
            <a:ln w="9525">
              <a:noFill/>
              <a:miter lim="800000"/>
              <a:headEnd/>
              <a:tailEnd/>
            </a:ln>
          </p:spPr>
          <p:txBody>
            <a:bodyPr wrap="none" lIns="92075" tIns="46038" rIns="92075" bIns="46038">
              <a:spAutoFit/>
            </a:bodyPr>
            <a:lstStyle/>
            <a:p>
              <a:pPr>
                <a:defRPr/>
              </a:pPr>
              <a:r>
                <a:rPr lang="en-US" sz="2400" dirty="0">
                  <a:latin typeface="Tahoma" panose="020B0604030504040204" pitchFamily="34" charset="0"/>
                  <a:ea typeface="Tahoma" panose="020B0604030504040204" pitchFamily="34" charset="0"/>
                  <a:cs typeface="Tahoma" panose="020B0604030504040204" pitchFamily="34" charset="0"/>
                </a:rPr>
                <a:t>360,35</a:t>
              </a:r>
            </a:p>
          </p:txBody>
        </p:sp>
        <p:sp>
          <p:nvSpPr>
            <p:cNvPr id="14" name="Rectangle 12"/>
            <p:cNvSpPr>
              <a:spLocks noChangeArrowheads="1"/>
            </p:cNvSpPr>
            <p:nvPr/>
          </p:nvSpPr>
          <p:spPr bwMode="auto">
            <a:xfrm>
              <a:off x="4197712" y="2154238"/>
              <a:ext cx="1162178" cy="450618"/>
            </a:xfrm>
            <a:prstGeom prst="rect">
              <a:avLst/>
            </a:prstGeom>
            <a:solidFill>
              <a:schemeClr val="bg1"/>
            </a:solidFill>
            <a:ln w="9525">
              <a:noFill/>
              <a:miter lim="800000"/>
              <a:headEnd/>
              <a:tailEnd/>
            </a:ln>
            <a:effectLst>
              <a:outerShdw blurRad="50800" dist="38100" dir="2700000" algn="tl" rotWithShape="0">
                <a:prstClr val="black">
                  <a:alpha val="40000"/>
                </a:prstClr>
              </a:outerShdw>
            </a:effectLst>
          </p:spPr>
          <p:txBody>
            <a:bodyPr wrap="none" lIns="92075" tIns="46038" rIns="92075" bIns="46038">
              <a:spAutoFit/>
            </a:bodyPr>
            <a:lstStyle/>
            <a:p>
              <a:pPr algn="ctr">
                <a:defRPr/>
              </a:pPr>
              <a:r>
                <a:rPr lang="en-US" sz="2400" dirty="0" err="1">
                  <a:latin typeface="Tahoma" panose="020B0604030504040204" pitchFamily="34" charset="0"/>
                  <a:ea typeface="Tahoma" panose="020B0604030504040204" pitchFamily="34" charset="0"/>
                  <a:cs typeface="Tahoma" panose="020B0604030504040204" pitchFamily="34" charset="0"/>
                </a:rPr>
                <a:t>Lãi</a:t>
              </a:r>
              <a:r>
                <a:rPr lang="en-US" sz="2400" dirty="0">
                  <a:latin typeface="Tahoma" panose="020B0604030504040204" pitchFamily="34" charset="0"/>
                  <a:ea typeface="Tahoma" panose="020B0604030504040204" pitchFamily="34" charset="0"/>
                  <a:cs typeface="Tahoma" panose="020B0604030504040204" pitchFamily="34" charset="0"/>
                </a:rPr>
                <a:t> </a:t>
              </a:r>
              <a:r>
                <a:rPr lang="en-US" sz="2400" dirty="0" err="1">
                  <a:latin typeface="Tahoma" panose="020B0604030504040204" pitchFamily="34" charset="0"/>
                  <a:ea typeface="Tahoma" panose="020B0604030504040204" pitchFamily="34" charset="0"/>
                  <a:cs typeface="Tahoma" panose="020B0604030504040204" pitchFamily="34" charset="0"/>
                </a:rPr>
                <a:t>vay</a:t>
              </a:r>
              <a:endParaRPr lang="en-US" sz="2400" dirty="0">
                <a:latin typeface="Tahoma" panose="020B0604030504040204" pitchFamily="34" charset="0"/>
                <a:ea typeface="Tahoma" panose="020B0604030504040204" pitchFamily="34" charset="0"/>
                <a:cs typeface="Tahoma" panose="020B0604030504040204" pitchFamily="34" charset="0"/>
              </a:endParaRPr>
            </a:p>
          </p:txBody>
        </p:sp>
        <p:sp>
          <p:nvSpPr>
            <p:cNvPr id="15" name="Rectangle 13"/>
            <p:cNvSpPr>
              <a:spLocks noChangeArrowheads="1"/>
            </p:cNvSpPr>
            <p:nvPr/>
          </p:nvSpPr>
          <p:spPr bwMode="auto">
            <a:xfrm>
              <a:off x="923925" y="2763838"/>
              <a:ext cx="1128514" cy="462307"/>
            </a:xfrm>
            <a:prstGeom prst="rect">
              <a:avLst/>
            </a:prstGeom>
            <a:noFill/>
            <a:ln w="9525">
              <a:noFill/>
              <a:miter lim="800000"/>
              <a:headEnd/>
              <a:tailEnd/>
            </a:ln>
          </p:spPr>
          <p:txBody>
            <a:bodyPr wrap="none" lIns="92075" tIns="46038" rIns="92075" bIns="46038">
              <a:spAutoFit/>
            </a:bodyPr>
            <a:lstStyle/>
            <a:p>
              <a:pPr>
                <a:defRPr/>
              </a:pPr>
              <a:r>
                <a:rPr lang="en-US" sz="2400" dirty="0">
                  <a:latin typeface="Tahoma" panose="020B0604030504040204" pitchFamily="34" charset="0"/>
                  <a:ea typeface="Tahoma" panose="020B0604030504040204" pitchFamily="34" charset="0"/>
                  <a:cs typeface="Tahoma" panose="020B0604030504040204" pitchFamily="34" charset="0"/>
                </a:rPr>
                <a:t>320,35</a:t>
              </a:r>
            </a:p>
          </p:txBody>
        </p:sp>
        <p:sp>
          <p:nvSpPr>
            <p:cNvPr id="16" name="Rectangle 15" descr="70%"/>
            <p:cNvSpPr>
              <a:spLocks noChangeArrowheads="1"/>
            </p:cNvSpPr>
            <p:nvPr/>
          </p:nvSpPr>
          <p:spPr bwMode="auto">
            <a:xfrm>
              <a:off x="2047875" y="2078038"/>
              <a:ext cx="1801368" cy="895350"/>
            </a:xfrm>
            <a:prstGeom prst="rect">
              <a:avLst/>
            </a:prstGeom>
            <a:gradFill flip="none" rotWithShape="1">
              <a:gsLst>
                <a:gs pos="0">
                  <a:schemeClr val="tx2">
                    <a:lumMod val="40000"/>
                    <a:lumOff val="60000"/>
                  </a:schemeClr>
                </a:gs>
                <a:gs pos="50000">
                  <a:schemeClr val="bg2"/>
                </a:gs>
                <a:gs pos="100000">
                  <a:schemeClr val="bg1"/>
                </a:gs>
              </a:gsLst>
              <a:lin ang="5400000" scaled="1"/>
              <a:tileRect/>
            </a:gradFill>
            <a:ln w="25400">
              <a:solidFill>
                <a:schemeClr val="tx1"/>
              </a:solidFill>
              <a:miter lim="800000"/>
              <a:headEnd/>
              <a:tailEnd/>
            </a:ln>
          </p:spPr>
          <p:txBody>
            <a:bodyPr wrap="none" anchor="ctr"/>
            <a:lstStyle/>
            <a:p>
              <a:pPr>
                <a:defRPr/>
              </a:pPr>
              <a:endParaRPr lang="en-US" sz="2000" dirty="0">
                <a:latin typeface="Arial" panose="020B0604020202020204" pitchFamily="34" charset="0"/>
                <a:cs typeface="Arial" panose="020B0604020202020204" pitchFamily="34" charset="0"/>
              </a:endParaRPr>
            </a:p>
          </p:txBody>
        </p:sp>
        <p:sp>
          <p:nvSpPr>
            <p:cNvPr id="17" name="Rectangle 16"/>
            <p:cNvSpPr>
              <a:spLocks noChangeArrowheads="1"/>
            </p:cNvSpPr>
            <p:nvPr/>
          </p:nvSpPr>
          <p:spPr bwMode="auto">
            <a:xfrm>
              <a:off x="2047875" y="2992438"/>
              <a:ext cx="1801368" cy="1266825"/>
            </a:xfrm>
            <a:prstGeom prst="rect">
              <a:avLst/>
            </a:prstGeom>
            <a:gradFill flip="none" rotWithShape="1">
              <a:gsLst>
                <a:gs pos="0">
                  <a:srgbClr val="343F52"/>
                </a:gs>
                <a:gs pos="50000">
                  <a:srgbClr val="343F52">
                    <a:alpha val="70000"/>
                  </a:srgbClr>
                </a:gs>
                <a:gs pos="100000">
                  <a:srgbClr val="343F52">
                    <a:lumMod val="25000"/>
                    <a:lumOff val="75000"/>
                  </a:srgbClr>
                </a:gs>
              </a:gsLst>
              <a:path path="circle">
                <a:fillToRect l="100000" b="100000"/>
              </a:path>
              <a:tileRect t="-100000" r="-100000"/>
            </a:gradFill>
            <a:ln w="25400">
              <a:solidFill>
                <a:schemeClr val="tx1"/>
              </a:solidFill>
              <a:miter lim="800000"/>
              <a:headEnd/>
              <a:tailEnd/>
            </a:ln>
          </p:spPr>
          <p:txBody>
            <a:bodyPr wrap="none" anchor="ctr"/>
            <a:lstStyle/>
            <a:p>
              <a:pPr>
                <a:defRPr/>
              </a:pPr>
              <a:endParaRPr lang="en-US" sz="2000" dirty="0">
                <a:latin typeface="Arial" panose="020B0604020202020204" pitchFamily="34" charset="0"/>
                <a:cs typeface="Arial" panose="020B0604020202020204" pitchFamily="34" charset="0"/>
              </a:endParaRPr>
            </a:p>
          </p:txBody>
        </p:sp>
        <p:sp>
          <p:nvSpPr>
            <p:cNvPr id="18" name="Rectangle 17"/>
            <p:cNvSpPr>
              <a:spLocks noChangeArrowheads="1"/>
            </p:cNvSpPr>
            <p:nvPr/>
          </p:nvSpPr>
          <p:spPr bwMode="auto">
            <a:xfrm>
              <a:off x="5702300" y="2459038"/>
              <a:ext cx="1803400" cy="1800225"/>
            </a:xfrm>
            <a:prstGeom prst="rect">
              <a:avLst/>
            </a:prstGeom>
            <a:gradFill flip="none" rotWithShape="1">
              <a:gsLst>
                <a:gs pos="0">
                  <a:srgbClr val="343F52"/>
                </a:gs>
                <a:gs pos="50000">
                  <a:srgbClr val="343F52">
                    <a:alpha val="70000"/>
                  </a:srgbClr>
                </a:gs>
                <a:gs pos="100000">
                  <a:schemeClr val="accent1">
                    <a:shade val="100000"/>
                    <a:satMod val="115000"/>
                    <a:lumMod val="25000"/>
                    <a:lumOff val="75000"/>
                  </a:schemeClr>
                </a:gs>
              </a:gsLst>
              <a:path path="circle">
                <a:fillToRect l="100000" b="100000"/>
              </a:path>
              <a:tileRect t="-100000" r="-100000"/>
            </a:gradFill>
            <a:ln w="25400">
              <a:solidFill>
                <a:schemeClr val="tx1"/>
              </a:solidFill>
              <a:miter lim="800000"/>
              <a:headEnd/>
              <a:tailEnd/>
            </a:ln>
          </p:spPr>
          <p:txBody>
            <a:bodyPr wrap="none" anchor="ctr"/>
            <a:lstStyle/>
            <a:p>
              <a:pPr>
                <a:defRPr/>
              </a:pPr>
              <a:endParaRPr lang="en-US" sz="2000" dirty="0">
                <a:latin typeface="Arial" panose="020B0604020202020204" pitchFamily="34" charset="0"/>
                <a:cs typeface="Arial" panose="020B0604020202020204" pitchFamily="34" charset="0"/>
              </a:endParaRPr>
            </a:p>
          </p:txBody>
        </p:sp>
        <p:sp>
          <p:nvSpPr>
            <p:cNvPr id="19" name="Rectangle 18"/>
            <p:cNvSpPr>
              <a:spLocks noChangeArrowheads="1"/>
            </p:cNvSpPr>
            <p:nvPr/>
          </p:nvSpPr>
          <p:spPr bwMode="auto">
            <a:xfrm>
              <a:off x="4149590" y="3525838"/>
              <a:ext cx="1258421" cy="450618"/>
            </a:xfrm>
            <a:prstGeom prst="rect">
              <a:avLst/>
            </a:prstGeom>
            <a:solidFill>
              <a:schemeClr val="bg1"/>
            </a:solidFill>
            <a:ln w="9525">
              <a:noFill/>
              <a:miter lim="800000"/>
              <a:headEnd/>
              <a:tailEnd/>
            </a:ln>
            <a:effectLst>
              <a:outerShdw blurRad="50800" dist="38100" dir="2700000" algn="tl" rotWithShape="0">
                <a:prstClr val="black">
                  <a:alpha val="40000"/>
                </a:prstClr>
              </a:outerShdw>
            </a:effectLst>
          </p:spPr>
          <p:txBody>
            <a:bodyPr wrap="none" lIns="92075" tIns="46038" rIns="92075" bIns="46038">
              <a:spAutoFit/>
            </a:bodyPr>
            <a:lstStyle/>
            <a:p>
              <a:pPr algn="ctr">
                <a:defRPr/>
              </a:pPr>
              <a:r>
                <a:rPr lang="en-US" sz="2400" dirty="0" err="1">
                  <a:latin typeface="Tahoma" panose="020B0604030504040204" pitchFamily="34" charset="0"/>
                  <a:ea typeface="Tahoma" panose="020B0604030504040204" pitchFamily="34" charset="0"/>
                  <a:cs typeface="Tahoma" panose="020B0604030504040204" pitchFamily="34" charset="0"/>
                </a:rPr>
                <a:t>Gốc</a:t>
              </a:r>
              <a:r>
                <a:rPr lang="en-US" sz="2400" dirty="0">
                  <a:latin typeface="Tahoma" panose="020B0604030504040204" pitchFamily="34" charset="0"/>
                  <a:ea typeface="Tahoma" panose="020B0604030504040204" pitchFamily="34" charset="0"/>
                  <a:cs typeface="Tahoma" panose="020B0604030504040204" pitchFamily="34" charset="0"/>
                </a:rPr>
                <a:t> </a:t>
              </a:r>
              <a:r>
                <a:rPr lang="en-US" sz="2400" dirty="0" err="1">
                  <a:latin typeface="Tahoma" panose="020B0604030504040204" pitchFamily="34" charset="0"/>
                  <a:ea typeface="Tahoma" panose="020B0604030504040204" pitchFamily="34" charset="0"/>
                  <a:cs typeface="Tahoma" panose="020B0604030504040204" pitchFamily="34" charset="0"/>
                </a:rPr>
                <a:t>vay</a:t>
              </a:r>
              <a:endParaRPr lang="en-US" sz="2400" dirty="0">
                <a:latin typeface="Tahoma" panose="020B0604030504040204" pitchFamily="34" charset="0"/>
                <a:ea typeface="Tahoma" panose="020B0604030504040204" pitchFamily="34" charset="0"/>
                <a:cs typeface="Tahoma" panose="020B0604030504040204" pitchFamily="34" charset="0"/>
              </a:endParaRPr>
            </a:p>
          </p:txBody>
        </p:sp>
      </p:grpSp>
    </p:spTree>
    <p:extLst>
      <p:ext uri="{BB962C8B-B14F-4D97-AF65-F5344CB8AC3E}">
        <p14:creationId xmlns:p14="http://schemas.microsoft.com/office/powerpoint/2010/main" val="39463652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5" name="Rectangle 12">
            <a:extLst>
              <a:ext uri="{FF2B5EF4-FFF2-40B4-BE49-F238E27FC236}">
                <a16:creationId xmlns:a16="http://schemas.microsoft.com/office/drawing/2014/main" id="{2596F992-698C-48C0-9D89-70DA4CE927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1">
            <a:extLst>
              <a:ext uri="{FF2B5EF4-FFF2-40B4-BE49-F238E27FC236}">
                <a16:creationId xmlns:a16="http://schemas.microsoft.com/office/drawing/2014/main" id="{B3EA6E95-F34E-5037-886C-0F9ED1273D84}"/>
              </a:ext>
            </a:extLst>
          </p:cNvPr>
          <p:cNvSpPr>
            <a:spLocks noGrp="1"/>
          </p:cNvSpPr>
          <p:nvPr>
            <p:ph type="title"/>
          </p:nvPr>
        </p:nvSpPr>
        <p:spPr>
          <a:xfrm>
            <a:off x="818984" y="4230093"/>
            <a:ext cx="9239416" cy="1800165"/>
          </a:xfrm>
        </p:spPr>
        <p:txBody>
          <a:bodyPr vert="horz" lIns="91440" tIns="45720" rIns="91440" bIns="45720" rtlCol="0" anchor="t">
            <a:normAutofit/>
          </a:bodyPr>
          <a:lstStyle/>
          <a:p>
            <a:pPr algn="r"/>
            <a:r>
              <a:rPr lang="en-US" sz="4000" kern="1200">
                <a:solidFill>
                  <a:schemeClr val="tx1"/>
                </a:solidFill>
                <a:latin typeface="+mj-lt"/>
                <a:ea typeface="+mj-ea"/>
                <a:cs typeface="+mj-cs"/>
              </a:rPr>
              <a:t>Ví dụ về tính giá trị thời gian của tiền</a:t>
            </a:r>
          </a:p>
        </p:txBody>
      </p:sp>
      <p:pic>
        <p:nvPicPr>
          <p:cNvPr id="6" name="Hình ảnh 5">
            <a:extLst>
              <a:ext uri="{FF2B5EF4-FFF2-40B4-BE49-F238E27FC236}">
                <a16:creationId xmlns:a16="http://schemas.microsoft.com/office/drawing/2014/main" id="{4458A2B8-CF3F-B2B0-232E-92FF8110C2E2}"/>
              </a:ext>
            </a:extLst>
          </p:cNvPr>
          <p:cNvPicPr>
            <a:picLocks noChangeAspect="1"/>
          </p:cNvPicPr>
          <p:nvPr/>
        </p:nvPicPr>
        <p:blipFill>
          <a:blip r:embed="rId2"/>
          <a:stretch>
            <a:fillRect/>
          </a:stretch>
        </p:blipFill>
        <p:spPr>
          <a:xfrm>
            <a:off x="556592" y="693833"/>
            <a:ext cx="11139778" cy="3160402"/>
          </a:xfrm>
          <a:prstGeom prst="rect">
            <a:avLst/>
          </a:prstGeom>
        </p:spPr>
      </p:pic>
      <p:sp>
        <p:nvSpPr>
          <p:cNvPr id="2" name="Chỗ dành sẵn cho Nội dung 1">
            <a:extLst>
              <a:ext uri="{FF2B5EF4-FFF2-40B4-BE49-F238E27FC236}">
                <a16:creationId xmlns:a16="http://schemas.microsoft.com/office/drawing/2014/main" id="{8BDF1159-FD99-90C6-9F0A-6DDEE2AE1270}"/>
              </a:ext>
            </a:extLst>
          </p:cNvPr>
          <p:cNvSpPr>
            <a:spLocks noGrp="1"/>
          </p:cNvSpPr>
          <p:nvPr>
            <p:ph sz="half" idx="1"/>
          </p:nvPr>
        </p:nvSpPr>
        <p:spPr>
          <a:xfrm>
            <a:off x="5784298" y="599863"/>
            <a:ext cx="5851110" cy="4133501"/>
          </a:xfrm>
        </p:spPr>
        <p:txBody>
          <a:bodyPr vert="horz" lIns="91440" tIns="45720" rIns="91440" bIns="45720" rtlCol="0" anchor="t">
            <a:normAutofit/>
          </a:bodyPr>
          <a:lstStyle/>
          <a:p>
            <a:r>
              <a:rPr lang="en-US" sz="3600"/>
              <a:t>Tính lãi vay phải trả vào năm thứ 2 của một khoản vay 800 tỷ VND, lãi suất 6%/năm với 3 lần thanh toán với số tiền như nhau. Lần đầu trả vào cuối năm. </a:t>
            </a:r>
            <a:endParaRPr lang="en-US"/>
          </a:p>
        </p:txBody>
      </p:sp>
      <p:sp>
        <p:nvSpPr>
          <p:cNvPr id="26" name="Rectangle 14">
            <a:extLst>
              <a:ext uri="{FF2B5EF4-FFF2-40B4-BE49-F238E27FC236}">
                <a16:creationId xmlns:a16="http://schemas.microsoft.com/office/drawing/2014/main" id="{E7BFF8DC-0AE7-4AD2-9B28-2E5F26D62C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6406116"/>
            <a:ext cx="12191998" cy="461774"/>
          </a:xfrm>
          <a:prstGeom prst="rect">
            <a:avLst/>
          </a:prstGeom>
          <a:gradFill>
            <a:gsLst>
              <a:gs pos="0">
                <a:srgbClr val="000000"/>
              </a:gs>
              <a:gs pos="100000">
                <a:schemeClr val="accent1">
                  <a:lumMod val="75000"/>
                </a:schemeClr>
              </a:gs>
            </a:gsLst>
            <a:lin ang="15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16">
            <a:extLst>
              <a:ext uri="{FF2B5EF4-FFF2-40B4-BE49-F238E27FC236}">
                <a16:creationId xmlns:a16="http://schemas.microsoft.com/office/drawing/2014/main" id="{7E0162AD-C6E5-4BF8-A453-76ADB36877D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300" y="6406115"/>
            <a:ext cx="4076698" cy="464399"/>
          </a:xfrm>
          <a:prstGeom prst="rect">
            <a:avLst/>
          </a:prstGeom>
          <a:gradFill>
            <a:gsLst>
              <a:gs pos="19000">
                <a:srgbClr val="000000">
                  <a:alpha val="31000"/>
                </a:srgbClr>
              </a:gs>
              <a:gs pos="99000">
                <a:schemeClr val="accent1"/>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hỗ dành sẵn cho Chân trang 2">
            <a:extLst>
              <a:ext uri="{FF2B5EF4-FFF2-40B4-BE49-F238E27FC236}">
                <a16:creationId xmlns:a16="http://schemas.microsoft.com/office/drawing/2014/main" id="{C650D33B-E72B-BC67-59D0-C35D08DC242A}"/>
              </a:ext>
            </a:extLst>
          </p:cNvPr>
          <p:cNvSpPr>
            <a:spLocks noGrp="1"/>
          </p:cNvSpPr>
          <p:nvPr>
            <p:ph type="ftr" sz="quarter" idx="11"/>
          </p:nvPr>
        </p:nvSpPr>
        <p:spPr/>
        <p:txBody>
          <a:bodyPr/>
          <a:lstStyle/>
          <a:p>
            <a:r>
              <a:rPr lang="en-US"/>
              <a:t>TS. Nguyễn Tuấn Anh - ĐH KTQD</a:t>
            </a:r>
          </a:p>
        </p:txBody>
      </p:sp>
      <p:sp>
        <p:nvSpPr>
          <p:cNvPr id="4" name="Chỗ dành sẵn cho Số hiệu Bản chiếu 3">
            <a:extLst>
              <a:ext uri="{FF2B5EF4-FFF2-40B4-BE49-F238E27FC236}">
                <a16:creationId xmlns:a16="http://schemas.microsoft.com/office/drawing/2014/main" id="{5E7AAC52-1A92-095A-AF9A-E493A917C0A1}"/>
              </a:ext>
            </a:extLst>
          </p:cNvPr>
          <p:cNvSpPr>
            <a:spLocks noGrp="1"/>
          </p:cNvSpPr>
          <p:nvPr>
            <p:ph type="sldNum" sz="quarter" idx="12"/>
          </p:nvPr>
        </p:nvSpPr>
        <p:spPr/>
        <p:txBody>
          <a:bodyPr/>
          <a:lstStyle/>
          <a:p>
            <a:fld id="{3D7499AE-8711-4CFC-9ECF-460794017F84}" type="slidenum">
              <a:rPr lang="en-US" smtClean="0"/>
              <a:t>66</a:t>
            </a:fld>
            <a:endParaRPr lang="en-US"/>
          </a:p>
        </p:txBody>
      </p:sp>
    </p:spTree>
    <p:extLst>
      <p:ext uri="{BB962C8B-B14F-4D97-AF65-F5344CB8AC3E}">
        <p14:creationId xmlns:p14="http://schemas.microsoft.com/office/powerpoint/2010/main" val="180998142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4E1BEB12-92AF-4445-98AD-4C7756E7C9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D0522C2C-7B5C-48A7-A969-03941E5D2E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1" name="Freeform 13">
            <a:extLst>
              <a:ext uri="{FF2B5EF4-FFF2-40B4-BE49-F238E27FC236}">
                <a16:creationId xmlns:a16="http://schemas.microsoft.com/office/drawing/2014/main" id="{9C682A1A-5B2D-4111-BBD6-620165633E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769476" y="220196"/>
            <a:ext cx="9422524" cy="6637806"/>
          </a:xfrm>
          <a:custGeom>
            <a:avLst/>
            <a:gdLst>
              <a:gd name="connsiteX0" fmla="*/ 4929467 w 8191500"/>
              <a:gd name="connsiteY0" fmla="*/ 0 h 5770597"/>
              <a:gd name="connsiteX1" fmla="*/ 8065066 w 8191500"/>
              <a:gd name="connsiteY1" fmla="*/ 1118513 h 5770597"/>
              <a:gd name="connsiteX2" fmla="*/ 8191500 w 8191500"/>
              <a:gd name="connsiteY2" fmla="*/ 1227339 h 5770597"/>
              <a:gd name="connsiteX3" fmla="*/ 8191500 w 8191500"/>
              <a:gd name="connsiteY3" fmla="*/ 5770597 h 5770597"/>
              <a:gd name="connsiteX4" fmla="*/ 79523 w 8191500"/>
              <a:gd name="connsiteY4" fmla="*/ 5770597 h 5770597"/>
              <a:gd name="connsiteX5" fmla="*/ 56799 w 8191500"/>
              <a:gd name="connsiteY5" fmla="*/ 5644158 h 5770597"/>
              <a:gd name="connsiteX6" fmla="*/ 0 w 8191500"/>
              <a:gd name="connsiteY6" fmla="*/ 4898209 h 5770597"/>
              <a:gd name="connsiteX7" fmla="*/ 4929467 w 8191500"/>
              <a:gd name="connsiteY7" fmla="*/ 0 h 5770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191500" h="5770597">
                <a:moveTo>
                  <a:pt x="4929467" y="0"/>
                </a:moveTo>
                <a:cubicBezTo>
                  <a:pt x="6120547" y="0"/>
                  <a:pt x="7212963" y="419755"/>
                  <a:pt x="8065066" y="1118513"/>
                </a:cubicBezTo>
                <a:lnTo>
                  <a:pt x="8191500" y="1227339"/>
                </a:lnTo>
                <a:lnTo>
                  <a:pt x="8191500" y="5770597"/>
                </a:lnTo>
                <a:lnTo>
                  <a:pt x="79523" y="5770597"/>
                </a:lnTo>
                <a:lnTo>
                  <a:pt x="56799" y="5644158"/>
                </a:lnTo>
                <a:cubicBezTo>
                  <a:pt x="19398" y="5400934"/>
                  <a:pt x="0" y="5151822"/>
                  <a:pt x="0" y="4898209"/>
                </a:cubicBezTo>
                <a:cubicBezTo>
                  <a:pt x="0" y="2193003"/>
                  <a:pt x="2206998" y="0"/>
                  <a:pt x="4929467"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3" name="Oval 12">
            <a:extLst>
              <a:ext uri="{FF2B5EF4-FFF2-40B4-BE49-F238E27FC236}">
                <a16:creationId xmlns:a16="http://schemas.microsoft.com/office/drawing/2014/main" id="{D6EE29F2-D77F-4BD0-A20B-334D316A1C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09800" y="2099696"/>
            <a:ext cx="1942241" cy="1889551"/>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5" name="Arc 14">
            <a:extLst>
              <a:ext uri="{FF2B5EF4-FFF2-40B4-BE49-F238E27FC236}">
                <a16:creationId xmlns:a16="http://schemas.microsoft.com/office/drawing/2014/main" id="{22D09ED2-868F-42C6-866E-F92E0CEF314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520172">
            <a:off x="1613162" y="1492572"/>
            <a:ext cx="2987899" cy="2987899"/>
          </a:xfrm>
          <a:prstGeom prst="arc">
            <a:avLst>
              <a:gd name="adj1" fmla="val 14455503"/>
              <a:gd name="adj2" fmla="val 227775"/>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 name="Title 1"/>
          <p:cNvSpPr>
            <a:spLocks noGrp="1"/>
          </p:cNvSpPr>
          <p:nvPr>
            <p:ph type="ctrTitle"/>
          </p:nvPr>
        </p:nvSpPr>
        <p:spPr>
          <a:xfrm>
            <a:off x="4038600" y="1939159"/>
            <a:ext cx="7644627" cy="2751086"/>
          </a:xfrm>
        </p:spPr>
        <p:txBody>
          <a:bodyPr anchorCtr="0">
            <a:normAutofit/>
          </a:bodyPr>
          <a:lstStyle/>
          <a:p>
            <a:pPr algn="r"/>
            <a:r>
              <a:rPr lang="en-US">
                <a:latin typeface="Algerian" pitchFamily="82" charset="0"/>
              </a:rPr>
              <a:t>QUẢN LÝ NGUỒN VỐN CỦA DOANH NGHIỆP</a:t>
            </a:r>
          </a:p>
        </p:txBody>
      </p:sp>
      <p:sp>
        <p:nvSpPr>
          <p:cNvPr id="3" name="Chỗ dành sẵn cho Chân trang 2">
            <a:extLst>
              <a:ext uri="{FF2B5EF4-FFF2-40B4-BE49-F238E27FC236}">
                <a16:creationId xmlns:a16="http://schemas.microsoft.com/office/drawing/2014/main" id="{51ECEA71-BAD9-31A2-8282-C42D1B28B759}"/>
              </a:ext>
            </a:extLst>
          </p:cNvPr>
          <p:cNvSpPr>
            <a:spLocks noGrp="1"/>
          </p:cNvSpPr>
          <p:nvPr>
            <p:ph type="ftr" sz="quarter" idx="11"/>
          </p:nvPr>
        </p:nvSpPr>
        <p:spPr/>
        <p:txBody>
          <a:bodyPr/>
          <a:lstStyle/>
          <a:p>
            <a:r>
              <a:rPr lang="en-US"/>
              <a:t>TS. Nguyễn Tuấn Anh - ĐH KTQD</a:t>
            </a:r>
          </a:p>
        </p:txBody>
      </p:sp>
      <p:sp>
        <p:nvSpPr>
          <p:cNvPr id="4" name="Chỗ dành sẵn cho Số hiệu Bản chiếu 3">
            <a:extLst>
              <a:ext uri="{FF2B5EF4-FFF2-40B4-BE49-F238E27FC236}">
                <a16:creationId xmlns:a16="http://schemas.microsoft.com/office/drawing/2014/main" id="{3BE883B1-AC1A-8F28-B6F3-8B6075B042B9}"/>
              </a:ext>
            </a:extLst>
          </p:cNvPr>
          <p:cNvSpPr>
            <a:spLocks noGrp="1"/>
          </p:cNvSpPr>
          <p:nvPr>
            <p:ph type="sldNum" sz="quarter" idx="12"/>
          </p:nvPr>
        </p:nvSpPr>
        <p:spPr/>
        <p:txBody>
          <a:bodyPr/>
          <a:lstStyle/>
          <a:p>
            <a:fld id="{3D7499AE-8711-4CFC-9ECF-460794017F84}" type="slidenum">
              <a:rPr lang="en-US" smtClean="0"/>
              <a:t>67</a:t>
            </a:fld>
            <a:endParaRPr lang="en-US"/>
          </a:p>
        </p:txBody>
      </p:sp>
    </p:spTree>
    <p:extLst>
      <p:ext uri="{BB962C8B-B14F-4D97-AF65-F5344CB8AC3E}">
        <p14:creationId xmlns:p14="http://schemas.microsoft.com/office/powerpoint/2010/main" val="28336162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86834" y="1153572"/>
            <a:ext cx="3200400" cy="4461163"/>
          </a:xfrm>
        </p:spPr>
        <p:txBody>
          <a:bodyPr>
            <a:normAutofit/>
          </a:bodyPr>
          <a:lstStyle/>
          <a:p>
            <a:r>
              <a:rPr lang="en-US">
                <a:solidFill>
                  <a:srgbClr val="FFFFFF"/>
                </a:solidFill>
              </a:rPr>
              <a:t>Mục tiêu</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p:cNvSpPr>
            <a:spLocks noGrp="1"/>
          </p:cNvSpPr>
          <p:nvPr>
            <p:ph idx="1"/>
          </p:nvPr>
        </p:nvSpPr>
        <p:spPr>
          <a:xfrm>
            <a:off x="4447308" y="591344"/>
            <a:ext cx="6906491" cy="5585619"/>
          </a:xfrm>
        </p:spPr>
        <p:txBody>
          <a:bodyPr anchor="ctr">
            <a:normAutofit/>
          </a:bodyPr>
          <a:lstStyle/>
          <a:p>
            <a:pPr>
              <a:spcAft>
                <a:spcPts val="600"/>
              </a:spcAft>
            </a:pPr>
            <a:r>
              <a:rPr lang="en-US" err="1">
                <a:latin typeface="Times New Roman"/>
                <a:ea typeface="Calibri"/>
              </a:rPr>
              <a:t>Giới</a:t>
            </a:r>
            <a:r>
              <a:rPr lang="en-US">
                <a:latin typeface="Times New Roman"/>
                <a:ea typeface="Calibri"/>
              </a:rPr>
              <a:t> </a:t>
            </a:r>
            <a:r>
              <a:rPr lang="en-US" err="1">
                <a:latin typeface="Times New Roman"/>
                <a:ea typeface="Calibri"/>
              </a:rPr>
              <a:t>thiệu</a:t>
            </a:r>
            <a:r>
              <a:rPr lang="en-US">
                <a:latin typeface="Times New Roman"/>
                <a:ea typeface="Calibri"/>
              </a:rPr>
              <a:t> </a:t>
            </a:r>
            <a:r>
              <a:rPr lang="en-US" err="1">
                <a:latin typeface="Times New Roman"/>
                <a:ea typeface="Calibri"/>
              </a:rPr>
              <a:t>về</a:t>
            </a:r>
            <a:r>
              <a:rPr lang="en-US">
                <a:latin typeface="Times New Roman"/>
                <a:ea typeface="Calibri"/>
              </a:rPr>
              <a:t> </a:t>
            </a:r>
            <a:r>
              <a:rPr lang="en-US" err="1">
                <a:latin typeface="Times New Roman"/>
                <a:ea typeface="Calibri"/>
              </a:rPr>
              <a:t>các</a:t>
            </a:r>
            <a:r>
              <a:rPr lang="en-US">
                <a:latin typeface="Times New Roman"/>
                <a:ea typeface="Calibri"/>
              </a:rPr>
              <a:t> </a:t>
            </a:r>
            <a:r>
              <a:rPr lang="en-US" err="1">
                <a:latin typeface="Times New Roman"/>
                <a:ea typeface="Calibri"/>
              </a:rPr>
              <a:t>phương</a:t>
            </a:r>
            <a:r>
              <a:rPr lang="en-US">
                <a:latin typeface="Times New Roman"/>
                <a:ea typeface="Calibri"/>
              </a:rPr>
              <a:t> </a:t>
            </a:r>
            <a:r>
              <a:rPr lang="en-US" err="1">
                <a:latin typeface="Times New Roman"/>
                <a:ea typeface="Calibri"/>
              </a:rPr>
              <a:t>thức</a:t>
            </a:r>
            <a:r>
              <a:rPr lang="en-US">
                <a:latin typeface="Times New Roman"/>
                <a:ea typeface="Calibri"/>
              </a:rPr>
              <a:t> </a:t>
            </a:r>
            <a:r>
              <a:rPr lang="en-US" err="1">
                <a:latin typeface="Times New Roman"/>
                <a:ea typeface="Calibri"/>
              </a:rPr>
              <a:t>huy</a:t>
            </a:r>
            <a:r>
              <a:rPr lang="en-US">
                <a:latin typeface="Times New Roman"/>
                <a:ea typeface="Calibri"/>
              </a:rPr>
              <a:t> </a:t>
            </a:r>
            <a:r>
              <a:rPr lang="en-US" err="1">
                <a:latin typeface="Times New Roman"/>
                <a:ea typeface="Calibri"/>
              </a:rPr>
              <a:t>động</a:t>
            </a:r>
            <a:r>
              <a:rPr lang="en-US">
                <a:latin typeface="Times New Roman"/>
                <a:ea typeface="Calibri"/>
              </a:rPr>
              <a:t> </a:t>
            </a:r>
            <a:r>
              <a:rPr lang="en-US" err="1">
                <a:latin typeface="Times New Roman"/>
                <a:ea typeface="Calibri"/>
              </a:rPr>
              <a:t>vốn</a:t>
            </a:r>
            <a:r>
              <a:rPr lang="en-US">
                <a:latin typeface="Times New Roman"/>
                <a:ea typeface="Calibri"/>
              </a:rPr>
              <a:t> </a:t>
            </a:r>
            <a:r>
              <a:rPr lang="en-US" err="1">
                <a:latin typeface="Times New Roman"/>
                <a:ea typeface="Calibri"/>
              </a:rPr>
              <a:t>của</a:t>
            </a:r>
            <a:r>
              <a:rPr lang="en-US">
                <a:latin typeface="Times New Roman"/>
                <a:ea typeface="Calibri"/>
              </a:rPr>
              <a:t> </a:t>
            </a:r>
            <a:r>
              <a:rPr lang="en-US" err="1">
                <a:latin typeface="Times New Roman"/>
                <a:ea typeface="Calibri"/>
              </a:rPr>
              <a:t>doanh</a:t>
            </a:r>
            <a:r>
              <a:rPr lang="en-US">
                <a:latin typeface="Times New Roman"/>
                <a:ea typeface="Calibri"/>
              </a:rPr>
              <a:t> </a:t>
            </a:r>
            <a:r>
              <a:rPr lang="en-US" err="1">
                <a:latin typeface="Times New Roman"/>
                <a:ea typeface="Calibri"/>
              </a:rPr>
              <a:t>nghiệp</a:t>
            </a:r>
            <a:r>
              <a:rPr lang="en-US">
                <a:latin typeface="Times New Roman"/>
                <a:ea typeface="Calibri"/>
              </a:rPr>
              <a:t>, </a:t>
            </a:r>
            <a:r>
              <a:rPr lang="en-US" err="1">
                <a:latin typeface="Times New Roman"/>
                <a:ea typeface="Calibri"/>
              </a:rPr>
              <a:t>bao</a:t>
            </a:r>
            <a:r>
              <a:rPr lang="en-US">
                <a:latin typeface="Times New Roman"/>
                <a:ea typeface="Calibri"/>
              </a:rPr>
              <a:t> </a:t>
            </a:r>
            <a:r>
              <a:rPr lang="en-US" err="1">
                <a:latin typeface="Times New Roman"/>
                <a:ea typeface="Calibri"/>
              </a:rPr>
              <a:t>gồm</a:t>
            </a:r>
            <a:r>
              <a:rPr lang="en-US">
                <a:latin typeface="Times New Roman"/>
                <a:ea typeface="Calibri"/>
              </a:rPr>
              <a:t> </a:t>
            </a:r>
            <a:r>
              <a:rPr lang="en-US" err="1">
                <a:latin typeface="Times New Roman"/>
                <a:ea typeface="Calibri"/>
              </a:rPr>
              <a:t>hai</a:t>
            </a:r>
            <a:r>
              <a:rPr lang="en-US">
                <a:latin typeface="Times New Roman"/>
                <a:ea typeface="Calibri"/>
              </a:rPr>
              <a:t> </a:t>
            </a:r>
            <a:r>
              <a:rPr lang="en-US" err="1">
                <a:latin typeface="Times New Roman"/>
                <a:ea typeface="Calibri"/>
              </a:rPr>
              <a:t>phương</a:t>
            </a:r>
            <a:r>
              <a:rPr lang="en-US">
                <a:latin typeface="Times New Roman"/>
                <a:ea typeface="Calibri"/>
              </a:rPr>
              <a:t> </a:t>
            </a:r>
            <a:r>
              <a:rPr lang="en-US" err="1">
                <a:latin typeface="Times New Roman"/>
                <a:ea typeface="Calibri"/>
              </a:rPr>
              <a:t>thức</a:t>
            </a:r>
            <a:r>
              <a:rPr lang="en-US">
                <a:latin typeface="Times New Roman"/>
                <a:ea typeface="Calibri"/>
              </a:rPr>
              <a:t> </a:t>
            </a:r>
            <a:r>
              <a:rPr lang="en-US" err="1">
                <a:latin typeface="Times New Roman"/>
                <a:ea typeface="Calibri"/>
              </a:rPr>
              <a:t>chính</a:t>
            </a:r>
            <a:r>
              <a:rPr lang="en-US">
                <a:latin typeface="Times New Roman"/>
                <a:ea typeface="Calibri"/>
              </a:rPr>
              <a:t> </a:t>
            </a:r>
            <a:r>
              <a:rPr lang="en-US" err="1">
                <a:latin typeface="Times New Roman"/>
                <a:ea typeface="Calibri"/>
              </a:rPr>
              <a:t>là</a:t>
            </a:r>
            <a:r>
              <a:rPr lang="en-US">
                <a:latin typeface="Times New Roman"/>
                <a:ea typeface="Calibri"/>
              </a:rPr>
              <a:t> </a:t>
            </a:r>
            <a:r>
              <a:rPr lang="en-US" err="1">
                <a:latin typeface="Times New Roman"/>
                <a:ea typeface="Calibri"/>
              </a:rPr>
              <a:t>vốn</a:t>
            </a:r>
            <a:r>
              <a:rPr lang="en-US">
                <a:latin typeface="Times New Roman"/>
                <a:ea typeface="Calibri"/>
              </a:rPr>
              <a:t> </a:t>
            </a:r>
            <a:r>
              <a:rPr lang="en-US" err="1">
                <a:latin typeface="Times New Roman"/>
                <a:ea typeface="Calibri"/>
              </a:rPr>
              <a:t>chủ</a:t>
            </a:r>
            <a:r>
              <a:rPr lang="en-US">
                <a:latin typeface="Times New Roman"/>
                <a:ea typeface="Calibri"/>
              </a:rPr>
              <a:t> </a:t>
            </a:r>
            <a:r>
              <a:rPr lang="en-US" err="1">
                <a:latin typeface="Times New Roman"/>
                <a:ea typeface="Calibri"/>
              </a:rPr>
              <a:t>sở</a:t>
            </a:r>
            <a:r>
              <a:rPr lang="en-US">
                <a:latin typeface="Times New Roman"/>
                <a:ea typeface="Calibri"/>
              </a:rPr>
              <a:t> </a:t>
            </a:r>
            <a:r>
              <a:rPr lang="en-US" err="1">
                <a:latin typeface="Times New Roman"/>
                <a:ea typeface="Calibri"/>
              </a:rPr>
              <a:t>hữu</a:t>
            </a:r>
            <a:r>
              <a:rPr lang="en-US">
                <a:latin typeface="Times New Roman"/>
                <a:ea typeface="Calibri"/>
              </a:rPr>
              <a:t> </a:t>
            </a:r>
            <a:r>
              <a:rPr lang="en-US" err="1">
                <a:latin typeface="Times New Roman"/>
                <a:ea typeface="Calibri"/>
              </a:rPr>
              <a:t>và</a:t>
            </a:r>
            <a:r>
              <a:rPr lang="en-US">
                <a:latin typeface="Times New Roman"/>
                <a:ea typeface="Calibri"/>
              </a:rPr>
              <a:t> </a:t>
            </a:r>
            <a:r>
              <a:rPr lang="en-US" err="1">
                <a:latin typeface="Times New Roman"/>
                <a:ea typeface="Calibri"/>
              </a:rPr>
              <a:t>nợ</a:t>
            </a:r>
            <a:r>
              <a:rPr lang="en-US">
                <a:latin typeface="Times New Roman"/>
                <a:ea typeface="Calibri"/>
              </a:rPr>
              <a:t>. </a:t>
            </a:r>
          </a:p>
        </p:txBody>
      </p:sp>
      <p:sp>
        <p:nvSpPr>
          <p:cNvPr id="4" name="Chỗ dành sẵn cho Chân trang 3">
            <a:extLst>
              <a:ext uri="{FF2B5EF4-FFF2-40B4-BE49-F238E27FC236}">
                <a16:creationId xmlns:a16="http://schemas.microsoft.com/office/drawing/2014/main" id="{CD0EC3E5-2C29-1DF7-35F6-DFBC8287C5B5}"/>
              </a:ext>
            </a:extLst>
          </p:cNvPr>
          <p:cNvSpPr>
            <a:spLocks noGrp="1"/>
          </p:cNvSpPr>
          <p:nvPr>
            <p:ph type="ftr" sz="quarter" idx="11"/>
          </p:nvPr>
        </p:nvSpPr>
        <p:spPr/>
        <p:txBody>
          <a:bodyPr/>
          <a:lstStyle/>
          <a:p>
            <a:r>
              <a:rPr lang="en-US"/>
              <a:t>TS. Nguyễn Tuấn Anh - ĐH KTQD</a:t>
            </a:r>
          </a:p>
        </p:txBody>
      </p:sp>
      <p:sp>
        <p:nvSpPr>
          <p:cNvPr id="5" name="Chỗ dành sẵn cho Số hiệu Bản chiếu 4">
            <a:extLst>
              <a:ext uri="{FF2B5EF4-FFF2-40B4-BE49-F238E27FC236}">
                <a16:creationId xmlns:a16="http://schemas.microsoft.com/office/drawing/2014/main" id="{8A1FB1FD-3B58-90BE-9C16-94D9EFFD2959}"/>
              </a:ext>
            </a:extLst>
          </p:cNvPr>
          <p:cNvSpPr>
            <a:spLocks noGrp="1"/>
          </p:cNvSpPr>
          <p:nvPr>
            <p:ph type="sldNum" sz="quarter" idx="12"/>
          </p:nvPr>
        </p:nvSpPr>
        <p:spPr/>
        <p:txBody>
          <a:bodyPr/>
          <a:lstStyle/>
          <a:p>
            <a:fld id="{3D7499AE-8711-4CFC-9ECF-460794017F84}" type="slidenum">
              <a:rPr lang="en-US" smtClean="0"/>
              <a:t>68</a:t>
            </a:fld>
            <a:endParaRPr lang="en-US"/>
          </a:p>
        </p:txBody>
      </p:sp>
    </p:spTree>
    <p:extLst>
      <p:ext uri="{BB962C8B-B14F-4D97-AF65-F5344CB8AC3E}">
        <p14:creationId xmlns:p14="http://schemas.microsoft.com/office/powerpoint/2010/main" val="425649250"/>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86834" y="1153572"/>
            <a:ext cx="3200400" cy="4461163"/>
          </a:xfrm>
        </p:spPr>
        <p:txBody>
          <a:bodyPr>
            <a:normAutofit/>
          </a:bodyPr>
          <a:lstStyle/>
          <a:p>
            <a:r>
              <a:rPr lang="en-US">
                <a:solidFill>
                  <a:srgbClr val="FFFFFF"/>
                </a:solidFill>
              </a:rPr>
              <a:t>Tổng quan về vốn của doanh nghiệp</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p:cNvSpPr>
            <a:spLocks noGrp="1"/>
          </p:cNvSpPr>
          <p:nvPr>
            <p:ph idx="1"/>
          </p:nvPr>
        </p:nvSpPr>
        <p:spPr>
          <a:xfrm>
            <a:off x="4447308" y="591344"/>
            <a:ext cx="6906491" cy="5585619"/>
          </a:xfrm>
        </p:spPr>
        <p:txBody>
          <a:bodyPr anchor="ctr">
            <a:normAutofit/>
          </a:bodyPr>
          <a:lstStyle/>
          <a:p>
            <a:pPr>
              <a:spcAft>
                <a:spcPts val="600"/>
              </a:spcAft>
            </a:pPr>
            <a:r>
              <a:rPr lang="en-US" sz="2200" dirty="0" err="1">
                <a:latin typeface="Times New Roman" panose="02020603050405020304" pitchFamily="18" charset="0"/>
                <a:cs typeface="Times New Roman" panose="02020603050405020304" pitchFamily="18" charset="0"/>
              </a:rPr>
              <a:t>Khái</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niệm</a:t>
            </a:r>
            <a:r>
              <a:rPr lang="en-US" sz="2200" dirty="0">
                <a:latin typeface="Times New Roman" panose="02020603050405020304" pitchFamily="18" charset="0"/>
                <a:cs typeface="Times New Roman" panose="02020603050405020304" pitchFamily="18" charset="0"/>
              </a:rPr>
              <a:t>: </a:t>
            </a:r>
          </a:p>
          <a:p>
            <a:pPr>
              <a:spcAft>
                <a:spcPts val="600"/>
              </a:spcAft>
              <a:buFontTx/>
              <a:buChar char="-"/>
            </a:pPr>
            <a:r>
              <a:rPr lang="en-US" sz="2200" dirty="0">
                <a:latin typeface="Times New Roman" panose="02020603050405020304" pitchFamily="18" charset="0"/>
                <a:cs typeface="Times New Roman" panose="02020603050405020304" pitchFamily="18" charset="0"/>
              </a:rPr>
              <a:t>V</a:t>
            </a:r>
            <a:r>
              <a:rPr lang="vi-VN" sz="2200" dirty="0">
                <a:latin typeface="Times New Roman" panose="02020603050405020304" pitchFamily="18" charset="0"/>
                <a:cs typeface="Times New Roman" panose="02020603050405020304" pitchFamily="18" charset="0"/>
              </a:rPr>
              <a:t>ốn kinh doanh là toàn bộ số tiền ứng trước mà doanh nghiệp phải bỏ ra để đầu tư hình thành nên các tài sản cần thiết cho hoạt động sản xuất kinh doanh của </a:t>
            </a:r>
            <a:r>
              <a:rPr lang="en-US" sz="2200" dirty="0" err="1">
                <a:latin typeface="Times New Roman" panose="02020603050405020304" pitchFamily="18" charset="0"/>
                <a:cs typeface="Times New Roman" panose="02020603050405020304" pitchFamily="18" charset="0"/>
              </a:rPr>
              <a:t>mình</a:t>
            </a:r>
            <a:r>
              <a:rPr lang="vi-VN" sz="2200" dirty="0">
                <a:latin typeface="Times New Roman" panose="02020603050405020304" pitchFamily="18" charset="0"/>
                <a:cs typeface="Times New Roman" panose="02020603050405020304" pitchFamily="18" charset="0"/>
              </a:rPr>
              <a:t>.</a:t>
            </a:r>
            <a:endParaRPr lang="en-US" sz="2200" dirty="0">
              <a:latin typeface="Times New Roman" panose="02020603050405020304" pitchFamily="18" charset="0"/>
              <a:cs typeface="Times New Roman" panose="02020603050405020304" pitchFamily="18" charset="0"/>
            </a:endParaRPr>
          </a:p>
          <a:p>
            <a:pPr>
              <a:spcAft>
                <a:spcPts val="600"/>
              </a:spcAft>
              <a:buFontTx/>
              <a:buChar char="-"/>
            </a:pPr>
            <a:r>
              <a:rPr lang="en-US" sz="2200" dirty="0">
                <a:latin typeface="Times New Roman" panose="02020603050405020304" pitchFamily="18" charset="0"/>
                <a:cs typeface="Times New Roman" panose="02020603050405020304" pitchFamily="18" charset="0"/>
              </a:rPr>
              <a:t>V</a:t>
            </a:r>
            <a:r>
              <a:rPr lang="vi-VN" sz="2200" dirty="0">
                <a:latin typeface="Times New Roman" panose="02020603050405020304" pitchFamily="18" charset="0"/>
                <a:cs typeface="Times New Roman" panose="02020603050405020304" pitchFamily="18" charset="0"/>
              </a:rPr>
              <a:t>ốn là biểu hiện bằng tiền của tài sản, còn tài sản là hình thái hiện vật của vốn tại từng thời điểm nhất định. </a:t>
            </a:r>
            <a:endParaRPr lang="en-US" sz="2200" dirty="0">
              <a:latin typeface="Times New Roman" panose="02020603050405020304" pitchFamily="18" charset="0"/>
              <a:cs typeface="Times New Roman" panose="02020603050405020304" pitchFamily="18" charset="0"/>
            </a:endParaRPr>
          </a:p>
          <a:p>
            <a:pPr>
              <a:spcAft>
                <a:spcPts val="600"/>
              </a:spcAft>
              <a:buFontTx/>
              <a:buChar char="-"/>
            </a:pPr>
            <a:r>
              <a:rPr lang="vi-VN" sz="2200" dirty="0">
                <a:latin typeface="Times New Roman" panose="02020603050405020304" pitchFamily="18" charset="0"/>
                <a:cs typeface="Times New Roman" panose="02020603050405020304" pitchFamily="18" charset="0"/>
              </a:rPr>
              <a:t>Trên hệ thống </a:t>
            </a:r>
            <a:r>
              <a:rPr lang="en-US" sz="2200" dirty="0">
                <a:latin typeface="Times New Roman" panose="02020603050405020304" pitchFamily="18" charset="0"/>
                <a:cs typeface="Times New Roman" panose="02020603050405020304" pitchFamily="18" charset="0"/>
              </a:rPr>
              <a:t>BCTC</a:t>
            </a:r>
            <a:r>
              <a:rPr lang="vi-VN" sz="2200" dirty="0">
                <a:latin typeface="Times New Roman" panose="02020603050405020304" pitchFamily="18" charset="0"/>
                <a:cs typeface="Times New Roman" panose="02020603050405020304" pitchFamily="18" charset="0"/>
              </a:rPr>
              <a:t>, số vốn kinh doanh mà doanh nghiệp đang có tại từng thời điểm nhất định được thể hiện trên cả hai nửa của bảng cân đối kế toán. </a:t>
            </a:r>
            <a:endParaRPr lang="en-US" sz="2200" dirty="0">
              <a:latin typeface="Times New Roman" panose="02020603050405020304" pitchFamily="18" charset="0"/>
              <a:cs typeface="Times New Roman" panose="02020603050405020304" pitchFamily="18" charset="0"/>
            </a:endParaRPr>
          </a:p>
          <a:p>
            <a:pPr marL="82296" indent="0">
              <a:spcBef>
                <a:spcPts val="0"/>
              </a:spcBef>
              <a:buNone/>
            </a:pPr>
            <a:r>
              <a:rPr lang="en-US" sz="2200" dirty="0">
                <a:latin typeface="Times New Roman" panose="02020603050405020304" pitchFamily="18" charset="0"/>
                <a:cs typeface="Times New Roman" panose="02020603050405020304" pitchFamily="18" charset="0"/>
              </a:rPr>
              <a:t>	+ N</a:t>
            </a:r>
            <a:r>
              <a:rPr lang="vi-VN" sz="2200" dirty="0">
                <a:latin typeface="Times New Roman" panose="02020603050405020304" pitchFamily="18" charset="0"/>
                <a:cs typeface="Times New Roman" panose="02020603050405020304" pitchFamily="18" charset="0"/>
              </a:rPr>
              <a:t>ửa tài sản thể hiện các hình thái hiện vật của vốn, </a:t>
            </a:r>
            <a:endParaRPr lang="en-US" sz="2200" dirty="0">
              <a:latin typeface="Times New Roman" panose="02020603050405020304" pitchFamily="18" charset="0"/>
              <a:cs typeface="Times New Roman" panose="02020603050405020304" pitchFamily="18" charset="0"/>
            </a:endParaRPr>
          </a:p>
          <a:p>
            <a:pPr marL="82296" indent="0">
              <a:spcBef>
                <a:spcPts val="0"/>
              </a:spcBef>
              <a:buNone/>
            </a:pPr>
            <a:r>
              <a:rPr lang="en-US" sz="2200" dirty="0">
                <a:latin typeface="Times New Roman" panose="02020603050405020304" pitchFamily="18" charset="0"/>
                <a:cs typeface="Times New Roman" panose="02020603050405020304" pitchFamily="18" charset="0"/>
              </a:rPr>
              <a:t>	+ N</a:t>
            </a:r>
            <a:r>
              <a:rPr lang="vi-VN" sz="2200" dirty="0">
                <a:latin typeface="Times New Roman" panose="02020603050405020304" pitchFamily="18" charset="0"/>
                <a:cs typeface="Times New Roman" panose="02020603050405020304" pitchFamily="18" charset="0"/>
              </a:rPr>
              <a:t>ửa nguồn vốn thể hiện các phương thức mà </a:t>
            </a:r>
            <a:r>
              <a:rPr lang="en-US" sz="2200" dirty="0">
                <a:latin typeface="Times New Roman" panose="02020603050405020304" pitchFamily="18" charset="0"/>
                <a:cs typeface="Times New Roman" panose="02020603050405020304" pitchFamily="18" charset="0"/>
              </a:rPr>
              <a:t>DN</a:t>
            </a:r>
            <a:r>
              <a:rPr lang="vi-VN" sz="2200" dirty="0">
                <a:latin typeface="Times New Roman" panose="02020603050405020304" pitchFamily="18" charset="0"/>
                <a:cs typeface="Times New Roman" panose="02020603050405020304" pitchFamily="18" charset="0"/>
              </a:rPr>
              <a:t> hiện đang sử dụng để hình thành nên số vốn kinh doanh hiện có.</a:t>
            </a:r>
            <a:endParaRPr lang="en-US" sz="2200" dirty="0">
              <a:latin typeface="Times New Roman" panose="02020603050405020304" pitchFamily="18" charset="0"/>
              <a:cs typeface="Times New Roman" panose="02020603050405020304" pitchFamily="18" charset="0"/>
            </a:endParaRPr>
          </a:p>
          <a:p>
            <a:pPr>
              <a:spcAft>
                <a:spcPts val="600"/>
              </a:spcAft>
            </a:pPr>
            <a:endParaRPr lang="en-US" sz="2200" dirty="0">
              <a:latin typeface="Times New Roman" panose="02020603050405020304" pitchFamily="18" charset="0"/>
              <a:cs typeface="Times New Roman" panose="02020603050405020304" pitchFamily="18" charset="0"/>
            </a:endParaRPr>
          </a:p>
        </p:txBody>
      </p:sp>
      <p:sp>
        <p:nvSpPr>
          <p:cNvPr id="4" name="Chỗ dành sẵn cho Chân trang 3">
            <a:extLst>
              <a:ext uri="{FF2B5EF4-FFF2-40B4-BE49-F238E27FC236}">
                <a16:creationId xmlns:a16="http://schemas.microsoft.com/office/drawing/2014/main" id="{9CC16BAC-B546-CF2B-FC86-89DCFE25BADB}"/>
              </a:ext>
            </a:extLst>
          </p:cNvPr>
          <p:cNvSpPr>
            <a:spLocks noGrp="1"/>
          </p:cNvSpPr>
          <p:nvPr>
            <p:ph type="ftr" sz="quarter" idx="11"/>
          </p:nvPr>
        </p:nvSpPr>
        <p:spPr/>
        <p:txBody>
          <a:bodyPr/>
          <a:lstStyle/>
          <a:p>
            <a:r>
              <a:rPr lang="en-US"/>
              <a:t>TS. Nguyễn Tuấn Anh - ĐH KTQD</a:t>
            </a:r>
          </a:p>
        </p:txBody>
      </p:sp>
      <p:sp>
        <p:nvSpPr>
          <p:cNvPr id="5" name="Chỗ dành sẵn cho Số hiệu Bản chiếu 4">
            <a:extLst>
              <a:ext uri="{FF2B5EF4-FFF2-40B4-BE49-F238E27FC236}">
                <a16:creationId xmlns:a16="http://schemas.microsoft.com/office/drawing/2014/main" id="{D4300546-E45F-349E-3494-6AA8CA8DDED6}"/>
              </a:ext>
            </a:extLst>
          </p:cNvPr>
          <p:cNvSpPr>
            <a:spLocks noGrp="1"/>
          </p:cNvSpPr>
          <p:nvPr>
            <p:ph type="sldNum" sz="quarter" idx="12"/>
          </p:nvPr>
        </p:nvSpPr>
        <p:spPr/>
        <p:txBody>
          <a:bodyPr/>
          <a:lstStyle/>
          <a:p>
            <a:fld id="{3D7499AE-8711-4CFC-9ECF-460794017F84}" type="slidenum">
              <a:rPr lang="en-US" smtClean="0"/>
              <a:t>69</a:t>
            </a:fld>
            <a:endParaRPr lang="en-US"/>
          </a:p>
        </p:txBody>
      </p:sp>
    </p:spTree>
    <p:extLst>
      <p:ext uri="{BB962C8B-B14F-4D97-AF65-F5344CB8AC3E}">
        <p14:creationId xmlns:p14="http://schemas.microsoft.com/office/powerpoint/2010/main" val="3308000843"/>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86834" y="1153572"/>
            <a:ext cx="3200400" cy="4461163"/>
          </a:xfrm>
        </p:spPr>
        <p:txBody>
          <a:bodyPr>
            <a:normAutofit/>
          </a:bodyPr>
          <a:lstStyle/>
          <a:p>
            <a:r>
              <a:rPr lang="en-US">
                <a:solidFill>
                  <a:srgbClr val="FFFFFF"/>
                </a:solidFill>
              </a:rPr>
              <a:t>Tổng quan về vốn của doanh nghiệp</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p:cNvSpPr>
            <a:spLocks noGrp="1"/>
          </p:cNvSpPr>
          <p:nvPr>
            <p:ph idx="1"/>
          </p:nvPr>
        </p:nvSpPr>
        <p:spPr>
          <a:xfrm>
            <a:off x="4447308" y="591344"/>
            <a:ext cx="6906491" cy="5585619"/>
          </a:xfrm>
        </p:spPr>
        <p:txBody>
          <a:bodyPr anchor="ctr">
            <a:normAutofit/>
          </a:bodyPr>
          <a:lstStyle/>
          <a:p>
            <a:r>
              <a:rPr lang="en-US" sz="2200" err="1">
                <a:latin typeface="Times New Roman" panose="02020603050405020304" pitchFamily="18" charset="0"/>
                <a:cs typeface="Times New Roman" panose="02020603050405020304" pitchFamily="18" charset="0"/>
              </a:rPr>
              <a:t>Vai</a:t>
            </a:r>
            <a:r>
              <a:rPr lang="en-US" sz="2200">
                <a:latin typeface="Times New Roman" panose="02020603050405020304" pitchFamily="18" charset="0"/>
                <a:cs typeface="Times New Roman" panose="02020603050405020304" pitchFamily="18" charset="0"/>
              </a:rPr>
              <a:t> </a:t>
            </a:r>
            <a:r>
              <a:rPr lang="en-US" sz="2200" err="1">
                <a:latin typeface="Times New Roman" panose="02020603050405020304" pitchFamily="18" charset="0"/>
                <a:cs typeface="Times New Roman" panose="02020603050405020304" pitchFamily="18" charset="0"/>
              </a:rPr>
              <a:t>trò</a:t>
            </a:r>
            <a:endParaRPr lang="en-US" sz="2200">
              <a:latin typeface="Times New Roman" panose="02020603050405020304" pitchFamily="18" charset="0"/>
              <a:cs typeface="Times New Roman" panose="02020603050405020304" pitchFamily="18" charset="0"/>
            </a:endParaRPr>
          </a:p>
          <a:p>
            <a:pPr>
              <a:buFontTx/>
              <a:buChar char="-"/>
            </a:pPr>
            <a:r>
              <a:rPr lang="en-US" sz="2200" err="1">
                <a:latin typeface="Times New Roman" panose="02020603050405020304" pitchFamily="18" charset="0"/>
                <a:cs typeface="Times New Roman" panose="02020603050405020304" pitchFamily="18" charset="0"/>
              </a:rPr>
              <a:t>Là</a:t>
            </a:r>
            <a:r>
              <a:rPr lang="en-US" sz="2200">
                <a:latin typeface="Times New Roman" panose="02020603050405020304" pitchFamily="18" charset="0"/>
                <a:cs typeface="Times New Roman" panose="02020603050405020304" pitchFamily="18" charset="0"/>
              </a:rPr>
              <a:t> </a:t>
            </a:r>
            <a:r>
              <a:rPr lang="vi-VN" sz="2200">
                <a:latin typeface="Times New Roman" panose="02020603050405020304" pitchFamily="18" charset="0"/>
                <a:cs typeface="Times New Roman" panose="02020603050405020304" pitchFamily="18" charset="0"/>
              </a:rPr>
              <a:t>điều kiện tiên quyết </a:t>
            </a:r>
            <a:r>
              <a:rPr lang="en-US" sz="2200" err="1">
                <a:latin typeface="Times New Roman" panose="02020603050405020304" pitchFamily="18" charset="0"/>
                <a:cs typeface="Times New Roman" panose="02020603050405020304" pitchFamily="18" charset="0"/>
              </a:rPr>
              <a:t>cho</a:t>
            </a:r>
            <a:r>
              <a:rPr lang="en-US" sz="2200">
                <a:latin typeface="Times New Roman" panose="02020603050405020304" pitchFamily="18" charset="0"/>
                <a:cs typeface="Times New Roman" panose="02020603050405020304" pitchFamily="18" charset="0"/>
              </a:rPr>
              <a:t> </a:t>
            </a:r>
            <a:r>
              <a:rPr lang="vi-VN" sz="2200">
                <a:latin typeface="Times New Roman" panose="02020603050405020304" pitchFamily="18" charset="0"/>
                <a:cs typeface="Times New Roman" panose="02020603050405020304" pitchFamily="18" charset="0"/>
              </a:rPr>
              <a:t>sự ra đời của </a:t>
            </a:r>
            <a:r>
              <a:rPr lang="en-US" sz="2200">
                <a:latin typeface="Times New Roman" panose="02020603050405020304" pitchFamily="18" charset="0"/>
                <a:cs typeface="Times New Roman" panose="02020603050405020304" pitchFamily="18" charset="0"/>
              </a:rPr>
              <a:t>DN.</a:t>
            </a:r>
          </a:p>
          <a:p>
            <a:pPr>
              <a:buFontTx/>
              <a:buChar char="-"/>
            </a:pPr>
            <a:r>
              <a:rPr lang="en-US" sz="2200">
                <a:latin typeface="Times New Roman" panose="02020603050405020304" pitchFamily="18" charset="0"/>
                <a:cs typeface="Times New Roman" panose="02020603050405020304" pitchFamily="18" charset="0"/>
              </a:rPr>
              <a:t>L</a:t>
            </a:r>
            <a:r>
              <a:rPr lang="vi-VN" sz="2200">
                <a:latin typeface="Times New Roman" panose="02020603050405020304" pitchFamily="18" charset="0"/>
                <a:cs typeface="Times New Roman" panose="02020603050405020304" pitchFamily="18" charset="0"/>
              </a:rPr>
              <a:t>à điều kiện tiền đề cho mọi quá trình sản xuất kinh doanh.</a:t>
            </a:r>
            <a:endParaRPr lang="en-US" sz="2200">
              <a:latin typeface="Times New Roman" panose="02020603050405020304" pitchFamily="18" charset="0"/>
              <a:cs typeface="Times New Roman" panose="02020603050405020304" pitchFamily="18" charset="0"/>
            </a:endParaRPr>
          </a:p>
          <a:p>
            <a:pPr>
              <a:buFontTx/>
              <a:buChar char="-"/>
            </a:pPr>
            <a:r>
              <a:rPr lang="en-US" sz="2200">
                <a:latin typeface="Times New Roman" panose="02020603050405020304" pitchFamily="18" charset="0"/>
                <a:cs typeface="Times New Roman" panose="02020603050405020304" pitchFamily="18" charset="0"/>
              </a:rPr>
              <a:t>Q</a:t>
            </a:r>
            <a:r>
              <a:rPr lang="vi-VN" sz="2200">
                <a:latin typeface="Times New Roman" panose="02020603050405020304" pitchFamily="18" charset="0"/>
                <a:cs typeface="Times New Roman" panose="02020603050405020304" pitchFamily="18" charset="0"/>
              </a:rPr>
              <a:t>uyết định sự ổn định, liên tục của quá trình sản xuất kinh doanh và sự phát triển bền vững của doanh nghiệp.</a:t>
            </a:r>
            <a:endParaRPr lang="en-US" sz="2200">
              <a:latin typeface="Times New Roman" panose="02020603050405020304" pitchFamily="18" charset="0"/>
              <a:cs typeface="Times New Roman" panose="02020603050405020304" pitchFamily="18" charset="0"/>
            </a:endParaRPr>
          </a:p>
          <a:p>
            <a:r>
              <a:rPr lang="en-US" sz="2200" err="1">
                <a:latin typeface="Times New Roman" panose="02020603050405020304" pitchFamily="18" charset="0"/>
                <a:cs typeface="Times New Roman" panose="02020603050405020304" pitchFamily="18" charset="0"/>
              </a:rPr>
              <a:t>Phân</a:t>
            </a:r>
            <a:r>
              <a:rPr lang="en-US" sz="2200">
                <a:latin typeface="Times New Roman" panose="02020603050405020304" pitchFamily="18" charset="0"/>
                <a:cs typeface="Times New Roman" panose="02020603050405020304" pitchFamily="18" charset="0"/>
              </a:rPr>
              <a:t> </a:t>
            </a:r>
            <a:r>
              <a:rPr lang="en-US" sz="2200" err="1">
                <a:latin typeface="Times New Roman" panose="02020603050405020304" pitchFamily="18" charset="0"/>
                <a:cs typeface="Times New Roman" panose="02020603050405020304" pitchFamily="18" charset="0"/>
              </a:rPr>
              <a:t>loại</a:t>
            </a:r>
            <a:r>
              <a:rPr lang="en-US" sz="2200">
                <a:latin typeface="Times New Roman" panose="02020603050405020304" pitchFamily="18" charset="0"/>
                <a:cs typeface="Times New Roman" panose="02020603050405020304" pitchFamily="18" charset="0"/>
              </a:rPr>
              <a:t>:</a:t>
            </a:r>
          </a:p>
          <a:p>
            <a:pPr>
              <a:buFontTx/>
              <a:buChar char="-"/>
            </a:pPr>
            <a:r>
              <a:rPr lang="vi-VN" sz="2200">
                <a:latin typeface="Times New Roman" panose="02020603050405020304" pitchFamily="18" charset="0"/>
                <a:cs typeface="Times New Roman" panose="02020603050405020304" pitchFamily="18" charset="0"/>
              </a:rPr>
              <a:t>Theo quan hệ sở hữu, có: Nợ phải trả và Vốn chủ sở hữu.</a:t>
            </a:r>
            <a:endParaRPr lang="en-US" sz="2200">
              <a:latin typeface="Times New Roman" panose="02020603050405020304" pitchFamily="18" charset="0"/>
              <a:cs typeface="Times New Roman" panose="02020603050405020304" pitchFamily="18" charset="0"/>
            </a:endParaRPr>
          </a:p>
          <a:p>
            <a:pPr>
              <a:buFontTx/>
              <a:buChar char="-"/>
            </a:pPr>
            <a:r>
              <a:rPr lang="vi-VN" sz="2200">
                <a:latin typeface="Times New Roman" panose="02020603050405020304" pitchFamily="18" charset="0"/>
                <a:cs typeface="Times New Roman" panose="02020603050405020304" pitchFamily="18" charset="0"/>
              </a:rPr>
              <a:t>Theo thời hạn sử dụng, có: Vốn ngắn hạn (vốn tạm thời) và vốn dài hạn (Vốn thường xuyên).</a:t>
            </a:r>
            <a:endParaRPr lang="en-US" sz="2200">
              <a:latin typeface="Times New Roman" panose="02020603050405020304" pitchFamily="18" charset="0"/>
              <a:cs typeface="Times New Roman" panose="02020603050405020304" pitchFamily="18" charset="0"/>
            </a:endParaRPr>
          </a:p>
          <a:p>
            <a:pPr>
              <a:buFontTx/>
              <a:buChar char="-"/>
            </a:pPr>
            <a:r>
              <a:rPr lang="vi-VN" sz="2200">
                <a:latin typeface="Times New Roman" panose="02020603050405020304" pitchFamily="18" charset="0"/>
                <a:cs typeface="Times New Roman" panose="02020603050405020304" pitchFamily="18" charset="0"/>
              </a:rPr>
              <a:t>Theo theo đặc điểm lưu chuyển, có: Vốn lưu động và vốn cố định.</a:t>
            </a:r>
          </a:p>
          <a:p>
            <a:pPr marL="82296" indent="0">
              <a:buNone/>
            </a:pPr>
            <a:endParaRPr lang="en-US" sz="2200">
              <a:latin typeface="Times New Roman" panose="02020603050405020304" pitchFamily="18" charset="0"/>
              <a:cs typeface="Times New Roman" panose="02020603050405020304" pitchFamily="18" charset="0"/>
            </a:endParaRPr>
          </a:p>
          <a:p>
            <a:pPr marL="82296" indent="0">
              <a:buNone/>
            </a:pPr>
            <a:endParaRPr lang="en-US" sz="2200">
              <a:latin typeface="Times New Roman" panose="02020603050405020304" pitchFamily="18" charset="0"/>
              <a:cs typeface="Times New Roman" panose="02020603050405020304" pitchFamily="18" charset="0"/>
            </a:endParaRPr>
          </a:p>
          <a:p>
            <a:endParaRPr lang="en-US" sz="2200">
              <a:latin typeface="Times New Roman" panose="02020603050405020304" pitchFamily="18" charset="0"/>
              <a:cs typeface="Times New Roman" panose="02020603050405020304" pitchFamily="18" charset="0"/>
            </a:endParaRPr>
          </a:p>
        </p:txBody>
      </p:sp>
      <p:sp>
        <p:nvSpPr>
          <p:cNvPr id="4" name="Chỗ dành sẵn cho Chân trang 3">
            <a:extLst>
              <a:ext uri="{FF2B5EF4-FFF2-40B4-BE49-F238E27FC236}">
                <a16:creationId xmlns:a16="http://schemas.microsoft.com/office/drawing/2014/main" id="{1A93BE96-84BC-BFC5-0493-F6849EB01037}"/>
              </a:ext>
            </a:extLst>
          </p:cNvPr>
          <p:cNvSpPr>
            <a:spLocks noGrp="1"/>
          </p:cNvSpPr>
          <p:nvPr>
            <p:ph type="ftr" sz="quarter" idx="11"/>
          </p:nvPr>
        </p:nvSpPr>
        <p:spPr/>
        <p:txBody>
          <a:bodyPr/>
          <a:lstStyle/>
          <a:p>
            <a:r>
              <a:rPr lang="en-US"/>
              <a:t>TS. Nguyễn Tuấn Anh - ĐH KTQD</a:t>
            </a:r>
          </a:p>
        </p:txBody>
      </p:sp>
      <p:sp>
        <p:nvSpPr>
          <p:cNvPr id="5" name="Chỗ dành sẵn cho Số hiệu Bản chiếu 4">
            <a:extLst>
              <a:ext uri="{FF2B5EF4-FFF2-40B4-BE49-F238E27FC236}">
                <a16:creationId xmlns:a16="http://schemas.microsoft.com/office/drawing/2014/main" id="{DD61717D-BE98-DE31-9525-EF1F34E4D438}"/>
              </a:ext>
            </a:extLst>
          </p:cNvPr>
          <p:cNvSpPr>
            <a:spLocks noGrp="1"/>
          </p:cNvSpPr>
          <p:nvPr>
            <p:ph type="sldNum" sz="quarter" idx="12"/>
          </p:nvPr>
        </p:nvSpPr>
        <p:spPr/>
        <p:txBody>
          <a:bodyPr/>
          <a:lstStyle/>
          <a:p>
            <a:fld id="{3D7499AE-8711-4CFC-9ECF-460794017F84}" type="slidenum">
              <a:rPr lang="en-US" smtClean="0"/>
              <a:t>70</a:t>
            </a:fld>
            <a:endParaRPr lang="en-US"/>
          </a:p>
        </p:txBody>
      </p:sp>
    </p:spTree>
    <p:extLst>
      <p:ext uri="{BB962C8B-B14F-4D97-AF65-F5344CB8AC3E}">
        <p14:creationId xmlns:p14="http://schemas.microsoft.com/office/powerpoint/2010/main" val="1330702052"/>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86834" y="1153572"/>
            <a:ext cx="3200400" cy="4461163"/>
          </a:xfrm>
        </p:spPr>
        <p:txBody>
          <a:bodyPr>
            <a:normAutofit/>
          </a:bodyPr>
          <a:lstStyle/>
          <a:p>
            <a:r>
              <a:rPr lang="en-US">
                <a:solidFill>
                  <a:srgbClr val="FFFFFF"/>
                </a:solidFill>
              </a:rPr>
              <a:t>Tổng quan về vốn của doanh nghiệp (tiếp)</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p:cNvSpPr>
            <a:spLocks noGrp="1"/>
          </p:cNvSpPr>
          <p:nvPr>
            <p:ph idx="1"/>
          </p:nvPr>
        </p:nvSpPr>
        <p:spPr>
          <a:xfrm>
            <a:off x="4447308" y="591344"/>
            <a:ext cx="6906491" cy="5585619"/>
          </a:xfrm>
        </p:spPr>
        <p:txBody>
          <a:bodyPr anchor="ctr">
            <a:normAutofit/>
          </a:bodyPr>
          <a:lstStyle/>
          <a:p>
            <a:pPr>
              <a:spcBef>
                <a:spcPts val="0"/>
              </a:spcBef>
              <a:spcAft>
                <a:spcPts val="600"/>
              </a:spcAft>
            </a:pPr>
            <a:r>
              <a:rPr lang="vi-VN" sz="2400">
                <a:latin typeface="Times New Roman" panose="02020603050405020304" pitchFamily="18" charset="0"/>
                <a:cs typeface="Times New Roman" panose="02020603050405020304" pitchFamily="18" charset="0"/>
              </a:rPr>
              <a:t>Các nhân tố ảnh hưởng đến quyết định lựa chọn nguồn vốn</a:t>
            </a:r>
            <a:endParaRPr lang="en-US" sz="2400">
              <a:latin typeface="Times New Roman" panose="02020603050405020304" pitchFamily="18" charset="0"/>
              <a:cs typeface="Times New Roman" panose="02020603050405020304" pitchFamily="18" charset="0"/>
            </a:endParaRPr>
          </a:p>
          <a:p>
            <a:pPr>
              <a:spcBef>
                <a:spcPts val="0"/>
              </a:spcBef>
              <a:spcAft>
                <a:spcPts val="600"/>
              </a:spcAft>
              <a:buFontTx/>
              <a:buChar char="-"/>
            </a:pPr>
            <a:r>
              <a:rPr lang="vi-VN" sz="2400">
                <a:latin typeface="Times New Roman" panose="02020603050405020304" pitchFamily="18" charset="0"/>
                <a:cs typeface="Times New Roman" panose="02020603050405020304" pitchFamily="18" charset="0"/>
              </a:rPr>
              <a:t>Sự phát triển của thị trường tài chính, mà đặc biệt là thị trường vốn.</a:t>
            </a:r>
            <a:endParaRPr lang="en-US" sz="2400">
              <a:latin typeface="Times New Roman" panose="02020603050405020304" pitchFamily="18" charset="0"/>
              <a:cs typeface="Times New Roman" panose="02020603050405020304" pitchFamily="18" charset="0"/>
            </a:endParaRPr>
          </a:p>
          <a:p>
            <a:pPr>
              <a:spcBef>
                <a:spcPts val="0"/>
              </a:spcBef>
              <a:spcAft>
                <a:spcPts val="600"/>
              </a:spcAft>
              <a:buFontTx/>
              <a:buChar char="-"/>
            </a:pPr>
            <a:r>
              <a:rPr lang="vi-VN" sz="2400">
                <a:latin typeface="Times New Roman" panose="02020603050405020304" pitchFamily="18" charset="0"/>
                <a:cs typeface="Times New Roman" panose="02020603050405020304" pitchFamily="18" charset="0"/>
              </a:rPr>
              <a:t>Trạng thái của nền kinh tế.</a:t>
            </a:r>
            <a:endParaRPr lang="en-US" sz="2400">
              <a:latin typeface="Times New Roman" panose="02020603050405020304" pitchFamily="18" charset="0"/>
              <a:cs typeface="Times New Roman" panose="02020603050405020304" pitchFamily="18" charset="0"/>
            </a:endParaRPr>
          </a:p>
          <a:p>
            <a:pPr>
              <a:spcBef>
                <a:spcPts val="0"/>
              </a:spcBef>
              <a:spcAft>
                <a:spcPts val="600"/>
              </a:spcAft>
              <a:buFontTx/>
              <a:buChar char="-"/>
            </a:pPr>
            <a:r>
              <a:rPr lang="vi-VN" sz="2400">
                <a:latin typeface="Times New Roman" panose="02020603050405020304" pitchFamily="18" charset="0"/>
                <a:cs typeface="Times New Roman" panose="02020603050405020304" pitchFamily="18" charset="0"/>
              </a:rPr>
              <a:t>Đặc điểm ngành nghề kinh doanh hay lĩnh vực hoạt động của doanh nghiệp.</a:t>
            </a:r>
            <a:endParaRPr lang="en-US" sz="2400">
              <a:latin typeface="Times New Roman" panose="02020603050405020304" pitchFamily="18" charset="0"/>
              <a:cs typeface="Times New Roman" panose="02020603050405020304" pitchFamily="18" charset="0"/>
            </a:endParaRPr>
          </a:p>
          <a:p>
            <a:pPr>
              <a:spcBef>
                <a:spcPts val="0"/>
              </a:spcBef>
              <a:spcAft>
                <a:spcPts val="600"/>
              </a:spcAft>
              <a:buFontTx/>
              <a:buChar char="-"/>
            </a:pPr>
            <a:r>
              <a:rPr lang="vi-VN" sz="2400">
                <a:latin typeface="Times New Roman" panose="02020603050405020304" pitchFamily="18" charset="0"/>
                <a:cs typeface="Times New Roman" panose="02020603050405020304" pitchFamily="18" charset="0"/>
              </a:rPr>
              <a:t>Uy tín của doanh nghiệp.</a:t>
            </a:r>
            <a:endParaRPr lang="en-US" sz="2400">
              <a:latin typeface="Times New Roman" panose="02020603050405020304" pitchFamily="18" charset="0"/>
              <a:cs typeface="Times New Roman" panose="02020603050405020304" pitchFamily="18" charset="0"/>
            </a:endParaRPr>
          </a:p>
          <a:p>
            <a:pPr>
              <a:spcBef>
                <a:spcPts val="0"/>
              </a:spcBef>
              <a:spcAft>
                <a:spcPts val="600"/>
              </a:spcAft>
              <a:buFontTx/>
              <a:buChar char="-"/>
            </a:pPr>
            <a:r>
              <a:rPr lang="vi-VN" sz="2400">
                <a:latin typeface="Times New Roman" panose="02020603050405020304" pitchFamily="18" charset="0"/>
                <a:cs typeface="Times New Roman" panose="02020603050405020304" pitchFamily="18" charset="0"/>
              </a:rPr>
              <a:t>Quy mô và cơ cấu tổ chức của doanh nghiệp.</a:t>
            </a:r>
            <a:endParaRPr lang="en-US" sz="2400">
              <a:latin typeface="Times New Roman" panose="02020603050405020304" pitchFamily="18" charset="0"/>
              <a:cs typeface="Times New Roman" panose="02020603050405020304" pitchFamily="18" charset="0"/>
            </a:endParaRPr>
          </a:p>
          <a:p>
            <a:pPr>
              <a:spcBef>
                <a:spcPts val="0"/>
              </a:spcBef>
              <a:spcAft>
                <a:spcPts val="600"/>
              </a:spcAft>
              <a:buFontTx/>
              <a:buChar char="-"/>
            </a:pPr>
            <a:r>
              <a:rPr lang="vi-VN" sz="2400">
                <a:latin typeface="Times New Roman" panose="02020603050405020304" pitchFamily="18" charset="0"/>
                <a:cs typeface="Times New Roman" panose="02020603050405020304" pitchFamily="18" charset="0"/>
              </a:rPr>
              <a:t>Trình độ khoa học – kỹ thuật và trình độ quản lý.</a:t>
            </a:r>
            <a:endParaRPr lang="en-US" sz="2400">
              <a:latin typeface="Times New Roman" panose="02020603050405020304" pitchFamily="18" charset="0"/>
              <a:cs typeface="Times New Roman" panose="02020603050405020304" pitchFamily="18" charset="0"/>
            </a:endParaRPr>
          </a:p>
          <a:p>
            <a:pPr>
              <a:spcBef>
                <a:spcPts val="0"/>
              </a:spcBef>
              <a:spcAft>
                <a:spcPts val="600"/>
              </a:spcAft>
              <a:buFontTx/>
              <a:buChar char="-"/>
            </a:pPr>
            <a:r>
              <a:rPr lang="vi-VN" sz="2400">
                <a:latin typeface="Times New Roman" panose="02020603050405020304" pitchFamily="18" charset="0"/>
                <a:cs typeface="Times New Roman" panose="02020603050405020304" pitchFamily="18" charset="0"/>
              </a:rPr>
              <a:t>Chiến lược phát triển và chiến lược đầu tư của doanh nghiệp.</a:t>
            </a:r>
            <a:endParaRPr lang="en-US" sz="2400">
              <a:latin typeface="Times New Roman" panose="02020603050405020304" pitchFamily="18" charset="0"/>
              <a:cs typeface="Times New Roman" panose="02020603050405020304" pitchFamily="18" charset="0"/>
            </a:endParaRPr>
          </a:p>
          <a:p>
            <a:pPr>
              <a:spcBef>
                <a:spcPts val="0"/>
              </a:spcBef>
              <a:spcAft>
                <a:spcPts val="600"/>
              </a:spcAft>
              <a:buFontTx/>
              <a:buChar char="-"/>
            </a:pPr>
            <a:r>
              <a:rPr lang="vi-VN" sz="2400">
                <a:latin typeface="Times New Roman" panose="02020603050405020304" pitchFamily="18" charset="0"/>
                <a:cs typeface="Times New Roman" panose="02020603050405020304" pitchFamily="18" charset="0"/>
              </a:rPr>
              <a:t>Thái độ của chủ doanh nghiệp.</a:t>
            </a:r>
            <a:endParaRPr lang="en-US" sz="2400">
              <a:latin typeface="Times New Roman" panose="02020603050405020304" pitchFamily="18" charset="0"/>
              <a:cs typeface="Times New Roman" panose="02020603050405020304" pitchFamily="18" charset="0"/>
            </a:endParaRPr>
          </a:p>
          <a:p>
            <a:pPr>
              <a:spcBef>
                <a:spcPts val="0"/>
              </a:spcBef>
              <a:spcAft>
                <a:spcPts val="600"/>
              </a:spcAft>
              <a:buFontTx/>
              <a:buChar char="-"/>
            </a:pPr>
            <a:r>
              <a:rPr lang="vi-VN" sz="2400">
                <a:latin typeface="Times New Roman" panose="02020603050405020304" pitchFamily="18" charset="0"/>
                <a:cs typeface="Times New Roman" panose="02020603050405020304" pitchFamily="18" charset="0"/>
              </a:rPr>
              <a:t>Chính sách thuế...</a:t>
            </a:r>
          </a:p>
          <a:p>
            <a:pPr marL="82296" indent="0">
              <a:spcBef>
                <a:spcPts val="0"/>
              </a:spcBef>
              <a:spcAft>
                <a:spcPts val="600"/>
              </a:spcAft>
              <a:buNone/>
            </a:pPr>
            <a:endParaRPr lang="vi-VN" sz="2400">
              <a:latin typeface="Times New Roman" panose="02020603050405020304" pitchFamily="18" charset="0"/>
              <a:cs typeface="Times New Roman" panose="02020603050405020304" pitchFamily="18" charset="0"/>
            </a:endParaRPr>
          </a:p>
          <a:p>
            <a:pPr>
              <a:spcBef>
                <a:spcPts val="0"/>
              </a:spcBef>
              <a:spcAft>
                <a:spcPts val="600"/>
              </a:spcAft>
            </a:pPr>
            <a:endParaRPr lang="en-US" sz="2400">
              <a:latin typeface="Times New Roman" panose="02020603050405020304" pitchFamily="18" charset="0"/>
              <a:cs typeface="Times New Roman" panose="02020603050405020304" pitchFamily="18" charset="0"/>
            </a:endParaRPr>
          </a:p>
        </p:txBody>
      </p:sp>
      <p:sp>
        <p:nvSpPr>
          <p:cNvPr id="4" name="Chỗ dành sẵn cho Chân trang 3">
            <a:extLst>
              <a:ext uri="{FF2B5EF4-FFF2-40B4-BE49-F238E27FC236}">
                <a16:creationId xmlns:a16="http://schemas.microsoft.com/office/drawing/2014/main" id="{1CFBB24D-61D4-4870-88EB-556F29CB41AC}"/>
              </a:ext>
            </a:extLst>
          </p:cNvPr>
          <p:cNvSpPr>
            <a:spLocks noGrp="1"/>
          </p:cNvSpPr>
          <p:nvPr>
            <p:ph type="ftr" sz="quarter" idx="11"/>
          </p:nvPr>
        </p:nvSpPr>
        <p:spPr/>
        <p:txBody>
          <a:bodyPr/>
          <a:lstStyle/>
          <a:p>
            <a:r>
              <a:rPr lang="en-US"/>
              <a:t>TS. Nguyễn Tuấn Anh - ĐH KTQD</a:t>
            </a:r>
          </a:p>
        </p:txBody>
      </p:sp>
      <p:sp>
        <p:nvSpPr>
          <p:cNvPr id="5" name="Chỗ dành sẵn cho Số hiệu Bản chiếu 4">
            <a:extLst>
              <a:ext uri="{FF2B5EF4-FFF2-40B4-BE49-F238E27FC236}">
                <a16:creationId xmlns:a16="http://schemas.microsoft.com/office/drawing/2014/main" id="{CC6BBC36-8EB2-D877-DB46-11213F32FFBA}"/>
              </a:ext>
            </a:extLst>
          </p:cNvPr>
          <p:cNvSpPr>
            <a:spLocks noGrp="1"/>
          </p:cNvSpPr>
          <p:nvPr>
            <p:ph type="sldNum" sz="quarter" idx="12"/>
          </p:nvPr>
        </p:nvSpPr>
        <p:spPr/>
        <p:txBody>
          <a:bodyPr/>
          <a:lstStyle/>
          <a:p>
            <a:fld id="{3D7499AE-8711-4CFC-9ECF-460794017F84}" type="slidenum">
              <a:rPr lang="en-US" smtClean="0"/>
              <a:t>71</a:t>
            </a:fld>
            <a:endParaRPr lang="en-US"/>
          </a:p>
        </p:txBody>
      </p:sp>
    </p:spTree>
    <p:extLst>
      <p:ext uri="{BB962C8B-B14F-4D97-AF65-F5344CB8AC3E}">
        <p14:creationId xmlns:p14="http://schemas.microsoft.com/office/powerpoint/2010/main" val="2318067685"/>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7">
            <a:extLst>
              <a:ext uri="{FF2B5EF4-FFF2-40B4-BE49-F238E27FC236}">
                <a16:creationId xmlns:a16="http://schemas.microsoft.com/office/drawing/2014/main" id="{1BB867FF-FC45-48F7-8104-F89BE54909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Shape 9">
            <a:extLst>
              <a:ext uri="{FF2B5EF4-FFF2-40B4-BE49-F238E27FC236}">
                <a16:creationId xmlns:a16="http://schemas.microsoft.com/office/drawing/2014/main" id="{8BB56887-D0D5-4F0C-9E19-7247EB83C8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208695" y="1"/>
            <a:ext cx="1135066" cy="477997"/>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p:cNvSpPr>
            <a:spLocks noGrp="1"/>
          </p:cNvSpPr>
          <p:nvPr>
            <p:ph type="title"/>
          </p:nvPr>
        </p:nvSpPr>
        <p:spPr>
          <a:xfrm>
            <a:off x="838200" y="365125"/>
            <a:ext cx="10515600" cy="1325563"/>
          </a:xfrm>
        </p:spPr>
        <p:txBody>
          <a:bodyPr>
            <a:normAutofit/>
          </a:bodyPr>
          <a:lstStyle/>
          <a:p>
            <a:r>
              <a:rPr lang="en-US"/>
              <a:t>Các phương thức huy động</a:t>
            </a:r>
            <a:br>
              <a:rPr lang="en-US"/>
            </a:br>
            <a:r>
              <a:rPr lang="en-US"/>
              <a:t>Vốn chủ sở hữu</a:t>
            </a:r>
            <a:endParaRPr lang="en-US" dirty="0"/>
          </a:p>
        </p:txBody>
      </p:sp>
      <p:sp>
        <p:nvSpPr>
          <p:cNvPr id="16"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V="1">
            <a:off x="555710" y="2183223"/>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p:cNvSpPr>
            <a:spLocks noGrp="1"/>
          </p:cNvSpPr>
          <p:nvPr>
            <p:ph idx="1"/>
          </p:nvPr>
        </p:nvSpPr>
        <p:spPr>
          <a:xfrm>
            <a:off x="838200" y="1825625"/>
            <a:ext cx="10515600" cy="4351338"/>
          </a:xfrm>
        </p:spPr>
        <p:txBody>
          <a:bodyPr>
            <a:normAutofit/>
          </a:bodyPr>
          <a:lstStyle/>
          <a:p>
            <a:pPr>
              <a:spcAft>
                <a:spcPts val="600"/>
              </a:spcAft>
            </a:pPr>
            <a:r>
              <a:rPr lang="en-US" err="1">
                <a:latin typeface="Times New Roman" panose="02020603050405020304" pitchFamily="18" charset="0"/>
                <a:cs typeface="Times New Roman" panose="02020603050405020304" pitchFamily="18" charset="0"/>
              </a:rPr>
              <a:t>Vốn</a:t>
            </a:r>
            <a:r>
              <a:rPr lang="en-US">
                <a:latin typeface="Times New Roman" panose="02020603050405020304" pitchFamily="18" charset="0"/>
                <a:cs typeface="Times New Roman" panose="02020603050405020304" pitchFamily="18" charset="0"/>
              </a:rPr>
              <a:t> </a:t>
            </a:r>
            <a:r>
              <a:rPr lang="en-US" err="1">
                <a:latin typeface="Times New Roman" panose="02020603050405020304" pitchFamily="18" charset="0"/>
                <a:cs typeface="Times New Roman" panose="02020603050405020304" pitchFamily="18" charset="0"/>
              </a:rPr>
              <a:t>góp</a:t>
            </a:r>
            <a:r>
              <a:rPr lang="en-US">
                <a:latin typeface="Times New Roman" panose="02020603050405020304" pitchFamily="18" charset="0"/>
                <a:cs typeface="Times New Roman" panose="02020603050405020304" pitchFamily="18" charset="0"/>
              </a:rPr>
              <a:t> ban </a:t>
            </a:r>
            <a:r>
              <a:rPr lang="en-US" err="1">
                <a:latin typeface="Times New Roman" panose="02020603050405020304" pitchFamily="18" charset="0"/>
                <a:cs typeface="Times New Roman" panose="02020603050405020304" pitchFamily="18" charset="0"/>
              </a:rPr>
              <a:t>đầu</a:t>
            </a:r>
            <a:endParaRPr lang="en-US">
              <a:latin typeface="Times New Roman" panose="02020603050405020304" pitchFamily="18" charset="0"/>
              <a:cs typeface="Times New Roman" panose="02020603050405020304" pitchFamily="18" charset="0"/>
            </a:endParaRPr>
          </a:p>
          <a:p>
            <a:pPr>
              <a:spcAft>
                <a:spcPts val="600"/>
              </a:spcAft>
            </a:pPr>
            <a:r>
              <a:rPr lang="en-US" err="1">
                <a:latin typeface="Times New Roman" panose="02020603050405020304" pitchFamily="18" charset="0"/>
                <a:cs typeface="Times New Roman" panose="02020603050405020304" pitchFamily="18" charset="0"/>
              </a:rPr>
              <a:t>Lợi</a:t>
            </a:r>
            <a:r>
              <a:rPr lang="en-US">
                <a:latin typeface="Times New Roman" panose="02020603050405020304" pitchFamily="18" charset="0"/>
                <a:cs typeface="Times New Roman" panose="02020603050405020304" pitchFamily="18" charset="0"/>
              </a:rPr>
              <a:t> </a:t>
            </a:r>
            <a:r>
              <a:rPr lang="en-US" err="1">
                <a:latin typeface="Times New Roman" panose="02020603050405020304" pitchFamily="18" charset="0"/>
                <a:cs typeface="Times New Roman" panose="02020603050405020304" pitchFamily="18" charset="0"/>
              </a:rPr>
              <a:t>nhuận</a:t>
            </a:r>
            <a:r>
              <a:rPr lang="en-US">
                <a:latin typeface="Times New Roman" panose="02020603050405020304" pitchFamily="18" charset="0"/>
                <a:cs typeface="Times New Roman" panose="02020603050405020304" pitchFamily="18" charset="0"/>
              </a:rPr>
              <a:t> </a:t>
            </a:r>
            <a:r>
              <a:rPr lang="en-US" err="1">
                <a:latin typeface="Times New Roman" panose="02020603050405020304" pitchFamily="18" charset="0"/>
                <a:cs typeface="Times New Roman" panose="02020603050405020304" pitchFamily="18" charset="0"/>
              </a:rPr>
              <a:t>không</a:t>
            </a:r>
            <a:r>
              <a:rPr lang="en-US">
                <a:latin typeface="Times New Roman" panose="02020603050405020304" pitchFamily="18" charset="0"/>
                <a:cs typeface="Times New Roman" panose="02020603050405020304" pitchFamily="18" charset="0"/>
              </a:rPr>
              <a:t> chia </a:t>
            </a:r>
          </a:p>
          <a:p>
            <a:pPr>
              <a:spcAft>
                <a:spcPts val="600"/>
              </a:spcAft>
            </a:pPr>
            <a:r>
              <a:rPr lang="en-US" err="1">
                <a:latin typeface="Times New Roman" panose="02020603050405020304" pitchFamily="18" charset="0"/>
                <a:cs typeface="Times New Roman" panose="02020603050405020304" pitchFamily="18" charset="0"/>
              </a:rPr>
              <a:t>Phát</a:t>
            </a:r>
            <a:r>
              <a:rPr lang="en-US">
                <a:latin typeface="Times New Roman" panose="02020603050405020304" pitchFamily="18" charset="0"/>
                <a:cs typeface="Times New Roman" panose="02020603050405020304" pitchFamily="18" charset="0"/>
              </a:rPr>
              <a:t> </a:t>
            </a:r>
            <a:r>
              <a:rPr lang="en-US" err="1">
                <a:latin typeface="Times New Roman" panose="02020603050405020304" pitchFamily="18" charset="0"/>
                <a:cs typeface="Times New Roman" panose="02020603050405020304" pitchFamily="18" charset="0"/>
              </a:rPr>
              <a:t>hành</a:t>
            </a:r>
            <a:r>
              <a:rPr lang="en-US">
                <a:latin typeface="Times New Roman" panose="02020603050405020304" pitchFamily="18" charset="0"/>
                <a:cs typeface="Times New Roman" panose="02020603050405020304" pitchFamily="18" charset="0"/>
              </a:rPr>
              <a:t> </a:t>
            </a:r>
            <a:r>
              <a:rPr lang="en-US" err="1">
                <a:latin typeface="Times New Roman" panose="02020603050405020304" pitchFamily="18" charset="0"/>
                <a:cs typeface="Times New Roman" panose="02020603050405020304" pitchFamily="18" charset="0"/>
              </a:rPr>
              <a:t>cổ</a:t>
            </a:r>
            <a:r>
              <a:rPr lang="en-US">
                <a:latin typeface="Times New Roman" panose="02020603050405020304" pitchFamily="18" charset="0"/>
                <a:cs typeface="Times New Roman" panose="02020603050405020304" pitchFamily="18" charset="0"/>
              </a:rPr>
              <a:t> </a:t>
            </a:r>
            <a:r>
              <a:rPr lang="en-US" err="1">
                <a:latin typeface="Times New Roman" panose="02020603050405020304" pitchFamily="18" charset="0"/>
                <a:cs typeface="Times New Roman" panose="02020603050405020304" pitchFamily="18" charset="0"/>
              </a:rPr>
              <a:t>phiếu</a:t>
            </a:r>
            <a:r>
              <a:rPr lang="en-US">
                <a:latin typeface="Times New Roman" panose="02020603050405020304" pitchFamily="18" charset="0"/>
                <a:cs typeface="Times New Roman" panose="02020603050405020304" pitchFamily="18" charset="0"/>
              </a:rPr>
              <a:t> </a:t>
            </a:r>
            <a:r>
              <a:rPr lang="en-US" err="1">
                <a:latin typeface="Times New Roman" panose="02020603050405020304" pitchFamily="18" charset="0"/>
                <a:cs typeface="Times New Roman" panose="02020603050405020304" pitchFamily="18" charset="0"/>
              </a:rPr>
              <a:t>mới</a:t>
            </a:r>
            <a:endParaRPr lang="en-US">
              <a:latin typeface="Times New Roman" panose="02020603050405020304" pitchFamily="18" charset="0"/>
              <a:cs typeface="Times New Roman" panose="02020603050405020304" pitchFamily="18" charset="0"/>
            </a:endParaRPr>
          </a:p>
          <a:p>
            <a:pPr marL="82296" indent="0">
              <a:spcAft>
                <a:spcPts val="600"/>
              </a:spcAft>
              <a:buNone/>
            </a:pPr>
            <a:endParaRPr lang="en-US">
              <a:latin typeface="Times New Roman" panose="02020603050405020304" pitchFamily="18" charset="0"/>
              <a:cs typeface="Times New Roman" panose="02020603050405020304" pitchFamily="18" charset="0"/>
            </a:endParaRPr>
          </a:p>
        </p:txBody>
      </p:sp>
      <p:sp>
        <p:nvSpPr>
          <p:cNvPr id="4" name="Chỗ dành sẵn cho Chân trang 3">
            <a:extLst>
              <a:ext uri="{FF2B5EF4-FFF2-40B4-BE49-F238E27FC236}">
                <a16:creationId xmlns:a16="http://schemas.microsoft.com/office/drawing/2014/main" id="{96D81E15-4BB0-25DB-EC91-D95D715AA08C}"/>
              </a:ext>
            </a:extLst>
          </p:cNvPr>
          <p:cNvSpPr>
            <a:spLocks noGrp="1"/>
          </p:cNvSpPr>
          <p:nvPr>
            <p:ph type="ftr" sz="quarter" idx="11"/>
          </p:nvPr>
        </p:nvSpPr>
        <p:spPr/>
        <p:txBody>
          <a:bodyPr/>
          <a:lstStyle/>
          <a:p>
            <a:r>
              <a:rPr lang="en-US"/>
              <a:t>TS. Nguyễn Tuấn Anh - ĐH KTQD</a:t>
            </a:r>
          </a:p>
        </p:txBody>
      </p:sp>
      <p:sp>
        <p:nvSpPr>
          <p:cNvPr id="5" name="Chỗ dành sẵn cho Số hiệu Bản chiếu 4">
            <a:extLst>
              <a:ext uri="{FF2B5EF4-FFF2-40B4-BE49-F238E27FC236}">
                <a16:creationId xmlns:a16="http://schemas.microsoft.com/office/drawing/2014/main" id="{7112CF79-B7A9-D234-9437-4CE3DB31C3C3}"/>
              </a:ext>
            </a:extLst>
          </p:cNvPr>
          <p:cNvSpPr>
            <a:spLocks noGrp="1"/>
          </p:cNvSpPr>
          <p:nvPr>
            <p:ph type="sldNum" sz="quarter" idx="12"/>
          </p:nvPr>
        </p:nvSpPr>
        <p:spPr/>
        <p:txBody>
          <a:bodyPr/>
          <a:lstStyle/>
          <a:p>
            <a:fld id="{3D7499AE-8711-4CFC-9ECF-460794017F84}" type="slidenum">
              <a:rPr lang="en-US" smtClean="0"/>
              <a:t>72</a:t>
            </a:fld>
            <a:endParaRPr lang="en-US"/>
          </a:p>
        </p:txBody>
      </p:sp>
    </p:spTree>
    <p:extLst>
      <p:ext uri="{BB962C8B-B14F-4D97-AF65-F5344CB8AC3E}">
        <p14:creationId xmlns:p14="http://schemas.microsoft.com/office/powerpoint/2010/main" val="2102896935"/>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B867FF-FC45-48F7-8104-F89BE54909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8BB56887-D0D5-4F0C-9E19-7247EB83C8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208695" y="1"/>
            <a:ext cx="1135066" cy="477997"/>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p:cNvSpPr>
            <a:spLocks noGrp="1"/>
          </p:cNvSpPr>
          <p:nvPr>
            <p:ph type="title"/>
          </p:nvPr>
        </p:nvSpPr>
        <p:spPr>
          <a:xfrm>
            <a:off x="838200" y="365125"/>
            <a:ext cx="10515600" cy="1325563"/>
          </a:xfrm>
        </p:spPr>
        <p:txBody>
          <a:bodyPr>
            <a:normAutofit/>
          </a:bodyPr>
          <a:lstStyle/>
          <a:p>
            <a:r>
              <a:rPr lang="en-US" dirty="0" err="1"/>
              <a:t>Vốn</a:t>
            </a:r>
            <a:r>
              <a:rPr lang="en-US" dirty="0"/>
              <a:t> </a:t>
            </a:r>
            <a:r>
              <a:rPr lang="en-US" dirty="0" err="1"/>
              <a:t>góp</a:t>
            </a:r>
            <a:r>
              <a:rPr lang="en-US" dirty="0"/>
              <a:t> ban </a:t>
            </a:r>
            <a:r>
              <a:rPr lang="en-US" dirty="0" err="1"/>
              <a:t>đầu</a:t>
            </a:r>
            <a:endParaRPr lang="en-US" dirty="0"/>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V="1">
            <a:off x="555710" y="2183223"/>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p:cNvSpPr>
            <a:spLocks noGrp="1"/>
          </p:cNvSpPr>
          <p:nvPr>
            <p:ph idx="1"/>
          </p:nvPr>
        </p:nvSpPr>
        <p:spPr>
          <a:xfrm>
            <a:off x="838200" y="1825625"/>
            <a:ext cx="10515600" cy="4351338"/>
          </a:xfrm>
        </p:spPr>
        <p:txBody>
          <a:bodyPr>
            <a:normAutofit/>
          </a:bodyPr>
          <a:lstStyle/>
          <a:p>
            <a:pPr>
              <a:spcAft>
                <a:spcPts val="600"/>
              </a:spcAft>
            </a:pPr>
            <a:r>
              <a:rPr lang="en-US" dirty="0" err="1">
                <a:latin typeface="Times New Roman" panose="02020603050405020304" pitchFamily="18" charset="0"/>
                <a:cs typeface="Times New Roman" panose="02020603050405020304" pitchFamily="18" charset="0"/>
              </a:rPr>
              <a:t>Tính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chất</a:t>
            </a:r>
            <a:r>
              <a:rPr lang="en-US" dirty="0">
                <a:latin typeface="Times New Roman" panose="02020603050405020304" pitchFamily="18" charset="0"/>
                <a:cs typeface="Times New Roman" panose="02020603050405020304" pitchFamily="18" charset="0"/>
              </a:rPr>
              <a:t> &amp; </a:t>
            </a:r>
            <a:r>
              <a:rPr lang="en-US" dirty="0" err="1">
                <a:latin typeface="Times New Roman" panose="02020603050405020304" pitchFamily="18" charset="0"/>
                <a:cs typeface="Times New Roman" panose="02020603050405020304" pitchFamily="18" charset="0"/>
              </a:rPr>
              <a:t>hình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thức</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tạo</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vốn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phụ</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thuộc</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tính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chất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sở</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hữu</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của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doanh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nghiệp</a:t>
            </a:r>
            <a:r>
              <a:rPr lang="en-US" dirty="0">
                <a:latin typeface="Times New Roman" panose="02020603050405020304" pitchFamily="18" charset="0"/>
                <a:cs typeface="Times New Roman" panose="02020603050405020304" pitchFamily="18" charset="0"/>
              </a:rPr>
              <a:t>.</a:t>
            </a:r>
            <a:endParaRPr lang="en-US">
              <a:latin typeface="Times New Roman" panose="02020603050405020304" pitchFamily="18" charset="0"/>
              <a:cs typeface="Times New Roman" panose="02020603050405020304" pitchFamily="18" charset="0"/>
            </a:endParaRPr>
          </a:p>
          <a:p>
            <a:pPr>
              <a:spcAft>
                <a:spcPts val="600"/>
              </a:spcAft>
            </a:pPr>
            <a:r>
              <a:rPr lang="en-US" dirty="0" err="1">
                <a:latin typeface="Times New Roman" panose="02020603050405020304" pitchFamily="18" charset="0"/>
                <a:cs typeface="Times New Roman" panose="02020603050405020304" pitchFamily="18" charset="0"/>
              </a:rPr>
              <a:t>Phân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biệt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vốn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điều</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lệ</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vốn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pháp</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định</a:t>
            </a:r>
            <a:r>
              <a:rPr lang="en-US" dirty="0">
                <a:latin typeface="Times New Roman" panose="02020603050405020304" pitchFamily="18" charset="0"/>
                <a:cs typeface="Times New Roman" panose="02020603050405020304" pitchFamily="18" charset="0"/>
              </a:rPr>
              <a:t> &amp; </a:t>
            </a:r>
            <a:r>
              <a:rPr lang="en-US" dirty="0" err="1">
                <a:latin typeface="Times New Roman" panose="02020603050405020304" pitchFamily="18" charset="0"/>
                <a:cs typeface="Times New Roman" panose="02020603050405020304" pitchFamily="18" charset="0"/>
              </a:rPr>
              <a:t>vốn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chủ</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sở</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hữu</a:t>
            </a:r>
            <a:r>
              <a:rPr lang="en-US" dirty="0">
                <a:latin typeface="Times New Roman" panose="02020603050405020304" pitchFamily="18" charset="0"/>
                <a:cs typeface="Times New Roman" panose="02020603050405020304" pitchFamily="18" charset="0"/>
              </a:rPr>
              <a:t>.</a:t>
            </a:r>
            <a:endParaRPr lang="en-US">
              <a:latin typeface="Times New Roman" panose="02020603050405020304" pitchFamily="18" charset="0"/>
              <a:cs typeface="Times New Roman" panose="02020603050405020304" pitchFamily="18" charset="0"/>
            </a:endParaRPr>
          </a:p>
          <a:p>
            <a:pPr>
              <a:spcAft>
                <a:spcPts val="600"/>
              </a:spcAft>
            </a:pPr>
            <a:endParaRPr lang="en-US">
              <a:latin typeface="Times New Roman" panose="02020603050405020304" pitchFamily="18" charset="0"/>
              <a:cs typeface="Times New Roman" panose="02020603050405020304" pitchFamily="18" charset="0"/>
            </a:endParaRPr>
          </a:p>
        </p:txBody>
      </p:sp>
      <p:sp>
        <p:nvSpPr>
          <p:cNvPr id="4" name="Chỗ dành sẵn cho Chân trang 3">
            <a:extLst>
              <a:ext uri="{FF2B5EF4-FFF2-40B4-BE49-F238E27FC236}">
                <a16:creationId xmlns:a16="http://schemas.microsoft.com/office/drawing/2014/main" id="{DB13AEE7-0170-5794-C3BC-2F931AF8F659}"/>
              </a:ext>
            </a:extLst>
          </p:cNvPr>
          <p:cNvSpPr>
            <a:spLocks noGrp="1"/>
          </p:cNvSpPr>
          <p:nvPr>
            <p:ph type="ftr" sz="quarter" idx="11"/>
          </p:nvPr>
        </p:nvSpPr>
        <p:spPr/>
        <p:txBody>
          <a:bodyPr/>
          <a:lstStyle/>
          <a:p>
            <a:r>
              <a:rPr lang="en-US"/>
              <a:t>TS. Nguyễn Tuấn Anh - ĐH KTQD</a:t>
            </a:r>
          </a:p>
        </p:txBody>
      </p:sp>
      <p:sp>
        <p:nvSpPr>
          <p:cNvPr id="5" name="Chỗ dành sẵn cho Số hiệu Bản chiếu 4">
            <a:extLst>
              <a:ext uri="{FF2B5EF4-FFF2-40B4-BE49-F238E27FC236}">
                <a16:creationId xmlns:a16="http://schemas.microsoft.com/office/drawing/2014/main" id="{6819ABEF-2231-3192-CBA9-207D4DE19244}"/>
              </a:ext>
            </a:extLst>
          </p:cNvPr>
          <p:cNvSpPr>
            <a:spLocks noGrp="1"/>
          </p:cNvSpPr>
          <p:nvPr>
            <p:ph type="sldNum" sz="quarter" idx="12"/>
          </p:nvPr>
        </p:nvSpPr>
        <p:spPr/>
        <p:txBody>
          <a:bodyPr/>
          <a:lstStyle/>
          <a:p>
            <a:fld id="{3D7499AE-8711-4CFC-9ECF-460794017F84}" type="slidenum">
              <a:rPr lang="en-US" smtClean="0"/>
              <a:t>73</a:t>
            </a:fld>
            <a:endParaRPr lang="en-US"/>
          </a:p>
        </p:txBody>
      </p:sp>
    </p:spTree>
    <p:extLst>
      <p:ext uri="{BB962C8B-B14F-4D97-AF65-F5344CB8AC3E}">
        <p14:creationId xmlns:p14="http://schemas.microsoft.com/office/powerpoint/2010/main" val="3573905059"/>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B867FF-FC45-48F7-8104-F89BE54909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8BB56887-D0D5-4F0C-9E19-7247EB83C8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208695" y="1"/>
            <a:ext cx="1135066" cy="477997"/>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p:cNvSpPr>
            <a:spLocks noGrp="1"/>
          </p:cNvSpPr>
          <p:nvPr>
            <p:ph type="title"/>
          </p:nvPr>
        </p:nvSpPr>
        <p:spPr>
          <a:xfrm>
            <a:off x="838200" y="365125"/>
            <a:ext cx="10515600" cy="1325563"/>
          </a:xfrm>
        </p:spPr>
        <p:txBody>
          <a:bodyPr>
            <a:normAutofit/>
          </a:bodyPr>
          <a:lstStyle/>
          <a:p>
            <a:r>
              <a:rPr lang="en-US" dirty="0" err="1"/>
              <a:t>Lợi</a:t>
            </a:r>
            <a:r>
              <a:rPr lang="en-US" dirty="0"/>
              <a:t> </a:t>
            </a:r>
            <a:r>
              <a:rPr lang="en-US" dirty="0" err="1"/>
              <a:t>nhuận</a:t>
            </a:r>
            <a:r>
              <a:rPr lang="en-US" dirty="0"/>
              <a:t> </a:t>
            </a:r>
            <a:r>
              <a:rPr lang="en-US" dirty="0" err="1"/>
              <a:t>không</a:t>
            </a:r>
            <a:r>
              <a:rPr lang="en-US" dirty="0"/>
              <a:t> chia</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V="1">
            <a:off x="555710" y="2183223"/>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p:cNvSpPr>
            <a:spLocks noGrp="1"/>
          </p:cNvSpPr>
          <p:nvPr>
            <p:ph idx="1"/>
          </p:nvPr>
        </p:nvSpPr>
        <p:spPr>
          <a:xfrm>
            <a:off x="838200" y="1825625"/>
            <a:ext cx="10515600" cy="4351338"/>
          </a:xfrm>
        </p:spPr>
        <p:txBody>
          <a:bodyPr vert="horz" lIns="0" tIns="0" rIns="0" bIns="0" rtlCol="0">
            <a:normAutofit/>
          </a:bodyPr>
          <a:lstStyle/>
          <a:p>
            <a:pPr>
              <a:spcAft>
                <a:spcPts val="600"/>
              </a:spcAft>
            </a:pPr>
            <a:r>
              <a:rPr lang="en-US" sz="2200" err="1">
                <a:latin typeface="Times New Roman" pitchFamily="18" charset="0"/>
                <a:cs typeface="Times New Roman" pitchFamily="18" charset="0"/>
              </a:rPr>
              <a:t>Mục</a:t>
            </a:r>
            <a:r>
              <a:rPr lang="en-US" sz="2200">
                <a:latin typeface="Times New Roman" pitchFamily="18" charset="0"/>
                <a:cs typeface="Times New Roman" pitchFamily="18" charset="0"/>
              </a:rPr>
              <a:t> </a:t>
            </a:r>
            <a:r>
              <a:rPr lang="en-US" sz="2200" err="1">
                <a:latin typeface="Times New Roman" pitchFamily="18" charset="0"/>
                <a:cs typeface="Times New Roman" pitchFamily="18" charset="0"/>
              </a:rPr>
              <a:t>đích</a:t>
            </a:r>
            <a:r>
              <a:rPr lang="en-US" sz="2200">
                <a:latin typeface="Times New Roman" pitchFamily="18" charset="0"/>
                <a:cs typeface="Times New Roman" pitchFamily="18" charset="0"/>
              </a:rPr>
              <a:t>: </a:t>
            </a:r>
            <a:r>
              <a:rPr lang="en-US" sz="2200" err="1">
                <a:latin typeface="Times New Roman" pitchFamily="18" charset="0"/>
                <a:cs typeface="Times New Roman" pitchFamily="18" charset="0"/>
              </a:rPr>
              <a:t>Tái</a:t>
            </a:r>
            <a:r>
              <a:rPr lang="en-US" sz="2200">
                <a:latin typeface="Times New Roman" pitchFamily="18" charset="0"/>
                <a:cs typeface="Times New Roman" pitchFamily="18" charset="0"/>
              </a:rPr>
              <a:t> </a:t>
            </a:r>
            <a:r>
              <a:rPr lang="en-US" sz="2200" err="1">
                <a:latin typeface="Times New Roman" pitchFamily="18" charset="0"/>
                <a:cs typeface="Times New Roman" pitchFamily="18" charset="0"/>
              </a:rPr>
              <a:t>đầu</a:t>
            </a:r>
            <a:r>
              <a:rPr lang="en-US" sz="2200">
                <a:latin typeface="Times New Roman" pitchFamily="18" charset="0"/>
                <a:cs typeface="Times New Roman" pitchFamily="18" charset="0"/>
              </a:rPr>
              <a:t> </a:t>
            </a:r>
            <a:r>
              <a:rPr lang="en-US" sz="2200" err="1">
                <a:latin typeface="Times New Roman" pitchFamily="18" charset="0"/>
                <a:cs typeface="Times New Roman" pitchFamily="18" charset="0"/>
              </a:rPr>
              <a:t>tư</a:t>
            </a:r>
            <a:r>
              <a:rPr lang="en-US" sz="2200">
                <a:latin typeface="Times New Roman" pitchFamily="18" charset="0"/>
                <a:cs typeface="Times New Roman" pitchFamily="18" charset="0"/>
              </a:rPr>
              <a:t>, </a:t>
            </a:r>
            <a:r>
              <a:rPr lang="en-US" sz="2200" err="1">
                <a:latin typeface="Times New Roman" pitchFamily="18" charset="0"/>
                <a:cs typeface="Times New Roman" pitchFamily="18" charset="0"/>
              </a:rPr>
              <a:t>mở</a:t>
            </a:r>
            <a:r>
              <a:rPr lang="en-US" sz="2200">
                <a:latin typeface="Times New Roman" pitchFamily="18" charset="0"/>
                <a:cs typeface="Times New Roman" pitchFamily="18" charset="0"/>
              </a:rPr>
              <a:t> </a:t>
            </a:r>
            <a:r>
              <a:rPr lang="en-US" sz="2200" err="1">
                <a:latin typeface="Times New Roman" pitchFamily="18" charset="0"/>
                <a:cs typeface="Times New Roman" pitchFamily="18" charset="0"/>
              </a:rPr>
              <a:t>rộng</a:t>
            </a:r>
            <a:r>
              <a:rPr lang="en-US" sz="2200">
                <a:latin typeface="Times New Roman" pitchFamily="18" charset="0"/>
                <a:cs typeface="Times New Roman" pitchFamily="18" charset="0"/>
              </a:rPr>
              <a:t> SX-KD</a:t>
            </a:r>
          </a:p>
          <a:p>
            <a:pPr>
              <a:spcAft>
                <a:spcPts val="600"/>
              </a:spcAft>
            </a:pPr>
            <a:r>
              <a:rPr lang="en-US" sz="2200" err="1">
                <a:latin typeface="Times New Roman" pitchFamily="18" charset="0"/>
                <a:cs typeface="Times New Roman" pitchFamily="18" charset="0"/>
              </a:rPr>
              <a:t>Điều</a:t>
            </a:r>
            <a:r>
              <a:rPr lang="en-US" sz="2200">
                <a:latin typeface="Times New Roman" pitchFamily="18" charset="0"/>
                <a:cs typeface="Times New Roman" pitchFamily="18" charset="0"/>
              </a:rPr>
              <a:t> </a:t>
            </a:r>
            <a:r>
              <a:rPr lang="en-US" sz="2200" err="1">
                <a:latin typeface="Times New Roman" pitchFamily="18" charset="0"/>
                <a:cs typeface="Times New Roman" pitchFamily="18" charset="0"/>
              </a:rPr>
              <a:t>kiện</a:t>
            </a:r>
            <a:r>
              <a:rPr lang="en-US" sz="2200">
                <a:latin typeface="Times New Roman" pitchFamily="18" charset="0"/>
                <a:cs typeface="Times New Roman" pitchFamily="18" charset="0"/>
              </a:rPr>
              <a:t>: </a:t>
            </a:r>
          </a:p>
          <a:p>
            <a:pPr>
              <a:spcAft>
                <a:spcPts val="600"/>
              </a:spcAft>
              <a:buFontTx/>
              <a:buChar char="-"/>
            </a:pPr>
            <a:r>
              <a:rPr lang="en-US" sz="2200">
                <a:latin typeface="Times New Roman" pitchFamily="18" charset="0"/>
                <a:cs typeface="Times New Roman" pitchFamily="18" charset="0"/>
              </a:rPr>
              <a:t>LNST &gt; 0 </a:t>
            </a:r>
          </a:p>
          <a:p>
            <a:pPr>
              <a:spcAft>
                <a:spcPts val="600"/>
              </a:spcAft>
              <a:buFontTx/>
              <a:buChar char="-"/>
            </a:pPr>
            <a:r>
              <a:rPr lang="en-US" sz="2200" err="1">
                <a:latin typeface="Times New Roman" pitchFamily="18" charset="0"/>
                <a:cs typeface="Times New Roman" pitchFamily="18" charset="0"/>
              </a:rPr>
              <a:t>Cơ</a:t>
            </a:r>
            <a:r>
              <a:rPr lang="en-US" sz="2200">
                <a:latin typeface="Times New Roman" pitchFamily="18" charset="0"/>
                <a:cs typeface="Times New Roman" pitchFamily="18" charset="0"/>
              </a:rPr>
              <a:t> </a:t>
            </a:r>
            <a:r>
              <a:rPr lang="en-US" sz="2200" err="1">
                <a:latin typeface="Times New Roman" pitchFamily="18" charset="0"/>
                <a:cs typeface="Times New Roman" pitchFamily="18" charset="0"/>
              </a:rPr>
              <a:t>hội</a:t>
            </a:r>
            <a:r>
              <a:rPr lang="en-US" sz="2200">
                <a:latin typeface="Times New Roman" pitchFamily="18" charset="0"/>
                <a:cs typeface="Times New Roman" pitchFamily="18" charset="0"/>
              </a:rPr>
              <a:t> </a:t>
            </a:r>
            <a:r>
              <a:rPr lang="en-US" sz="2200" err="1">
                <a:latin typeface="Times New Roman" pitchFamily="18" charset="0"/>
                <a:cs typeface="Times New Roman" pitchFamily="18" charset="0"/>
              </a:rPr>
              <a:t>đầu</a:t>
            </a:r>
            <a:r>
              <a:rPr lang="en-US" sz="2200">
                <a:latin typeface="Times New Roman" pitchFamily="18" charset="0"/>
                <a:cs typeface="Times New Roman" pitchFamily="18" charset="0"/>
              </a:rPr>
              <a:t> </a:t>
            </a:r>
            <a:r>
              <a:rPr lang="en-US" sz="2200" err="1">
                <a:latin typeface="Times New Roman" pitchFamily="18" charset="0"/>
                <a:cs typeface="Times New Roman" pitchFamily="18" charset="0"/>
              </a:rPr>
              <a:t>tư</a:t>
            </a:r>
            <a:r>
              <a:rPr lang="en-US" sz="2200">
                <a:latin typeface="Times New Roman" pitchFamily="18" charset="0"/>
                <a:cs typeface="Times New Roman" pitchFamily="18" charset="0"/>
              </a:rPr>
              <a:t> &amp; </a:t>
            </a:r>
            <a:r>
              <a:rPr lang="en-US" sz="2200" err="1">
                <a:latin typeface="Times New Roman" pitchFamily="18" charset="0"/>
                <a:cs typeface="Times New Roman" pitchFamily="18" charset="0"/>
              </a:rPr>
              <a:t>chính</a:t>
            </a:r>
            <a:r>
              <a:rPr lang="en-US" sz="2200">
                <a:latin typeface="Times New Roman" pitchFamily="18" charset="0"/>
                <a:cs typeface="Times New Roman" pitchFamily="18" charset="0"/>
              </a:rPr>
              <a:t> </a:t>
            </a:r>
            <a:r>
              <a:rPr lang="en-US" sz="2200" err="1">
                <a:latin typeface="Times New Roman" pitchFamily="18" charset="0"/>
                <a:cs typeface="Times New Roman" pitchFamily="18" charset="0"/>
              </a:rPr>
              <a:t>sách</a:t>
            </a:r>
            <a:r>
              <a:rPr lang="en-US" sz="2200">
                <a:latin typeface="Times New Roman" pitchFamily="18" charset="0"/>
                <a:cs typeface="Times New Roman" pitchFamily="18" charset="0"/>
              </a:rPr>
              <a:t> </a:t>
            </a:r>
            <a:r>
              <a:rPr lang="en-US" sz="2200" err="1">
                <a:latin typeface="Times New Roman" pitchFamily="18" charset="0"/>
                <a:cs typeface="Times New Roman" pitchFamily="18" charset="0"/>
              </a:rPr>
              <a:t>đầu</a:t>
            </a:r>
            <a:r>
              <a:rPr lang="en-US" sz="2200">
                <a:latin typeface="Times New Roman" pitchFamily="18" charset="0"/>
                <a:cs typeface="Times New Roman" pitchFamily="18" charset="0"/>
              </a:rPr>
              <a:t> </a:t>
            </a:r>
            <a:r>
              <a:rPr lang="en-US" sz="2200" err="1">
                <a:latin typeface="Times New Roman" pitchFamily="18" charset="0"/>
                <a:cs typeface="Times New Roman" pitchFamily="18" charset="0"/>
              </a:rPr>
              <a:t>tư</a:t>
            </a:r>
            <a:endParaRPr lang="en-US" sz="2200">
              <a:latin typeface="Times New Roman" pitchFamily="18" charset="0"/>
              <a:cs typeface="Times New Roman" pitchFamily="18" charset="0"/>
            </a:endParaRPr>
          </a:p>
          <a:p>
            <a:pPr>
              <a:spcAft>
                <a:spcPts val="600"/>
              </a:spcAft>
            </a:pPr>
            <a:r>
              <a:rPr lang="en-US" sz="2200" err="1">
                <a:latin typeface="Times New Roman" pitchFamily="18" charset="0"/>
                <a:cs typeface="Times New Roman" pitchFamily="18" charset="0"/>
              </a:rPr>
              <a:t>Ưu</a:t>
            </a:r>
            <a:r>
              <a:rPr lang="en-US" sz="2200">
                <a:latin typeface="Times New Roman" pitchFamily="18" charset="0"/>
                <a:cs typeface="Times New Roman" pitchFamily="18" charset="0"/>
              </a:rPr>
              <a:t> </a:t>
            </a:r>
            <a:r>
              <a:rPr lang="en-US" sz="2200" err="1">
                <a:latin typeface="Times New Roman" pitchFamily="18" charset="0"/>
                <a:cs typeface="Times New Roman" pitchFamily="18" charset="0"/>
              </a:rPr>
              <a:t>điểm</a:t>
            </a:r>
            <a:r>
              <a:rPr lang="en-US" sz="2200">
                <a:latin typeface="Times New Roman" pitchFamily="18" charset="0"/>
                <a:cs typeface="Times New Roman" pitchFamily="18" charset="0"/>
              </a:rPr>
              <a:t>:</a:t>
            </a:r>
          </a:p>
          <a:p>
            <a:pPr>
              <a:spcAft>
                <a:spcPts val="600"/>
              </a:spcAft>
              <a:buFontTx/>
              <a:buChar char="-"/>
            </a:pPr>
            <a:r>
              <a:rPr lang="en-US" sz="2200">
                <a:latin typeface="Times New Roman" pitchFamily="18" charset="0"/>
                <a:cs typeface="Times New Roman" pitchFamily="18" charset="0"/>
              </a:rPr>
              <a:t>Chi </a:t>
            </a:r>
            <a:r>
              <a:rPr lang="en-US" sz="2200" err="1">
                <a:latin typeface="Times New Roman" pitchFamily="18" charset="0"/>
                <a:cs typeface="Times New Roman" pitchFamily="18" charset="0"/>
              </a:rPr>
              <a:t>phí</a:t>
            </a:r>
            <a:r>
              <a:rPr lang="en-US" sz="2200">
                <a:latin typeface="Times New Roman" pitchFamily="18" charset="0"/>
                <a:cs typeface="Times New Roman" pitchFamily="18" charset="0"/>
              </a:rPr>
              <a:t> </a:t>
            </a:r>
            <a:r>
              <a:rPr lang="en-US" sz="2200" err="1">
                <a:latin typeface="Times New Roman" pitchFamily="18" charset="0"/>
                <a:cs typeface="Times New Roman" pitchFamily="18" charset="0"/>
              </a:rPr>
              <a:t>vốn</a:t>
            </a:r>
            <a:r>
              <a:rPr lang="en-US" sz="2200">
                <a:latin typeface="Times New Roman" pitchFamily="18" charset="0"/>
                <a:cs typeface="Times New Roman" pitchFamily="18" charset="0"/>
              </a:rPr>
              <a:t> </a:t>
            </a:r>
            <a:r>
              <a:rPr lang="en-US" sz="2200" err="1">
                <a:latin typeface="Times New Roman" pitchFamily="18" charset="0"/>
                <a:cs typeface="Times New Roman" pitchFamily="18" charset="0"/>
              </a:rPr>
              <a:t>thấp</a:t>
            </a:r>
            <a:r>
              <a:rPr lang="en-US" sz="2200">
                <a:latin typeface="Times New Roman" pitchFamily="18" charset="0"/>
                <a:cs typeface="Times New Roman" pitchFamily="18" charset="0"/>
              </a:rPr>
              <a:t> </a:t>
            </a:r>
            <a:r>
              <a:rPr lang="en-US" sz="2200" err="1">
                <a:latin typeface="Times New Roman" pitchFamily="18" charset="0"/>
                <a:cs typeface="Times New Roman" pitchFamily="18" charset="0"/>
              </a:rPr>
              <a:t>hơn</a:t>
            </a:r>
            <a:r>
              <a:rPr lang="en-US" sz="2200">
                <a:latin typeface="Times New Roman" pitchFamily="18" charset="0"/>
                <a:cs typeface="Times New Roman" pitchFamily="18" charset="0"/>
              </a:rPr>
              <a:t> so </a:t>
            </a:r>
            <a:r>
              <a:rPr lang="en-US" sz="2200" err="1">
                <a:latin typeface="Times New Roman" pitchFamily="18" charset="0"/>
                <a:cs typeface="Times New Roman" pitchFamily="18" charset="0"/>
              </a:rPr>
              <a:t>với</a:t>
            </a:r>
            <a:r>
              <a:rPr lang="en-US" sz="2200">
                <a:latin typeface="Times New Roman" pitchFamily="18" charset="0"/>
                <a:cs typeface="Times New Roman" pitchFamily="18" charset="0"/>
              </a:rPr>
              <a:t> </a:t>
            </a:r>
            <a:r>
              <a:rPr lang="en-US" sz="2200" err="1">
                <a:latin typeface="Times New Roman" pitchFamily="18" charset="0"/>
                <a:cs typeface="Times New Roman" pitchFamily="18" charset="0"/>
              </a:rPr>
              <a:t>phát</a:t>
            </a:r>
            <a:r>
              <a:rPr lang="en-US" sz="2200">
                <a:latin typeface="Times New Roman" pitchFamily="18" charset="0"/>
                <a:cs typeface="Times New Roman" pitchFamily="18" charset="0"/>
              </a:rPr>
              <a:t> </a:t>
            </a:r>
            <a:r>
              <a:rPr lang="en-US" sz="2200" err="1">
                <a:latin typeface="Times New Roman" pitchFamily="18" charset="0"/>
                <a:cs typeface="Times New Roman" pitchFamily="18" charset="0"/>
              </a:rPr>
              <a:t>hành</a:t>
            </a:r>
            <a:r>
              <a:rPr lang="en-US" sz="2200">
                <a:latin typeface="Times New Roman" pitchFamily="18" charset="0"/>
                <a:cs typeface="Times New Roman" pitchFamily="18" charset="0"/>
              </a:rPr>
              <a:t> </a:t>
            </a:r>
            <a:r>
              <a:rPr lang="en-US" sz="2200" err="1">
                <a:latin typeface="Times New Roman" pitchFamily="18" charset="0"/>
                <a:cs typeface="Times New Roman" pitchFamily="18" charset="0"/>
              </a:rPr>
              <a:t>cổ</a:t>
            </a:r>
            <a:r>
              <a:rPr lang="en-US" sz="2200">
                <a:latin typeface="Times New Roman" pitchFamily="18" charset="0"/>
                <a:cs typeface="Times New Roman" pitchFamily="18" charset="0"/>
              </a:rPr>
              <a:t> </a:t>
            </a:r>
            <a:r>
              <a:rPr lang="en-US" sz="2200" err="1">
                <a:latin typeface="Times New Roman" pitchFamily="18" charset="0"/>
                <a:cs typeface="Times New Roman" pitchFamily="18" charset="0"/>
              </a:rPr>
              <a:t>phiếu</a:t>
            </a:r>
            <a:r>
              <a:rPr lang="en-US" sz="2200">
                <a:latin typeface="Times New Roman" pitchFamily="18" charset="0"/>
                <a:cs typeface="Times New Roman" pitchFamily="18" charset="0"/>
              </a:rPr>
              <a:t> </a:t>
            </a:r>
            <a:r>
              <a:rPr lang="en-US" sz="2200" err="1">
                <a:latin typeface="Times New Roman" pitchFamily="18" charset="0"/>
                <a:cs typeface="Times New Roman" pitchFamily="18" charset="0"/>
              </a:rPr>
              <a:t>thường</a:t>
            </a:r>
            <a:endParaRPr lang="en-US" sz="2200">
              <a:latin typeface="Times New Roman" pitchFamily="18" charset="0"/>
              <a:cs typeface="Times New Roman" pitchFamily="18" charset="0"/>
            </a:endParaRPr>
          </a:p>
          <a:p>
            <a:pPr>
              <a:spcAft>
                <a:spcPts val="600"/>
              </a:spcAft>
              <a:buFontTx/>
              <a:buChar char="-"/>
            </a:pPr>
            <a:r>
              <a:rPr lang="en-US" sz="2200" err="1">
                <a:latin typeface="Times New Roman" pitchFamily="18" charset="0"/>
                <a:cs typeface="Times New Roman" pitchFamily="18" charset="0"/>
              </a:rPr>
              <a:t>Tăng</a:t>
            </a:r>
            <a:r>
              <a:rPr lang="en-US" sz="2200">
                <a:latin typeface="Times New Roman" pitchFamily="18" charset="0"/>
                <a:cs typeface="Times New Roman" pitchFamily="18" charset="0"/>
              </a:rPr>
              <a:t> </a:t>
            </a:r>
            <a:r>
              <a:rPr lang="en-US" sz="2200" err="1">
                <a:latin typeface="Times New Roman" pitchFamily="18" charset="0"/>
                <a:cs typeface="Times New Roman" pitchFamily="18" charset="0"/>
              </a:rPr>
              <a:t>tính</a:t>
            </a:r>
            <a:r>
              <a:rPr lang="en-US" sz="2200">
                <a:latin typeface="Times New Roman" pitchFamily="18" charset="0"/>
                <a:cs typeface="Times New Roman" pitchFamily="18" charset="0"/>
              </a:rPr>
              <a:t> </a:t>
            </a:r>
            <a:r>
              <a:rPr lang="en-US" sz="2200" err="1">
                <a:latin typeface="Times New Roman" pitchFamily="18" charset="0"/>
                <a:cs typeface="Times New Roman" pitchFamily="18" charset="0"/>
              </a:rPr>
              <a:t>tự</a:t>
            </a:r>
            <a:r>
              <a:rPr lang="en-US" sz="2200">
                <a:latin typeface="Times New Roman" pitchFamily="18" charset="0"/>
                <a:cs typeface="Times New Roman" pitchFamily="18" charset="0"/>
              </a:rPr>
              <a:t> </a:t>
            </a:r>
            <a:r>
              <a:rPr lang="en-US" sz="2200" err="1">
                <a:latin typeface="Times New Roman" pitchFamily="18" charset="0"/>
                <a:cs typeface="Times New Roman" pitchFamily="18" charset="0"/>
              </a:rPr>
              <a:t>chủ</a:t>
            </a:r>
            <a:r>
              <a:rPr lang="en-US" sz="2200">
                <a:latin typeface="Times New Roman" pitchFamily="18" charset="0"/>
                <a:cs typeface="Times New Roman" pitchFamily="18" charset="0"/>
              </a:rPr>
              <a:t> </a:t>
            </a:r>
            <a:r>
              <a:rPr lang="en-US" sz="2200" err="1">
                <a:latin typeface="Times New Roman" pitchFamily="18" charset="0"/>
                <a:cs typeface="Times New Roman" pitchFamily="18" charset="0"/>
              </a:rPr>
              <a:t>về</a:t>
            </a:r>
            <a:r>
              <a:rPr lang="en-US" sz="2200">
                <a:latin typeface="Times New Roman" pitchFamily="18" charset="0"/>
                <a:cs typeface="Times New Roman" pitchFamily="18" charset="0"/>
              </a:rPr>
              <a:t> </a:t>
            </a:r>
            <a:r>
              <a:rPr lang="en-US" sz="2200" err="1">
                <a:latin typeface="Times New Roman" pitchFamily="18" charset="0"/>
                <a:cs typeface="Times New Roman" pitchFamily="18" charset="0"/>
              </a:rPr>
              <a:t>tài</a:t>
            </a:r>
            <a:r>
              <a:rPr lang="en-US" sz="2200">
                <a:latin typeface="Times New Roman" pitchFamily="18" charset="0"/>
                <a:cs typeface="Times New Roman" pitchFamily="18" charset="0"/>
              </a:rPr>
              <a:t> </a:t>
            </a:r>
            <a:r>
              <a:rPr lang="en-US" sz="2200" err="1">
                <a:latin typeface="Times New Roman" pitchFamily="18" charset="0"/>
                <a:cs typeface="Times New Roman" pitchFamily="18" charset="0"/>
              </a:rPr>
              <a:t>chính</a:t>
            </a:r>
            <a:r>
              <a:rPr lang="en-US" sz="2200">
                <a:latin typeface="Times New Roman" pitchFamily="18" charset="0"/>
                <a:cs typeface="Times New Roman" pitchFamily="18" charset="0"/>
              </a:rPr>
              <a:t> </a:t>
            </a:r>
            <a:r>
              <a:rPr lang="en-US" sz="2200" err="1">
                <a:latin typeface="Times New Roman" pitchFamily="18" charset="0"/>
                <a:cs typeface="Times New Roman" pitchFamily="18" charset="0"/>
              </a:rPr>
              <a:t>của</a:t>
            </a:r>
            <a:r>
              <a:rPr lang="en-US" sz="2200">
                <a:latin typeface="Times New Roman" pitchFamily="18" charset="0"/>
                <a:cs typeface="Times New Roman" pitchFamily="18" charset="0"/>
              </a:rPr>
              <a:t> DN</a:t>
            </a:r>
          </a:p>
          <a:p>
            <a:pPr>
              <a:spcAft>
                <a:spcPts val="600"/>
              </a:spcAft>
            </a:pPr>
            <a:r>
              <a:rPr lang="en-US" sz="2200" err="1">
                <a:latin typeface="Times New Roman" pitchFamily="18" charset="0"/>
                <a:cs typeface="Times New Roman" pitchFamily="18" charset="0"/>
              </a:rPr>
              <a:t>Nhược</a:t>
            </a:r>
            <a:r>
              <a:rPr lang="en-US" sz="2200">
                <a:latin typeface="Times New Roman" pitchFamily="18" charset="0"/>
                <a:cs typeface="Times New Roman" pitchFamily="18" charset="0"/>
              </a:rPr>
              <a:t> </a:t>
            </a:r>
            <a:r>
              <a:rPr lang="en-US" sz="2200" err="1">
                <a:latin typeface="Times New Roman" pitchFamily="18" charset="0"/>
                <a:cs typeface="Times New Roman" pitchFamily="18" charset="0"/>
              </a:rPr>
              <a:t>điểm</a:t>
            </a:r>
            <a:r>
              <a:rPr lang="en-US" sz="2200">
                <a:latin typeface="Times New Roman" pitchFamily="18" charset="0"/>
                <a:cs typeface="Times New Roman" pitchFamily="18" charset="0"/>
              </a:rPr>
              <a:t>:</a:t>
            </a:r>
          </a:p>
          <a:p>
            <a:pPr marL="82296" indent="0">
              <a:spcAft>
                <a:spcPts val="600"/>
              </a:spcAft>
              <a:buNone/>
            </a:pPr>
            <a:r>
              <a:rPr lang="en-US" sz="2200">
                <a:latin typeface="Times New Roman" pitchFamily="18" charset="0"/>
                <a:cs typeface="Times New Roman" pitchFamily="18" charset="0"/>
              </a:rPr>
              <a:t>- </a:t>
            </a:r>
            <a:r>
              <a:rPr lang="en-US" sz="2200" err="1">
                <a:latin typeface="Times New Roman" pitchFamily="18" charset="0"/>
                <a:cs typeface="Times New Roman" pitchFamily="18" charset="0"/>
              </a:rPr>
              <a:t>Giảm</a:t>
            </a:r>
            <a:r>
              <a:rPr lang="en-US" sz="2200">
                <a:latin typeface="Times New Roman" pitchFamily="18" charset="0"/>
                <a:cs typeface="Times New Roman" pitchFamily="18" charset="0"/>
              </a:rPr>
              <a:t> </a:t>
            </a:r>
            <a:r>
              <a:rPr lang="en-US" sz="2200" err="1">
                <a:latin typeface="Times New Roman" pitchFamily="18" charset="0"/>
                <a:cs typeface="Times New Roman" pitchFamily="18" charset="0"/>
              </a:rPr>
              <a:t>cổ</a:t>
            </a:r>
            <a:r>
              <a:rPr lang="en-US" sz="2200">
                <a:latin typeface="Times New Roman" pitchFamily="18" charset="0"/>
                <a:cs typeface="Times New Roman" pitchFamily="18" charset="0"/>
              </a:rPr>
              <a:t> </a:t>
            </a:r>
            <a:r>
              <a:rPr lang="en-US" sz="2200" err="1">
                <a:latin typeface="Times New Roman" pitchFamily="18" charset="0"/>
                <a:cs typeface="Times New Roman" pitchFamily="18" charset="0"/>
              </a:rPr>
              <a:t>tức</a:t>
            </a:r>
            <a:r>
              <a:rPr lang="en-US" sz="2200">
                <a:latin typeface="Times New Roman" pitchFamily="18" charset="0"/>
                <a:cs typeface="Times New Roman" pitchFamily="18" charset="0"/>
              </a:rPr>
              <a:t> → </a:t>
            </a:r>
            <a:r>
              <a:rPr lang="en-US" sz="2200" err="1">
                <a:latin typeface="Times New Roman" pitchFamily="18" charset="0"/>
                <a:cs typeface="Times New Roman" pitchFamily="18" charset="0"/>
              </a:rPr>
              <a:t>Cổ</a:t>
            </a:r>
            <a:r>
              <a:rPr lang="en-US" sz="2200">
                <a:latin typeface="Times New Roman" pitchFamily="18" charset="0"/>
                <a:cs typeface="Times New Roman" pitchFamily="18" charset="0"/>
              </a:rPr>
              <a:t> </a:t>
            </a:r>
            <a:r>
              <a:rPr lang="en-US" sz="2200" err="1">
                <a:latin typeface="Times New Roman" pitchFamily="18" charset="0"/>
                <a:cs typeface="Times New Roman" pitchFamily="18" charset="0"/>
              </a:rPr>
              <a:t>phiếu</a:t>
            </a:r>
            <a:r>
              <a:rPr lang="en-US" sz="2200">
                <a:latin typeface="Times New Roman" pitchFamily="18" charset="0"/>
                <a:cs typeface="Times New Roman" pitchFamily="18" charset="0"/>
              </a:rPr>
              <a:t> </a:t>
            </a:r>
            <a:r>
              <a:rPr lang="en-US" sz="2200" err="1">
                <a:latin typeface="Times New Roman" pitchFamily="18" charset="0"/>
                <a:cs typeface="Times New Roman" pitchFamily="18" charset="0"/>
              </a:rPr>
              <a:t>có</a:t>
            </a:r>
            <a:r>
              <a:rPr lang="en-US" sz="2200">
                <a:latin typeface="Times New Roman" pitchFamily="18" charset="0"/>
                <a:cs typeface="Times New Roman" pitchFamily="18" charset="0"/>
              </a:rPr>
              <a:t> </a:t>
            </a:r>
            <a:r>
              <a:rPr lang="en-US" sz="2200" err="1">
                <a:latin typeface="Times New Roman" pitchFamily="18" charset="0"/>
                <a:cs typeface="Times New Roman" pitchFamily="18" charset="0"/>
              </a:rPr>
              <a:t>thể</a:t>
            </a:r>
            <a:r>
              <a:rPr lang="en-US" sz="2200">
                <a:latin typeface="Times New Roman" pitchFamily="18" charset="0"/>
                <a:cs typeface="Times New Roman" pitchFamily="18" charset="0"/>
              </a:rPr>
              <a:t> </a:t>
            </a:r>
            <a:r>
              <a:rPr lang="en-US" sz="2200" err="1">
                <a:latin typeface="Times New Roman" pitchFamily="18" charset="0"/>
                <a:cs typeface="Times New Roman" pitchFamily="18" charset="0"/>
              </a:rPr>
              <a:t>trở</a:t>
            </a:r>
            <a:r>
              <a:rPr lang="en-US" sz="2200">
                <a:latin typeface="Times New Roman" pitchFamily="18" charset="0"/>
                <a:cs typeface="Times New Roman" pitchFamily="18" charset="0"/>
              </a:rPr>
              <a:t> </a:t>
            </a:r>
            <a:r>
              <a:rPr lang="en-US" sz="2200" err="1">
                <a:latin typeface="Times New Roman" pitchFamily="18" charset="0"/>
                <a:cs typeface="Times New Roman" pitchFamily="18" charset="0"/>
              </a:rPr>
              <a:t>nên</a:t>
            </a:r>
            <a:r>
              <a:rPr lang="en-US" sz="2200">
                <a:latin typeface="Times New Roman" pitchFamily="18" charset="0"/>
                <a:cs typeface="Times New Roman" pitchFamily="18" charset="0"/>
              </a:rPr>
              <a:t> </a:t>
            </a:r>
            <a:r>
              <a:rPr lang="en-US" sz="2200" err="1">
                <a:latin typeface="Times New Roman" pitchFamily="18" charset="0"/>
                <a:cs typeface="Times New Roman" pitchFamily="18" charset="0"/>
              </a:rPr>
              <a:t>kém</a:t>
            </a:r>
            <a:r>
              <a:rPr lang="en-US" sz="2200">
                <a:latin typeface="Times New Roman" pitchFamily="18" charset="0"/>
                <a:cs typeface="Times New Roman" pitchFamily="18" charset="0"/>
              </a:rPr>
              <a:t> </a:t>
            </a:r>
            <a:r>
              <a:rPr lang="en-US" sz="2200" err="1">
                <a:latin typeface="Times New Roman" pitchFamily="18" charset="0"/>
                <a:cs typeface="Times New Roman" pitchFamily="18" charset="0"/>
              </a:rPr>
              <a:t>hấp</a:t>
            </a:r>
            <a:r>
              <a:rPr lang="en-US" sz="2200">
                <a:latin typeface="Times New Roman" pitchFamily="18" charset="0"/>
                <a:cs typeface="Times New Roman" pitchFamily="18" charset="0"/>
              </a:rPr>
              <a:t> </a:t>
            </a:r>
            <a:r>
              <a:rPr lang="en-US" sz="2200" err="1">
                <a:latin typeface="Times New Roman" pitchFamily="18" charset="0"/>
                <a:cs typeface="Times New Roman" pitchFamily="18" charset="0"/>
              </a:rPr>
              <a:t>dẫn</a:t>
            </a:r>
            <a:r>
              <a:rPr lang="en-US" sz="2200">
                <a:latin typeface="Times New Roman" pitchFamily="18" charset="0"/>
                <a:cs typeface="Times New Roman" pitchFamily="18" charset="0"/>
              </a:rPr>
              <a:t> → </a:t>
            </a:r>
            <a:r>
              <a:rPr lang="en-US" sz="2200" err="1">
                <a:latin typeface="Times New Roman" pitchFamily="18" charset="0"/>
                <a:cs typeface="Times New Roman" pitchFamily="18" charset="0"/>
              </a:rPr>
              <a:t>Thị</a:t>
            </a:r>
            <a:r>
              <a:rPr lang="en-US" sz="2200">
                <a:latin typeface="Times New Roman" pitchFamily="18" charset="0"/>
                <a:cs typeface="Times New Roman" pitchFamily="18" charset="0"/>
              </a:rPr>
              <a:t> </a:t>
            </a:r>
            <a:r>
              <a:rPr lang="en-US" sz="2200" err="1">
                <a:latin typeface="Times New Roman" pitchFamily="18" charset="0"/>
                <a:cs typeface="Times New Roman" pitchFamily="18" charset="0"/>
              </a:rPr>
              <a:t>giá</a:t>
            </a:r>
            <a:r>
              <a:rPr lang="en-US" sz="2200">
                <a:latin typeface="Times New Roman" pitchFamily="18" charset="0"/>
                <a:cs typeface="Times New Roman" pitchFamily="18" charset="0"/>
              </a:rPr>
              <a:t> </a:t>
            </a:r>
            <a:r>
              <a:rPr lang="en-US" sz="2200" err="1">
                <a:latin typeface="Times New Roman" pitchFamily="18" charset="0"/>
                <a:cs typeface="Times New Roman" pitchFamily="18" charset="0"/>
              </a:rPr>
              <a:t>cổ</a:t>
            </a:r>
            <a:r>
              <a:rPr lang="en-US" sz="2200">
                <a:latin typeface="Times New Roman" pitchFamily="18" charset="0"/>
                <a:cs typeface="Times New Roman" pitchFamily="18" charset="0"/>
              </a:rPr>
              <a:t> </a:t>
            </a:r>
            <a:r>
              <a:rPr lang="en-US" sz="2200" err="1">
                <a:latin typeface="Times New Roman" pitchFamily="18" charset="0"/>
                <a:cs typeface="Times New Roman" pitchFamily="18" charset="0"/>
              </a:rPr>
              <a:t>phiếu</a:t>
            </a:r>
            <a:r>
              <a:rPr lang="en-US" sz="2200">
                <a:latin typeface="Times New Roman" pitchFamily="18" charset="0"/>
                <a:cs typeface="Times New Roman" pitchFamily="18" charset="0"/>
              </a:rPr>
              <a:t> </a:t>
            </a:r>
            <a:r>
              <a:rPr lang="en-US" sz="2200" err="1">
                <a:latin typeface="Times New Roman" pitchFamily="18" charset="0"/>
                <a:cs typeface="Times New Roman" pitchFamily="18" charset="0"/>
              </a:rPr>
              <a:t>giảm</a:t>
            </a:r>
            <a:endParaRPr lang="en-US" sz="2200">
              <a:latin typeface="Times New Roman" pitchFamily="18" charset="0"/>
              <a:cs typeface="Times New Roman" pitchFamily="18" charset="0"/>
            </a:endParaRPr>
          </a:p>
        </p:txBody>
      </p:sp>
      <p:sp>
        <p:nvSpPr>
          <p:cNvPr id="4" name="Chỗ dành sẵn cho Chân trang 3">
            <a:extLst>
              <a:ext uri="{FF2B5EF4-FFF2-40B4-BE49-F238E27FC236}">
                <a16:creationId xmlns:a16="http://schemas.microsoft.com/office/drawing/2014/main" id="{32A4F6A7-BC8A-11C0-8B5B-583555D83FB7}"/>
              </a:ext>
            </a:extLst>
          </p:cNvPr>
          <p:cNvSpPr>
            <a:spLocks noGrp="1"/>
          </p:cNvSpPr>
          <p:nvPr>
            <p:ph type="ftr" sz="quarter" idx="11"/>
          </p:nvPr>
        </p:nvSpPr>
        <p:spPr/>
        <p:txBody>
          <a:bodyPr/>
          <a:lstStyle/>
          <a:p>
            <a:r>
              <a:rPr lang="en-US"/>
              <a:t>TS. Nguyễn Tuấn Anh - ĐH KTQD</a:t>
            </a:r>
          </a:p>
        </p:txBody>
      </p:sp>
      <p:sp>
        <p:nvSpPr>
          <p:cNvPr id="5" name="Chỗ dành sẵn cho Số hiệu Bản chiếu 4">
            <a:extLst>
              <a:ext uri="{FF2B5EF4-FFF2-40B4-BE49-F238E27FC236}">
                <a16:creationId xmlns:a16="http://schemas.microsoft.com/office/drawing/2014/main" id="{024BF42A-DEF8-6F27-5ECB-90BC0D3CC532}"/>
              </a:ext>
            </a:extLst>
          </p:cNvPr>
          <p:cNvSpPr>
            <a:spLocks noGrp="1"/>
          </p:cNvSpPr>
          <p:nvPr>
            <p:ph type="sldNum" sz="quarter" idx="12"/>
          </p:nvPr>
        </p:nvSpPr>
        <p:spPr/>
        <p:txBody>
          <a:bodyPr/>
          <a:lstStyle/>
          <a:p>
            <a:fld id="{3D7499AE-8711-4CFC-9ECF-460794017F84}" type="slidenum">
              <a:rPr lang="en-US" smtClean="0"/>
              <a:t>74</a:t>
            </a:fld>
            <a:endParaRPr lang="en-US"/>
          </a:p>
        </p:txBody>
      </p:sp>
    </p:spTree>
    <p:extLst>
      <p:ext uri="{BB962C8B-B14F-4D97-AF65-F5344CB8AC3E}">
        <p14:creationId xmlns:p14="http://schemas.microsoft.com/office/powerpoint/2010/main" val="596964099"/>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B867FF-FC45-48F7-8104-F89BE54909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8BB56887-D0D5-4F0C-9E19-7247EB83C8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208695" y="1"/>
            <a:ext cx="1135066" cy="477997"/>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p:cNvSpPr>
            <a:spLocks noGrp="1"/>
          </p:cNvSpPr>
          <p:nvPr>
            <p:ph type="title"/>
          </p:nvPr>
        </p:nvSpPr>
        <p:spPr>
          <a:xfrm>
            <a:off x="838200" y="365125"/>
            <a:ext cx="10515600" cy="1325563"/>
          </a:xfrm>
        </p:spPr>
        <p:txBody>
          <a:bodyPr>
            <a:normAutofit/>
          </a:bodyPr>
          <a:lstStyle/>
          <a:p>
            <a:r>
              <a:rPr lang="en-US" dirty="0" err="1"/>
              <a:t>Phát</a:t>
            </a:r>
            <a:r>
              <a:rPr lang="en-US" dirty="0"/>
              <a:t> </a:t>
            </a:r>
            <a:r>
              <a:rPr lang="en-US" dirty="0" err="1"/>
              <a:t>hành</a:t>
            </a:r>
            <a:r>
              <a:rPr lang="en-US" dirty="0"/>
              <a:t> </a:t>
            </a:r>
            <a:r>
              <a:rPr lang="en-US" dirty="0" err="1"/>
              <a:t>cổ</a:t>
            </a:r>
            <a:r>
              <a:rPr lang="en-US" dirty="0"/>
              <a:t> </a:t>
            </a:r>
            <a:r>
              <a:rPr lang="en-US" dirty="0" err="1"/>
              <a:t>phiếu</a:t>
            </a:r>
            <a:endParaRPr lang="en-US" dirty="0"/>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V="1">
            <a:off x="555710" y="2183223"/>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p:cNvSpPr>
            <a:spLocks noGrp="1"/>
          </p:cNvSpPr>
          <p:nvPr>
            <p:ph idx="1"/>
          </p:nvPr>
        </p:nvSpPr>
        <p:spPr>
          <a:xfrm>
            <a:off x="838200" y="1825625"/>
            <a:ext cx="10515600" cy="4351338"/>
          </a:xfrm>
        </p:spPr>
        <p:txBody>
          <a:bodyPr>
            <a:normAutofit/>
          </a:bodyPr>
          <a:lstStyle/>
          <a:p>
            <a:pPr>
              <a:spcAft>
                <a:spcPts val="600"/>
              </a:spcAft>
            </a:pPr>
            <a:r>
              <a:rPr lang="en-US" dirty="0" err="1">
                <a:latin typeface="Times New Roman" panose="02020603050405020304" pitchFamily="18" charset="0"/>
                <a:cs typeface="Times New Roman" panose="02020603050405020304" pitchFamily="18" charset="0"/>
              </a:rPr>
              <a:t>Mệnh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giá</a:t>
            </a:r>
            <a:r>
              <a:rPr lang="en-US" dirty="0">
                <a:latin typeface="Times New Roman" panose="02020603050405020304" pitchFamily="18" charset="0"/>
                <a:cs typeface="Times New Roman" panose="02020603050405020304" pitchFamily="18" charset="0"/>
              </a:rPr>
              <a:t> &amp; </a:t>
            </a:r>
            <a:r>
              <a:rPr lang="en-US" dirty="0" err="1">
                <a:latin typeface="Times New Roman" panose="02020603050405020304" pitchFamily="18" charset="0"/>
                <a:cs typeface="Times New Roman" panose="02020603050405020304" pitchFamily="18" charset="0"/>
              </a:rPr>
              <a:t>thị</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giá</a:t>
            </a:r>
            <a:endParaRPr lang="en-US">
              <a:latin typeface="Times New Roman" panose="02020603050405020304" pitchFamily="18" charset="0"/>
              <a:cs typeface="Times New Roman" panose="02020603050405020304" pitchFamily="18" charset="0"/>
            </a:endParaRPr>
          </a:p>
          <a:p>
            <a:pPr>
              <a:spcAft>
                <a:spcPts val="600"/>
              </a:spcAft>
            </a:pPr>
            <a:r>
              <a:rPr lang="en-US" dirty="0" err="1">
                <a:latin typeface="Times New Roman" panose="02020603050405020304" pitchFamily="18" charset="0"/>
                <a:cs typeface="Times New Roman" panose="02020603050405020304" pitchFamily="18" charset="0"/>
              </a:rPr>
              <a:t>Cổ</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phiếu</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đang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lưu</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hành</a:t>
            </a:r>
            <a:r>
              <a:rPr lang="en-US" dirty="0">
                <a:latin typeface="Times New Roman" panose="02020603050405020304" pitchFamily="18" charset="0"/>
                <a:cs typeface="Times New Roman" panose="02020603050405020304" pitchFamily="18" charset="0"/>
              </a:rPr>
              <a:t> &amp; </a:t>
            </a:r>
            <a:r>
              <a:rPr lang="en-US" dirty="0" err="1">
                <a:latin typeface="Times New Roman" panose="02020603050405020304" pitchFamily="18" charset="0"/>
                <a:cs typeface="Times New Roman" panose="02020603050405020304" pitchFamily="18" charset="0"/>
              </a:rPr>
              <a:t>cổ</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phiếu</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ngân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quỹ</a:t>
            </a:r>
            <a:endParaRPr lang="en-US">
              <a:latin typeface="Times New Roman" panose="02020603050405020304" pitchFamily="18" charset="0"/>
              <a:cs typeface="Times New Roman" panose="02020603050405020304" pitchFamily="18" charset="0"/>
            </a:endParaRPr>
          </a:p>
          <a:p>
            <a:pPr>
              <a:spcAft>
                <a:spcPts val="600"/>
              </a:spcAft>
            </a:pPr>
            <a:r>
              <a:rPr lang="en-US" dirty="0" err="1">
                <a:latin typeface="Times New Roman" panose="02020603050405020304" pitchFamily="18" charset="0"/>
                <a:cs typeface="Times New Roman" panose="02020603050405020304" pitchFamily="18" charset="0"/>
              </a:rPr>
              <a:t>Giới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hạn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phát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hành</a:t>
            </a:r>
            <a:endParaRPr lang="en-US">
              <a:latin typeface="Times New Roman" panose="02020603050405020304" pitchFamily="18" charset="0"/>
              <a:cs typeface="Times New Roman" panose="02020603050405020304" pitchFamily="18" charset="0"/>
            </a:endParaRPr>
          </a:p>
          <a:p>
            <a:pPr>
              <a:spcAft>
                <a:spcPts val="600"/>
              </a:spcAft>
            </a:pPr>
            <a:r>
              <a:rPr lang="en-US" dirty="0" err="1">
                <a:latin typeface="Times New Roman" panose="02020603050405020304" pitchFamily="18" charset="0"/>
                <a:cs typeface="Times New Roman" panose="02020603050405020304" pitchFamily="18" charset="0"/>
              </a:rPr>
              <a:t>Quyền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hạn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của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cổ</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đông</a:t>
            </a:r>
            <a:endParaRPr lang="en-US">
              <a:latin typeface="Times New Roman" panose="02020603050405020304" pitchFamily="18" charset="0"/>
              <a:cs typeface="Times New Roman" panose="02020603050405020304" pitchFamily="18" charset="0"/>
            </a:endParaRPr>
          </a:p>
        </p:txBody>
      </p:sp>
      <p:sp>
        <p:nvSpPr>
          <p:cNvPr id="4" name="Chỗ dành sẵn cho Chân trang 3">
            <a:extLst>
              <a:ext uri="{FF2B5EF4-FFF2-40B4-BE49-F238E27FC236}">
                <a16:creationId xmlns:a16="http://schemas.microsoft.com/office/drawing/2014/main" id="{3A11C1DC-BE7E-9B68-E0BE-54E343483CDA}"/>
              </a:ext>
            </a:extLst>
          </p:cNvPr>
          <p:cNvSpPr>
            <a:spLocks noGrp="1"/>
          </p:cNvSpPr>
          <p:nvPr>
            <p:ph type="ftr" sz="quarter" idx="11"/>
          </p:nvPr>
        </p:nvSpPr>
        <p:spPr/>
        <p:txBody>
          <a:bodyPr/>
          <a:lstStyle/>
          <a:p>
            <a:r>
              <a:rPr lang="en-US"/>
              <a:t>TS. Nguyễn Tuấn Anh - ĐH KTQD</a:t>
            </a:r>
          </a:p>
        </p:txBody>
      </p:sp>
      <p:sp>
        <p:nvSpPr>
          <p:cNvPr id="5" name="Chỗ dành sẵn cho Số hiệu Bản chiếu 4">
            <a:extLst>
              <a:ext uri="{FF2B5EF4-FFF2-40B4-BE49-F238E27FC236}">
                <a16:creationId xmlns:a16="http://schemas.microsoft.com/office/drawing/2014/main" id="{F598CFAE-22C9-8A8D-12F1-43955E1A8763}"/>
              </a:ext>
            </a:extLst>
          </p:cNvPr>
          <p:cNvSpPr>
            <a:spLocks noGrp="1"/>
          </p:cNvSpPr>
          <p:nvPr>
            <p:ph type="sldNum" sz="quarter" idx="12"/>
          </p:nvPr>
        </p:nvSpPr>
        <p:spPr/>
        <p:txBody>
          <a:bodyPr/>
          <a:lstStyle/>
          <a:p>
            <a:fld id="{3D7499AE-8711-4CFC-9ECF-460794017F84}" type="slidenum">
              <a:rPr lang="en-US" smtClean="0"/>
              <a:t>75</a:t>
            </a:fld>
            <a:endParaRPr lang="en-US"/>
          </a:p>
        </p:txBody>
      </p:sp>
    </p:spTree>
    <p:extLst>
      <p:ext uri="{BB962C8B-B14F-4D97-AF65-F5344CB8AC3E}">
        <p14:creationId xmlns:p14="http://schemas.microsoft.com/office/powerpoint/2010/main" val="3194076024"/>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B867FF-FC45-48F7-8104-F89BE54909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8BB56887-D0D5-4F0C-9E19-7247EB83C8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208695" y="1"/>
            <a:ext cx="1135066" cy="477997"/>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p:cNvSpPr>
            <a:spLocks noGrp="1"/>
          </p:cNvSpPr>
          <p:nvPr>
            <p:ph type="title"/>
          </p:nvPr>
        </p:nvSpPr>
        <p:spPr>
          <a:xfrm>
            <a:off x="838200" y="365125"/>
            <a:ext cx="10515600" cy="1325563"/>
          </a:xfrm>
        </p:spPr>
        <p:txBody>
          <a:bodyPr>
            <a:normAutofit/>
          </a:bodyPr>
          <a:lstStyle/>
          <a:p>
            <a:r>
              <a:rPr lang="en-US" dirty="0" err="1"/>
              <a:t>Phát</a:t>
            </a:r>
            <a:r>
              <a:rPr lang="en-US" dirty="0"/>
              <a:t> </a:t>
            </a:r>
            <a:r>
              <a:rPr lang="en-US" dirty="0" err="1"/>
              <a:t>hành</a:t>
            </a:r>
            <a:r>
              <a:rPr lang="en-US" dirty="0"/>
              <a:t> </a:t>
            </a:r>
            <a:r>
              <a:rPr lang="en-US" dirty="0" err="1"/>
              <a:t>cổ</a:t>
            </a:r>
            <a:r>
              <a:rPr lang="en-US" dirty="0"/>
              <a:t> </a:t>
            </a:r>
            <a:r>
              <a:rPr lang="en-US" dirty="0" err="1"/>
              <a:t>phiếu</a:t>
            </a:r>
            <a:r>
              <a:rPr lang="en-US" dirty="0"/>
              <a:t> (</a:t>
            </a:r>
            <a:r>
              <a:rPr lang="en-US" dirty="0" err="1"/>
              <a:t>tiếp</a:t>
            </a:r>
            <a:r>
              <a:rPr lang="en-US" dirty="0"/>
              <a:t>)</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V="1">
            <a:off x="555710" y="2183223"/>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p:cNvSpPr>
            <a:spLocks noGrp="1"/>
          </p:cNvSpPr>
          <p:nvPr>
            <p:ph idx="1"/>
          </p:nvPr>
        </p:nvSpPr>
        <p:spPr>
          <a:xfrm>
            <a:off x="838200" y="1825625"/>
            <a:ext cx="10515600" cy="4351338"/>
          </a:xfrm>
        </p:spPr>
        <p:txBody>
          <a:bodyPr vert="horz" lIns="0" tIns="0" rIns="0" bIns="0" rtlCol="0">
            <a:normAutofit/>
          </a:bodyPr>
          <a:lstStyle/>
          <a:p>
            <a:r>
              <a:rPr lang="en-US" dirty="0" err="1">
                <a:latin typeface="Times New Roman" pitchFamily="18" charset="0"/>
                <a:cs typeface="Times New Roman" pitchFamily="18" charset="0"/>
              </a:rPr>
              <a:t>Ưu</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điểm</a:t>
            </a:r>
            <a:r>
              <a:rPr lang="en-US" dirty="0">
                <a:latin typeface="Times New Roman" pitchFamily="18" charset="0"/>
                <a:cs typeface="Times New Roman" pitchFamily="18" charset="0"/>
              </a:rPr>
              <a:t>:</a:t>
            </a:r>
          </a:p>
          <a:p>
            <a:pPr>
              <a:buFontTx/>
              <a:buChar char="-"/>
            </a:pPr>
            <a:r>
              <a:rPr lang="en-US" dirty="0" err="1">
                <a:latin typeface="Times New Roman" pitchFamily="18" charset="0"/>
                <a:cs typeface="Times New Roman" pitchFamily="18" charset="0"/>
              </a:rPr>
              <a:t>Quy</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mô</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huy</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động</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vốn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lớn</a:t>
            </a:r>
            <a:endParaRPr lang="en-US" dirty="0">
              <a:latin typeface="Times New Roman" pitchFamily="18" charset="0"/>
              <a:cs typeface="Times New Roman" pitchFamily="18" charset="0"/>
            </a:endParaRPr>
          </a:p>
          <a:p>
            <a:pPr>
              <a:buFontTx/>
              <a:buChar char="-"/>
            </a:pPr>
            <a:r>
              <a:rPr lang="en-US" dirty="0" err="1">
                <a:latin typeface="Times New Roman" pitchFamily="18" charset="0"/>
                <a:cs typeface="Times New Roman" pitchFamily="18" charset="0"/>
              </a:rPr>
              <a:t>Tính</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chủ</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động</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trong</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huy</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động</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vốn</a:t>
            </a:r>
            <a:endParaRPr lang="en-US" dirty="0">
              <a:latin typeface="Times New Roman" pitchFamily="18" charset="0"/>
              <a:cs typeface="Times New Roman" pitchFamily="18" charset="0"/>
            </a:endParaRPr>
          </a:p>
          <a:p>
            <a:r>
              <a:rPr lang="en-US" dirty="0" err="1">
                <a:latin typeface="Times New Roman" pitchFamily="18" charset="0"/>
                <a:cs typeface="Times New Roman" pitchFamily="18" charset="0"/>
              </a:rPr>
              <a:t>Nhược</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điểm</a:t>
            </a:r>
            <a:r>
              <a:rPr lang="en-US" dirty="0">
                <a:latin typeface="Times New Roman" pitchFamily="18" charset="0"/>
                <a:cs typeface="Times New Roman" pitchFamily="18" charset="0"/>
              </a:rPr>
              <a:t>:</a:t>
            </a:r>
          </a:p>
          <a:p>
            <a:pPr>
              <a:buFontTx/>
              <a:buChar char="-"/>
            </a:pPr>
            <a:r>
              <a:rPr lang="en-US" dirty="0">
                <a:latin typeface="Times New Roman" pitchFamily="18" charset="0"/>
                <a:cs typeface="Times New Roman" pitchFamily="18" charset="0"/>
              </a:rPr>
              <a:t>Chi </a:t>
            </a:r>
            <a:r>
              <a:rPr lang="en-US" dirty="0" err="1">
                <a:latin typeface="Times New Roman" pitchFamily="18" charset="0"/>
                <a:cs typeface="Times New Roman" pitchFamily="18" charset="0"/>
              </a:rPr>
              <a:t>phí</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vốn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cao</a:t>
            </a:r>
            <a:endParaRPr lang="en-US" dirty="0">
              <a:latin typeface="Times New Roman" pitchFamily="18" charset="0"/>
              <a:cs typeface="Times New Roman" pitchFamily="18" charset="0"/>
            </a:endParaRPr>
          </a:p>
          <a:p>
            <a:pPr>
              <a:buFontTx/>
              <a:buChar char="-"/>
            </a:pPr>
            <a:r>
              <a:rPr lang="en-US" dirty="0" err="1">
                <a:latin typeface="Times New Roman" pitchFamily="18" charset="0"/>
                <a:cs typeface="Times New Roman" pitchFamily="18" charset="0"/>
              </a:rPr>
              <a:t>Bị</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ràng</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buộc</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bởi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điều</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kiện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phát</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hành</a:t>
            </a:r>
            <a:r>
              <a:rPr lang="en-US" dirty="0">
                <a:latin typeface="Times New Roman" pitchFamily="18" charset="0"/>
                <a:cs typeface="Times New Roman" pitchFamily="18" charset="0"/>
              </a:rPr>
              <a:t> &amp; </a:t>
            </a:r>
            <a:r>
              <a:rPr lang="en-US" dirty="0" err="1">
                <a:latin typeface="Times New Roman" pitchFamily="18" charset="0"/>
                <a:cs typeface="Times New Roman" pitchFamily="18" charset="0"/>
              </a:rPr>
              <a:t>giới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hạn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phát</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hành</a:t>
            </a:r>
            <a:r>
              <a:rPr lang="en-US" dirty="0">
                <a:latin typeface="Times New Roman" pitchFamily="18" charset="0"/>
                <a:cs typeface="Times New Roman" pitchFamily="18" charset="0"/>
              </a:rPr>
              <a:t> </a:t>
            </a:r>
          </a:p>
          <a:p>
            <a:pPr>
              <a:buFontTx/>
              <a:buChar char="-"/>
            </a:pPr>
            <a:r>
              <a:rPr lang="en-US" dirty="0" err="1">
                <a:latin typeface="Times New Roman" pitchFamily="18" charset="0"/>
                <a:cs typeface="Times New Roman" pitchFamily="18" charset="0"/>
              </a:rPr>
              <a:t>Làm</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thay</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đổi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số</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lượng</a:t>
            </a:r>
            <a:r>
              <a:rPr lang="en-US" dirty="0">
                <a:latin typeface="Times New Roman" pitchFamily="18" charset="0"/>
                <a:cs typeface="Times New Roman" pitchFamily="18" charset="0"/>
              </a:rPr>
              <a:t> &amp; </a:t>
            </a:r>
            <a:r>
              <a:rPr lang="en-US" dirty="0" err="1">
                <a:latin typeface="Times New Roman" pitchFamily="18" charset="0"/>
                <a:cs typeface="Times New Roman" pitchFamily="18" charset="0"/>
              </a:rPr>
              <a:t>cơ</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cấu</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cổ</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đông</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đe</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dọa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quyền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lợi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cổ</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đông</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hiện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tại</a:t>
            </a:r>
            <a:endParaRPr lang="en-US" dirty="0">
              <a:latin typeface="Times New Roman" pitchFamily="18" charset="0"/>
              <a:cs typeface="Times New Roman" pitchFamily="18" charset="0"/>
            </a:endParaRPr>
          </a:p>
          <a:p>
            <a:pPr>
              <a:buFontTx/>
              <a:buChar char="-"/>
            </a:pPr>
            <a:r>
              <a:rPr lang="en-US" dirty="0" err="1">
                <a:latin typeface="Times New Roman" pitchFamily="18" charset="0"/>
                <a:cs typeface="Times New Roman" pitchFamily="18" charset="0"/>
              </a:rPr>
              <a:t>Phân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tán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quyền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sở</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hữu</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doanh</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nghiệp</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tăng</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nguy</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cơ</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bị</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xâm</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thực</a:t>
            </a:r>
            <a:endParaRPr lang="en-US" dirty="0">
              <a:latin typeface="Times New Roman" pitchFamily="18" charset="0"/>
              <a:cs typeface="Times New Roman" pitchFamily="18" charset="0"/>
            </a:endParaRPr>
          </a:p>
          <a:p>
            <a:pPr marL="82296" indent="0">
              <a:buNone/>
            </a:pPr>
            <a:endParaRPr lang="en-US" dirty="0">
              <a:latin typeface="Times New Roman" pitchFamily="18" charset="0"/>
              <a:cs typeface="Times New Roman" pitchFamily="18" charset="0"/>
            </a:endParaRPr>
          </a:p>
        </p:txBody>
      </p:sp>
      <p:sp>
        <p:nvSpPr>
          <p:cNvPr id="4" name="Chỗ dành sẵn cho Chân trang 3">
            <a:extLst>
              <a:ext uri="{FF2B5EF4-FFF2-40B4-BE49-F238E27FC236}">
                <a16:creationId xmlns:a16="http://schemas.microsoft.com/office/drawing/2014/main" id="{C5A5C7F2-FD28-E414-1551-E6AE22251E7C}"/>
              </a:ext>
            </a:extLst>
          </p:cNvPr>
          <p:cNvSpPr>
            <a:spLocks noGrp="1"/>
          </p:cNvSpPr>
          <p:nvPr>
            <p:ph type="ftr" sz="quarter" idx="11"/>
          </p:nvPr>
        </p:nvSpPr>
        <p:spPr/>
        <p:txBody>
          <a:bodyPr/>
          <a:lstStyle/>
          <a:p>
            <a:r>
              <a:rPr lang="en-US"/>
              <a:t>TS. Nguyễn Tuấn Anh - ĐH KTQD</a:t>
            </a:r>
          </a:p>
        </p:txBody>
      </p:sp>
      <p:sp>
        <p:nvSpPr>
          <p:cNvPr id="5" name="Chỗ dành sẵn cho Số hiệu Bản chiếu 4">
            <a:extLst>
              <a:ext uri="{FF2B5EF4-FFF2-40B4-BE49-F238E27FC236}">
                <a16:creationId xmlns:a16="http://schemas.microsoft.com/office/drawing/2014/main" id="{B65163FC-08BA-9CF0-144E-B638A43E6EED}"/>
              </a:ext>
            </a:extLst>
          </p:cNvPr>
          <p:cNvSpPr>
            <a:spLocks noGrp="1"/>
          </p:cNvSpPr>
          <p:nvPr>
            <p:ph type="sldNum" sz="quarter" idx="12"/>
          </p:nvPr>
        </p:nvSpPr>
        <p:spPr/>
        <p:txBody>
          <a:bodyPr/>
          <a:lstStyle/>
          <a:p>
            <a:fld id="{3D7499AE-8711-4CFC-9ECF-460794017F84}" type="slidenum">
              <a:rPr lang="en-US" smtClean="0"/>
              <a:t>76</a:t>
            </a:fld>
            <a:endParaRPr lang="en-US"/>
          </a:p>
        </p:txBody>
      </p:sp>
    </p:spTree>
    <p:extLst>
      <p:ext uri="{BB962C8B-B14F-4D97-AF65-F5344CB8AC3E}">
        <p14:creationId xmlns:p14="http://schemas.microsoft.com/office/powerpoint/2010/main" val="1487175817"/>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A4AC5506-6312-4701-8D3C-40187889A9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51752"/>
            <a:ext cx="12192000" cy="73655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56532" y="643467"/>
            <a:ext cx="11210925" cy="744836"/>
          </a:xfrm>
        </p:spPr>
        <p:txBody>
          <a:bodyPr vert="horz" lIns="91440" tIns="45720" rIns="91440" bIns="45720" rtlCol="0" anchor="ctr">
            <a:normAutofit/>
          </a:bodyPr>
          <a:lstStyle/>
          <a:p>
            <a:pPr algn="ctr"/>
            <a:r>
              <a:rPr lang="en-US" sz="3200" kern="1200">
                <a:solidFill>
                  <a:schemeClr val="bg1"/>
                </a:solidFill>
                <a:latin typeface="+mj-lt"/>
                <a:ea typeface="+mj-ea"/>
                <a:cs typeface="+mj-cs"/>
              </a:rPr>
              <a:t>Cổ phiếu thường &amp; cổ phiếu ưu tiên</a:t>
            </a:r>
          </a:p>
        </p:txBody>
      </p:sp>
      <p:graphicFrame>
        <p:nvGraphicFramePr>
          <p:cNvPr id="6" name="Table 5"/>
          <p:cNvGraphicFramePr>
            <a:graphicFrameLocks noGrp="1"/>
          </p:cNvGraphicFramePr>
          <p:nvPr>
            <p:extLst>
              <p:ext uri="{D42A27DB-BD31-4B8C-83A1-F6EECF244321}">
                <p14:modId xmlns:p14="http://schemas.microsoft.com/office/powerpoint/2010/main" val="4183114769"/>
              </p:ext>
            </p:extLst>
          </p:nvPr>
        </p:nvGraphicFramePr>
        <p:xfrm>
          <a:off x="643467" y="2216075"/>
          <a:ext cx="10905067" cy="3312506"/>
        </p:xfrm>
        <a:graphic>
          <a:graphicData uri="http://schemas.openxmlformats.org/drawingml/2006/table">
            <a:tbl>
              <a:tblPr firstRow="1" bandRow="1"/>
              <a:tblGrid>
                <a:gridCol w="5394376">
                  <a:extLst>
                    <a:ext uri="{9D8B030D-6E8A-4147-A177-3AD203B41FA5}">
                      <a16:colId xmlns:a16="http://schemas.microsoft.com/office/drawing/2014/main" val="20000"/>
                    </a:ext>
                  </a:extLst>
                </a:gridCol>
                <a:gridCol w="5510691">
                  <a:extLst>
                    <a:ext uri="{9D8B030D-6E8A-4147-A177-3AD203B41FA5}">
                      <a16:colId xmlns:a16="http://schemas.microsoft.com/office/drawing/2014/main" val="20001"/>
                    </a:ext>
                  </a:extLst>
                </a:gridCol>
              </a:tblGrid>
              <a:tr h="418647">
                <a:tc>
                  <a:txBody>
                    <a:bodyPr/>
                    <a:lstStyle/>
                    <a:p>
                      <a:pPr algn="ctr" fontAlgn="b"/>
                      <a:r>
                        <a:rPr lang="vi-VN" sz="2500" b="1" i="0" u="none" strike="noStrike">
                          <a:solidFill>
                            <a:srgbClr val="000000"/>
                          </a:solidFill>
                          <a:effectLst/>
                          <a:latin typeface="Times New Roman"/>
                        </a:rPr>
                        <a:t>Cổ phiếu thường</a:t>
                      </a:r>
                    </a:p>
                  </a:txBody>
                  <a:tcPr marL="183349"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vi-VN" sz="2500" b="1" i="0" u="none" strike="noStrike">
                          <a:solidFill>
                            <a:srgbClr val="000000"/>
                          </a:solidFill>
                          <a:effectLst/>
                          <a:latin typeface="Times New Roman"/>
                        </a:rPr>
                        <a:t>Cổ phiếu ưu tiên</a:t>
                      </a:r>
                    </a:p>
                  </a:txBody>
                  <a:tcPr marL="183349"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000"/>
                  </a:ext>
                </a:extLst>
              </a:tr>
              <a:tr h="418647">
                <a:tc>
                  <a:txBody>
                    <a:bodyPr/>
                    <a:lstStyle/>
                    <a:p>
                      <a:pPr algn="l" fontAlgn="b"/>
                      <a:r>
                        <a:rPr lang="vi-VN" sz="2500" b="0" i="0" u="none" strike="noStrike">
                          <a:solidFill>
                            <a:srgbClr val="000000"/>
                          </a:solidFill>
                          <a:effectLst/>
                          <a:latin typeface="Times New Roman"/>
                        </a:rPr>
                        <a:t>Cổ tức không cố định</a:t>
                      </a:r>
                    </a:p>
                  </a:txBody>
                  <a:tcPr marL="183349"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vi-VN" sz="2500" b="0" i="0" u="none" strike="noStrike">
                          <a:solidFill>
                            <a:srgbClr val="000000"/>
                          </a:solidFill>
                          <a:effectLst/>
                          <a:latin typeface="Times New Roman"/>
                        </a:rPr>
                        <a:t>Cổ tức cố định và định kỳ</a:t>
                      </a:r>
                    </a:p>
                  </a:txBody>
                  <a:tcPr marL="183349"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418647">
                <a:tc>
                  <a:txBody>
                    <a:bodyPr/>
                    <a:lstStyle/>
                    <a:p>
                      <a:pPr algn="l" fontAlgn="b"/>
                      <a:r>
                        <a:rPr lang="vi-VN" sz="2500" b="0" i="0" u="none" strike="noStrike">
                          <a:solidFill>
                            <a:srgbClr val="000000"/>
                          </a:solidFill>
                          <a:effectLst/>
                          <a:latin typeface="Times New Roman"/>
                        </a:rPr>
                        <a:t>Được thanh toán sau cổ đông ưu tiên</a:t>
                      </a:r>
                    </a:p>
                  </a:txBody>
                  <a:tcPr marL="183349"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vi-VN" sz="2500" b="0" i="0" u="none" strike="noStrike">
                          <a:solidFill>
                            <a:srgbClr val="000000"/>
                          </a:solidFill>
                          <a:effectLst/>
                          <a:latin typeface="Times New Roman"/>
                        </a:rPr>
                        <a:t>Được thanh toán trước cổ đông thường</a:t>
                      </a:r>
                    </a:p>
                  </a:txBody>
                  <a:tcPr marL="183349"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418647">
                <a:tc>
                  <a:txBody>
                    <a:bodyPr/>
                    <a:lstStyle/>
                    <a:p>
                      <a:pPr algn="l" fontAlgn="b"/>
                      <a:r>
                        <a:rPr lang="vi-VN" sz="2500" b="0" i="0" u="none" strike="noStrike">
                          <a:solidFill>
                            <a:srgbClr val="000000"/>
                          </a:solidFill>
                          <a:effectLst/>
                          <a:latin typeface="Times New Roman"/>
                        </a:rPr>
                        <a:t>Cổ đông có quyền bỏ phiếu</a:t>
                      </a:r>
                    </a:p>
                  </a:txBody>
                  <a:tcPr marL="183349"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vi-VN" sz="2500" b="0" i="0" u="none" strike="noStrike">
                          <a:solidFill>
                            <a:srgbClr val="000000"/>
                          </a:solidFill>
                          <a:effectLst/>
                          <a:latin typeface="Times New Roman"/>
                        </a:rPr>
                        <a:t>Cổ đông không có quyền bỏ phiếu</a:t>
                      </a:r>
                    </a:p>
                  </a:txBody>
                  <a:tcPr marL="183349"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800624">
                <a:tc>
                  <a:txBody>
                    <a:bodyPr/>
                    <a:lstStyle/>
                    <a:p>
                      <a:pPr algn="l" fontAlgn="b"/>
                      <a:r>
                        <a:rPr lang="en-US" sz="2500" b="0" i="0" u="none" strike="noStrike">
                          <a:solidFill>
                            <a:srgbClr val="000000"/>
                          </a:solidFill>
                          <a:effectLst/>
                          <a:latin typeface="Times New Roman"/>
                        </a:rPr>
                        <a:t>Thuộc VCSH</a:t>
                      </a:r>
                    </a:p>
                  </a:txBody>
                  <a:tcPr marL="183349"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vi-VN" sz="2500" b="0" i="0" u="none" strike="noStrike">
                          <a:solidFill>
                            <a:srgbClr val="000000"/>
                          </a:solidFill>
                          <a:effectLst/>
                          <a:latin typeface="Times New Roman"/>
                        </a:rPr>
                        <a:t>Thuộc VCSH nhưng có tính chất gần với nợ</a:t>
                      </a:r>
                    </a:p>
                  </a:txBody>
                  <a:tcPr marL="183349"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004"/>
                  </a:ext>
                </a:extLst>
              </a:tr>
              <a:tr h="418647">
                <a:tc>
                  <a:txBody>
                    <a:bodyPr/>
                    <a:lstStyle/>
                    <a:p>
                      <a:pPr algn="l" fontAlgn="b"/>
                      <a:r>
                        <a:rPr lang="vi-VN" sz="2500" b="0" i="0" u="none" strike="noStrike">
                          <a:solidFill>
                            <a:srgbClr val="000000"/>
                          </a:solidFill>
                          <a:effectLst/>
                          <a:latin typeface="Times New Roman"/>
                        </a:rPr>
                        <a:t>Rủi ro đối với nhà đầu tư cao hơn</a:t>
                      </a:r>
                    </a:p>
                  </a:txBody>
                  <a:tcPr marL="183349"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vi-VN" sz="2500" b="0" i="0" u="none" strike="noStrike">
                          <a:solidFill>
                            <a:srgbClr val="000000"/>
                          </a:solidFill>
                          <a:effectLst/>
                          <a:latin typeface="Times New Roman"/>
                        </a:rPr>
                        <a:t>Rủi ro đối với nhà đầu tư thấp hơn</a:t>
                      </a:r>
                    </a:p>
                  </a:txBody>
                  <a:tcPr marL="183349"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005"/>
                  </a:ext>
                </a:extLst>
              </a:tr>
              <a:tr h="418647">
                <a:tc>
                  <a:txBody>
                    <a:bodyPr/>
                    <a:lstStyle/>
                    <a:p>
                      <a:pPr algn="l" fontAlgn="b"/>
                      <a:r>
                        <a:rPr lang="it-IT" sz="2500" b="0" i="0" u="none" strike="noStrike">
                          <a:solidFill>
                            <a:srgbClr val="000000"/>
                          </a:solidFill>
                          <a:effectLst/>
                          <a:latin typeface="Times New Roman"/>
                        </a:rPr>
                        <a:t>Chi phí vốn cao hơn</a:t>
                      </a:r>
                    </a:p>
                  </a:txBody>
                  <a:tcPr marL="183349"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vi-VN" sz="2500" b="0" i="0" u="none" strike="noStrike">
                          <a:solidFill>
                            <a:srgbClr val="000000"/>
                          </a:solidFill>
                          <a:effectLst/>
                          <a:latin typeface="Times New Roman"/>
                        </a:rPr>
                        <a:t>Chi phí vốn thấp hơn</a:t>
                      </a:r>
                    </a:p>
                  </a:txBody>
                  <a:tcPr marL="183349"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006"/>
                  </a:ext>
                </a:extLst>
              </a:tr>
            </a:tbl>
          </a:graphicData>
        </a:graphic>
      </p:graphicFrame>
      <p:sp>
        <p:nvSpPr>
          <p:cNvPr id="3" name="Chỗ dành sẵn cho Chân trang 2">
            <a:extLst>
              <a:ext uri="{FF2B5EF4-FFF2-40B4-BE49-F238E27FC236}">
                <a16:creationId xmlns:a16="http://schemas.microsoft.com/office/drawing/2014/main" id="{60775DFE-AFF5-A532-E5D1-D6980DFC88B5}"/>
              </a:ext>
            </a:extLst>
          </p:cNvPr>
          <p:cNvSpPr>
            <a:spLocks noGrp="1"/>
          </p:cNvSpPr>
          <p:nvPr>
            <p:ph type="ftr" sz="quarter" idx="11"/>
          </p:nvPr>
        </p:nvSpPr>
        <p:spPr/>
        <p:txBody>
          <a:bodyPr/>
          <a:lstStyle/>
          <a:p>
            <a:r>
              <a:rPr lang="en-US"/>
              <a:t>TS. Nguyễn Tuấn Anh - ĐH KTQD</a:t>
            </a:r>
          </a:p>
        </p:txBody>
      </p:sp>
      <p:sp>
        <p:nvSpPr>
          <p:cNvPr id="4" name="Chỗ dành sẵn cho Số hiệu Bản chiếu 3">
            <a:extLst>
              <a:ext uri="{FF2B5EF4-FFF2-40B4-BE49-F238E27FC236}">
                <a16:creationId xmlns:a16="http://schemas.microsoft.com/office/drawing/2014/main" id="{0895EB38-1BFA-B6F6-55F1-20F442C4FC80}"/>
              </a:ext>
            </a:extLst>
          </p:cNvPr>
          <p:cNvSpPr>
            <a:spLocks noGrp="1"/>
          </p:cNvSpPr>
          <p:nvPr>
            <p:ph type="sldNum" sz="quarter" idx="12"/>
          </p:nvPr>
        </p:nvSpPr>
        <p:spPr/>
        <p:txBody>
          <a:bodyPr/>
          <a:lstStyle/>
          <a:p>
            <a:fld id="{3D7499AE-8711-4CFC-9ECF-460794017F84}" type="slidenum">
              <a:rPr lang="en-US" smtClean="0"/>
              <a:t>77</a:t>
            </a:fld>
            <a:endParaRPr lang="en-US"/>
          </a:p>
        </p:txBody>
      </p:sp>
    </p:spTree>
    <p:extLst>
      <p:ext uri="{BB962C8B-B14F-4D97-AF65-F5344CB8AC3E}">
        <p14:creationId xmlns:p14="http://schemas.microsoft.com/office/powerpoint/2010/main" val="3996765800"/>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86834" y="1153572"/>
            <a:ext cx="3200400" cy="4461163"/>
          </a:xfrm>
        </p:spPr>
        <p:txBody>
          <a:bodyPr>
            <a:normAutofit/>
          </a:bodyPr>
          <a:lstStyle/>
          <a:p>
            <a:r>
              <a:rPr lang="en-US">
                <a:solidFill>
                  <a:srgbClr val="FFFFFF"/>
                </a:solidFill>
              </a:rPr>
              <a:t>Các phương thức huy động Nợ</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p:cNvSpPr>
            <a:spLocks noGrp="1"/>
          </p:cNvSpPr>
          <p:nvPr>
            <p:ph idx="1"/>
          </p:nvPr>
        </p:nvSpPr>
        <p:spPr>
          <a:xfrm>
            <a:off x="4447308" y="591344"/>
            <a:ext cx="6906491" cy="5585619"/>
          </a:xfrm>
        </p:spPr>
        <p:txBody>
          <a:bodyPr anchor="ctr">
            <a:normAutofit/>
          </a:bodyPr>
          <a:lstStyle/>
          <a:p>
            <a:pPr>
              <a:spcAft>
                <a:spcPts val="600"/>
              </a:spcAft>
            </a:pPr>
            <a:r>
              <a:rPr lang="en-US" err="1">
                <a:latin typeface="Times New Roman" panose="02020603050405020304" pitchFamily="18" charset="0"/>
                <a:cs typeface="Times New Roman" panose="02020603050405020304" pitchFamily="18" charset="0"/>
              </a:rPr>
              <a:t>Tín</a:t>
            </a:r>
            <a:r>
              <a:rPr lang="en-US">
                <a:latin typeface="Times New Roman" panose="02020603050405020304" pitchFamily="18" charset="0"/>
                <a:cs typeface="Times New Roman" panose="02020603050405020304" pitchFamily="18" charset="0"/>
              </a:rPr>
              <a:t> </a:t>
            </a:r>
            <a:r>
              <a:rPr lang="en-US" err="1">
                <a:latin typeface="Times New Roman" panose="02020603050405020304" pitchFamily="18" charset="0"/>
                <a:cs typeface="Times New Roman" panose="02020603050405020304" pitchFamily="18" charset="0"/>
              </a:rPr>
              <a:t>dụng</a:t>
            </a:r>
            <a:r>
              <a:rPr lang="en-US">
                <a:latin typeface="Times New Roman" panose="02020603050405020304" pitchFamily="18" charset="0"/>
                <a:cs typeface="Times New Roman" panose="02020603050405020304" pitchFamily="18" charset="0"/>
              </a:rPr>
              <a:t> </a:t>
            </a:r>
            <a:r>
              <a:rPr lang="en-US" err="1">
                <a:latin typeface="Times New Roman" panose="02020603050405020304" pitchFamily="18" charset="0"/>
                <a:cs typeface="Times New Roman" panose="02020603050405020304" pitchFamily="18" charset="0"/>
              </a:rPr>
              <a:t>ngân</a:t>
            </a:r>
            <a:r>
              <a:rPr lang="en-US">
                <a:latin typeface="Times New Roman" panose="02020603050405020304" pitchFamily="18" charset="0"/>
                <a:cs typeface="Times New Roman" panose="02020603050405020304" pitchFamily="18" charset="0"/>
              </a:rPr>
              <a:t> </a:t>
            </a:r>
            <a:r>
              <a:rPr lang="en-US" err="1">
                <a:latin typeface="Times New Roman" panose="02020603050405020304" pitchFamily="18" charset="0"/>
                <a:cs typeface="Times New Roman" panose="02020603050405020304" pitchFamily="18" charset="0"/>
              </a:rPr>
              <a:t>hàng</a:t>
            </a:r>
            <a:endParaRPr lang="en-US">
              <a:latin typeface="Times New Roman" panose="02020603050405020304" pitchFamily="18" charset="0"/>
              <a:cs typeface="Times New Roman" panose="02020603050405020304" pitchFamily="18" charset="0"/>
            </a:endParaRPr>
          </a:p>
          <a:p>
            <a:pPr>
              <a:spcAft>
                <a:spcPts val="600"/>
              </a:spcAft>
            </a:pPr>
            <a:r>
              <a:rPr lang="en-US" err="1">
                <a:latin typeface="Times New Roman" panose="02020603050405020304" pitchFamily="18" charset="0"/>
                <a:cs typeface="Times New Roman" panose="02020603050405020304" pitchFamily="18" charset="0"/>
              </a:rPr>
              <a:t>Tín</a:t>
            </a:r>
            <a:r>
              <a:rPr lang="en-US">
                <a:latin typeface="Times New Roman" panose="02020603050405020304" pitchFamily="18" charset="0"/>
                <a:cs typeface="Times New Roman" panose="02020603050405020304" pitchFamily="18" charset="0"/>
              </a:rPr>
              <a:t> </a:t>
            </a:r>
            <a:r>
              <a:rPr lang="en-US" err="1">
                <a:latin typeface="Times New Roman" panose="02020603050405020304" pitchFamily="18" charset="0"/>
                <a:cs typeface="Times New Roman" panose="02020603050405020304" pitchFamily="18" charset="0"/>
              </a:rPr>
              <a:t>dụng</a:t>
            </a:r>
            <a:r>
              <a:rPr lang="en-US">
                <a:latin typeface="Times New Roman" panose="02020603050405020304" pitchFamily="18" charset="0"/>
                <a:cs typeface="Times New Roman" panose="02020603050405020304" pitchFamily="18" charset="0"/>
              </a:rPr>
              <a:t> </a:t>
            </a:r>
            <a:r>
              <a:rPr lang="en-US" err="1">
                <a:latin typeface="Times New Roman" panose="02020603050405020304" pitchFamily="18" charset="0"/>
                <a:cs typeface="Times New Roman" panose="02020603050405020304" pitchFamily="18" charset="0"/>
              </a:rPr>
              <a:t>thương</a:t>
            </a:r>
            <a:r>
              <a:rPr lang="en-US">
                <a:latin typeface="Times New Roman" panose="02020603050405020304" pitchFamily="18" charset="0"/>
                <a:cs typeface="Times New Roman" panose="02020603050405020304" pitchFamily="18" charset="0"/>
              </a:rPr>
              <a:t> </a:t>
            </a:r>
            <a:r>
              <a:rPr lang="en-US" err="1">
                <a:latin typeface="Times New Roman" panose="02020603050405020304" pitchFamily="18" charset="0"/>
                <a:cs typeface="Times New Roman" panose="02020603050405020304" pitchFamily="18" charset="0"/>
              </a:rPr>
              <a:t>mại</a:t>
            </a:r>
            <a:endParaRPr lang="en-US">
              <a:latin typeface="Times New Roman" panose="02020603050405020304" pitchFamily="18" charset="0"/>
              <a:cs typeface="Times New Roman" panose="02020603050405020304" pitchFamily="18" charset="0"/>
            </a:endParaRPr>
          </a:p>
          <a:p>
            <a:pPr>
              <a:spcAft>
                <a:spcPts val="600"/>
              </a:spcAft>
            </a:pPr>
            <a:r>
              <a:rPr lang="en-US" err="1">
                <a:latin typeface="Times New Roman" panose="02020603050405020304" pitchFamily="18" charset="0"/>
                <a:cs typeface="Times New Roman" panose="02020603050405020304" pitchFamily="18" charset="0"/>
              </a:rPr>
              <a:t>Trái</a:t>
            </a:r>
            <a:r>
              <a:rPr lang="en-US">
                <a:latin typeface="Times New Roman" panose="02020603050405020304" pitchFamily="18" charset="0"/>
                <a:cs typeface="Times New Roman" panose="02020603050405020304" pitchFamily="18" charset="0"/>
              </a:rPr>
              <a:t> </a:t>
            </a:r>
            <a:r>
              <a:rPr lang="en-US" err="1">
                <a:latin typeface="Times New Roman" panose="02020603050405020304" pitchFamily="18" charset="0"/>
                <a:cs typeface="Times New Roman" panose="02020603050405020304" pitchFamily="18" charset="0"/>
              </a:rPr>
              <a:t>phiếu</a:t>
            </a:r>
            <a:r>
              <a:rPr lang="en-US">
                <a:latin typeface="Times New Roman" panose="02020603050405020304" pitchFamily="18" charset="0"/>
                <a:cs typeface="Times New Roman" panose="02020603050405020304" pitchFamily="18" charset="0"/>
              </a:rPr>
              <a:t> </a:t>
            </a:r>
            <a:r>
              <a:rPr lang="en-US" err="1">
                <a:latin typeface="Times New Roman" panose="02020603050405020304" pitchFamily="18" charset="0"/>
                <a:cs typeface="Times New Roman" panose="02020603050405020304" pitchFamily="18" charset="0"/>
              </a:rPr>
              <a:t>doanh</a:t>
            </a:r>
            <a:r>
              <a:rPr lang="en-US">
                <a:latin typeface="Times New Roman" panose="02020603050405020304" pitchFamily="18" charset="0"/>
                <a:cs typeface="Times New Roman" panose="02020603050405020304" pitchFamily="18" charset="0"/>
              </a:rPr>
              <a:t> </a:t>
            </a:r>
            <a:r>
              <a:rPr lang="en-US" err="1">
                <a:latin typeface="Times New Roman" panose="02020603050405020304" pitchFamily="18" charset="0"/>
                <a:cs typeface="Times New Roman" panose="02020603050405020304" pitchFamily="18" charset="0"/>
              </a:rPr>
              <a:t>nghiệp</a:t>
            </a:r>
            <a:endParaRPr lang="en-US">
              <a:latin typeface="Times New Roman" panose="02020603050405020304" pitchFamily="18" charset="0"/>
              <a:cs typeface="Times New Roman" panose="02020603050405020304" pitchFamily="18" charset="0"/>
            </a:endParaRPr>
          </a:p>
        </p:txBody>
      </p:sp>
      <p:sp>
        <p:nvSpPr>
          <p:cNvPr id="4" name="Chỗ dành sẵn cho Chân trang 3">
            <a:extLst>
              <a:ext uri="{FF2B5EF4-FFF2-40B4-BE49-F238E27FC236}">
                <a16:creationId xmlns:a16="http://schemas.microsoft.com/office/drawing/2014/main" id="{2D4BC5A7-DAAF-7105-B8A2-55B44BD087B5}"/>
              </a:ext>
            </a:extLst>
          </p:cNvPr>
          <p:cNvSpPr>
            <a:spLocks noGrp="1"/>
          </p:cNvSpPr>
          <p:nvPr>
            <p:ph type="ftr" sz="quarter" idx="11"/>
          </p:nvPr>
        </p:nvSpPr>
        <p:spPr/>
        <p:txBody>
          <a:bodyPr/>
          <a:lstStyle/>
          <a:p>
            <a:r>
              <a:rPr lang="en-US"/>
              <a:t>TS. Nguyễn Tuấn Anh - ĐH KTQD</a:t>
            </a:r>
          </a:p>
        </p:txBody>
      </p:sp>
      <p:sp>
        <p:nvSpPr>
          <p:cNvPr id="5" name="Chỗ dành sẵn cho Số hiệu Bản chiếu 4">
            <a:extLst>
              <a:ext uri="{FF2B5EF4-FFF2-40B4-BE49-F238E27FC236}">
                <a16:creationId xmlns:a16="http://schemas.microsoft.com/office/drawing/2014/main" id="{F2806C54-45CF-2A0F-0F4D-E7FADF9C19A8}"/>
              </a:ext>
            </a:extLst>
          </p:cNvPr>
          <p:cNvSpPr>
            <a:spLocks noGrp="1"/>
          </p:cNvSpPr>
          <p:nvPr>
            <p:ph type="sldNum" sz="quarter" idx="12"/>
          </p:nvPr>
        </p:nvSpPr>
        <p:spPr/>
        <p:txBody>
          <a:bodyPr/>
          <a:lstStyle/>
          <a:p>
            <a:fld id="{3D7499AE-8711-4CFC-9ECF-460794017F84}" type="slidenum">
              <a:rPr lang="en-US" smtClean="0"/>
              <a:t>78</a:t>
            </a:fld>
            <a:endParaRPr lang="en-US"/>
          </a:p>
        </p:txBody>
      </p:sp>
    </p:spTree>
    <p:extLst>
      <p:ext uri="{BB962C8B-B14F-4D97-AF65-F5344CB8AC3E}">
        <p14:creationId xmlns:p14="http://schemas.microsoft.com/office/powerpoint/2010/main" val="124854959"/>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86834" y="1153572"/>
            <a:ext cx="3200400" cy="4461163"/>
          </a:xfrm>
        </p:spPr>
        <p:txBody>
          <a:bodyPr>
            <a:normAutofit/>
          </a:bodyPr>
          <a:lstStyle/>
          <a:p>
            <a:r>
              <a:rPr lang="en-US">
                <a:solidFill>
                  <a:srgbClr val="FFFFFF"/>
                </a:solidFill>
              </a:rPr>
              <a:t>Tín dụng ngân hàng</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p:cNvSpPr>
            <a:spLocks noGrp="1"/>
          </p:cNvSpPr>
          <p:nvPr>
            <p:ph idx="1"/>
          </p:nvPr>
        </p:nvSpPr>
        <p:spPr>
          <a:xfrm>
            <a:off x="4447308" y="591344"/>
            <a:ext cx="6906491" cy="5585619"/>
          </a:xfrm>
        </p:spPr>
        <p:txBody>
          <a:bodyPr anchor="ctr">
            <a:normAutofit/>
          </a:bodyPr>
          <a:lstStyle/>
          <a:p>
            <a:pPr>
              <a:spcBef>
                <a:spcPts val="0"/>
              </a:spcBef>
              <a:spcAft>
                <a:spcPts val="600"/>
              </a:spcAft>
            </a:pPr>
            <a:r>
              <a:rPr lang="en-US" dirty="0" err="1">
                <a:latin typeface="Times New Roman" pitchFamily="18" charset="0"/>
                <a:cs typeface="Times New Roman" pitchFamily="18" charset="0"/>
              </a:rPr>
              <a:t>Vai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trò</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Nguồn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vốn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quan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trọng</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đảm</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bảo</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tính</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ổn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định</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cho</a:t>
            </a:r>
            <a:r>
              <a:rPr lang="en-US" dirty="0">
                <a:latin typeface="Times New Roman" pitchFamily="18" charset="0"/>
                <a:cs typeface="Times New Roman" pitchFamily="18" charset="0"/>
              </a:rPr>
              <a:t> SX-KD &amp; </a:t>
            </a:r>
            <a:r>
              <a:rPr lang="en-US" dirty="0" err="1">
                <a:latin typeface="Times New Roman" pitchFamily="18" charset="0"/>
                <a:cs typeface="Times New Roman" pitchFamily="18" charset="0"/>
              </a:rPr>
              <a:t>phục</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vụ</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đầu</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tư</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dự</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án</a:t>
            </a:r>
            <a:r>
              <a:rPr lang="en-US" dirty="0">
                <a:latin typeface="Times New Roman" pitchFamily="18" charset="0"/>
                <a:cs typeface="Times New Roman" pitchFamily="18" charset="0"/>
              </a:rPr>
              <a:t>.</a:t>
            </a:r>
            <a:endParaRPr lang="en-US">
              <a:latin typeface="Times New Roman" pitchFamily="18" charset="0"/>
              <a:cs typeface="Times New Roman" pitchFamily="18" charset="0"/>
            </a:endParaRPr>
          </a:p>
          <a:p>
            <a:pPr>
              <a:spcBef>
                <a:spcPts val="0"/>
              </a:spcBef>
              <a:spcAft>
                <a:spcPts val="600"/>
              </a:spcAft>
            </a:pPr>
            <a:r>
              <a:rPr lang="en-US" dirty="0" err="1">
                <a:latin typeface="Times New Roman" pitchFamily="18" charset="0"/>
                <a:cs typeface="Times New Roman" pitchFamily="18" charset="0"/>
              </a:rPr>
              <a:t>Phân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loại</a:t>
            </a:r>
            <a:endParaRPr lang="en-US">
              <a:latin typeface="Times New Roman" pitchFamily="18" charset="0"/>
              <a:cs typeface="Times New Roman" pitchFamily="18" charset="0"/>
            </a:endParaRPr>
          </a:p>
          <a:p>
            <a:pPr>
              <a:spcBef>
                <a:spcPts val="0"/>
              </a:spcBef>
              <a:spcAft>
                <a:spcPts val="600"/>
              </a:spcAft>
              <a:buFontTx/>
              <a:buChar char="-"/>
            </a:pPr>
            <a:r>
              <a:rPr lang="en-US" dirty="0">
                <a:latin typeface="Times New Roman" pitchFamily="18" charset="0"/>
                <a:cs typeface="Times New Roman" pitchFamily="18" charset="0"/>
              </a:rPr>
              <a:t>Theo </a:t>
            </a:r>
            <a:r>
              <a:rPr lang="en-US" dirty="0" err="1">
                <a:latin typeface="Times New Roman" pitchFamily="18" charset="0"/>
                <a:cs typeface="Times New Roman" pitchFamily="18" charset="0"/>
              </a:rPr>
              <a:t>thời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hạn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vay</a:t>
            </a:r>
            <a:endParaRPr lang="en-US">
              <a:latin typeface="Times New Roman" pitchFamily="18" charset="0"/>
              <a:cs typeface="Times New Roman" pitchFamily="18" charset="0"/>
            </a:endParaRPr>
          </a:p>
          <a:p>
            <a:pPr>
              <a:spcBef>
                <a:spcPts val="0"/>
              </a:spcBef>
              <a:spcAft>
                <a:spcPts val="600"/>
              </a:spcAft>
              <a:buFontTx/>
              <a:buChar char="-"/>
            </a:pPr>
            <a:r>
              <a:rPr lang="en-US" dirty="0">
                <a:latin typeface="Times New Roman" pitchFamily="18" charset="0"/>
                <a:cs typeface="Times New Roman" pitchFamily="18" charset="0"/>
              </a:rPr>
              <a:t>Theo </a:t>
            </a:r>
            <a:r>
              <a:rPr lang="en-US" dirty="0" err="1">
                <a:latin typeface="Times New Roman" pitchFamily="18" charset="0"/>
                <a:cs typeface="Times New Roman" pitchFamily="18" charset="0"/>
              </a:rPr>
              <a:t>mục</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đích</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sử</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dụng</a:t>
            </a:r>
            <a:endParaRPr lang="en-US">
              <a:latin typeface="Times New Roman" pitchFamily="18" charset="0"/>
              <a:cs typeface="Times New Roman" pitchFamily="18" charset="0"/>
            </a:endParaRPr>
          </a:p>
          <a:p>
            <a:pPr>
              <a:spcBef>
                <a:spcPts val="0"/>
              </a:spcBef>
              <a:spcAft>
                <a:spcPts val="600"/>
              </a:spcAft>
              <a:buFontTx/>
              <a:buChar char="-"/>
            </a:pPr>
            <a:r>
              <a:rPr lang="en-US" dirty="0">
                <a:latin typeface="Times New Roman" pitchFamily="18" charset="0"/>
                <a:cs typeface="Times New Roman" pitchFamily="18" charset="0"/>
              </a:rPr>
              <a:t>Theo </a:t>
            </a:r>
            <a:r>
              <a:rPr lang="en-US" dirty="0" err="1">
                <a:latin typeface="Times New Roman" pitchFamily="18" charset="0"/>
                <a:cs typeface="Times New Roman" pitchFamily="18" charset="0"/>
              </a:rPr>
              <a:t>ngành</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nghề</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lĩnh</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vực</a:t>
            </a:r>
            <a:r>
              <a:rPr lang="en-US" dirty="0">
                <a:latin typeface="Times New Roman" pitchFamily="18" charset="0"/>
                <a:cs typeface="Times New Roman" pitchFamily="18" charset="0"/>
              </a:rPr>
              <a:t>…</a:t>
            </a:r>
            <a:endParaRPr lang="en-US">
              <a:latin typeface="Times New Roman" pitchFamily="18" charset="0"/>
              <a:cs typeface="Times New Roman" pitchFamily="18" charset="0"/>
            </a:endParaRPr>
          </a:p>
          <a:p>
            <a:pPr>
              <a:spcBef>
                <a:spcPts val="0"/>
              </a:spcBef>
              <a:spcAft>
                <a:spcPts val="600"/>
              </a:spcAft>
            </a:pPr>
            <a:r>
              <a:rPr lang="en-US" dirty="0" err="1">
                <a:latin typeface="Times New Roman" pitchFamily="18" charset="0"/>
                <a:cs typeface="Times New Roman" pitchFamily="18" charset="0"/>
              </a:rPr>
              <a:t>Điều</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kiện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vay</a:t>
            </a:r>
            <a:endParaRPr lang="en-US">
              <a:latin typeface="Times New Roman" pitchFamily="18" charset="0"/>
              <a:cs typeface="Times New Roman" pitchFamily="18" charset="0"/>
            </a:endParaRPr>
          </a:p>
        </p:txBody>
      </p:sp>
      <p:sp>
        <p:nvSpPr>
          <p:cNvPr id="4" name="Chỗ dành sẵn cho Chân trang 3">
            <a:extLst>
              <a:ext uri="{FF2B5EF4-FFF2-40B4-BE49-F238E27FC236}">
                <a16:creationId xmlns:a16="http://schemas.microsoft.com/office/drawing/2014/main" id="{23679CA0-27AB-EC1E-3A4B-5F88C3EE8841}"/>
              </a:ext>
            </a:extLst>
          </p:cNvPr>
          <p:cNvSpPr>
            <a:spLocks noGrp="1"/>
          </p:cNvSpPr>
          <p:nvPr>
            <p:ph type="ftr" sz="quarter" idx="11"/>
          </p:nvPr>
        </p:nvSpPr>
        <p:spPr/>
        <p:txBody>
          <a:bodyPr/>
          <a:lstStyle/>
          <a:p>
            <a:r>
              <a:rPr lang="en-US"/>
              <a:t>TS. Nguyễn Tuấn Anh - ĐH KTQD</a:t>
            </a:r>
          </a:p>
        </p:txBody>
      </p:sp>
      <p:sp>
        <p:nvSpPr>
          <p:cNvPr id="5" name="Chỗ dành sẵn cho Số hiệu Bản chiếu 4">
            <a:extLst>
              <a:ext uri="{FF2B5EF4-FFF2-40B4-BE49-F238E27FC236}">
                <a16:creationId xmlns:a16="http://schemas.microsoft.com/office/drawing/2014/main" id="{5EA0B51D-F6E6-6BA2-6778-55E9FEE9D242}"/>
              </a:ext>
            </a:extLst>
          </p:cNvPr>
          <p:cNvSpPr>
            <a:spLocks noGrp="1"/>
          </p:cNvSpPr>
          <p:nvPr>
            <p:ph type="sldNum" sz="quarter" idx="12"/>
          </p:nvPr>
        </p:nvSpPr>
        <p:spPr/>
        <p:txBody>
          <a:bodyPr/>
          <a:lstStyle/>
          <a:p>
            <a:fld id="{3D7499AE-8711-4CFC-9ECF-460794017F84}" type="slidenum">
              <a:rPr lang="en-US" smtClean="0"/>
              <a:t>79</a:t>
            </a:fld>
            <a:endParaRPr lang="en-US"/>
          </a:p>
        </p:txBody>
      </p:sp>
    </p:spTree>
    <p:extLst>
      <p:ext uri="{BB962C8B-B14F-4D97-AF65-F5344CB8AC3E}">
        <p14:creationId xmlns:p14="http://schemas.microsoft.com/office/powerpoint/2010/main" val="2867145565"/>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86834" y="1153572"/>
            <a:ext cx="3200400" cy="4461163"/>
          </a:xfrm>
        </p:spPr>
        <p:txBody>
          <a:bodyPr>
            <a:normAutofit/>
          </a:bodyPr>
          <a:lstStyle/>
          <a:p>
            <a:r>
              <a:rPr lang="en-US">
                <a:solidFill>
                  <a:srgbClr val="FFFFFF"/>
                </a:solidFill>
              </a:rPr>
              <a:t>Tín dụng ngân hàng</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p:cNvSpPr>
            <a:spLocks noGrp="1"/>
          </p:cNvSpPr>
          <p:nvPr>
            <p:ph idx="1"/>
          </p:nvPr>
        </p:nvSpPr>
        <p:spPr>
          <a:xfrm>
            <a:off x="4447308" y="591344"/>
            <a:ext cx="6906491" cy="5585619"/>
          </a:xfrm>
        </p:spPr>
        <p:txBody>
          <a:bodyPr vert="horz" lIns="0" tIns="0" rIns="0" bIns="0" rtlCol="0" anchor="ctr" anchorCtr="0">
            <a:normAutofit/>
          </a:bodyPr>
          <a:lstStyle/>
          <a:p>
            <a:pPr>
              <a:spcAft>
                <a:spcPts val="600"/>
              </a:spcAft>
            </a:pPr>
            <a:r>
              <a:rPr lang="en-US" err="1">
                <a:latin typeface="Times New Roman" pitchFamily="18" charset="0"/>
                <a:cs typeface="Times New Roman" pitchFamily="18" charset="0"/>
              </a:rPr>
              <a:t>Ưu</a:t>
            </a:r>
            <a:r>
              <a:rPr lang="en-US">
                <a:latin typeface="Times New Roman" pitchFamily="18" charset="0"/>
                <a:cs typeface="Times New Roman" pitchFamily="18" charset="0"/>
              </a:rPr>
              <a:t> </a:t>
            </a:r>
            <a:r>
              <a:rPr lang="en-US" err="1">
                <a:latin typeface="Times New Roman" pitchFamily="18" charset="0"/>
                <a:cs typeface="Times New Roman" pitchFamily="18" charset="0"/>
              </a:rPr>
              <a:t>điểm</a:t>
            </a:r>
            <a:r>
              <a:rPr lang="en-US">
                <a:latin typeface="Times New Roman" pitchFamily="18" charset="0"/>
                <a:cs typeface="Times New Roman" pitchFamily="18" charset="0"/>
              </a:rPr>
              <a:t>:</a:t>
            </a:r>
          </a:p>
          <a:p>
            <a:pPr>
              <a:spcAft>
                <a:spcPts val="600"/>
              </a:spcAft>
              <a:buFontTx/>
              <a:buChar char="-"/>
            </a:pPr>
            <a:r>
              <a:rPr lang="en-US" err="1">
                <a:latin typeface="Times New Roman" pitchFamily="18" charset="0"/>
                <a:cs typeface="Times New Roman" pitchFamily="18" charset="0"/>
              </a:rPr>
              <a:t>Linh</a:t>
            </a:r>
            <a:r>
              <a:rPr lang="en-US">
                <a:latin typeface="Times New Roman" pitchFamily="18" charset="0"/>
                <a:cs typeface="Times New Roman" pitchFamily="18" charset="0"/>
              </a:rPr>
              <a:t> </a:t>
            </a:r>
            <a:r>
              <a:rPr lang="en-US" err="1">
                <a:latin typeface="Times New Roman" pitchFamily="18" charset="0"/>
                <a:cs typeface="Times New Roman" pitchFamily="18" charset="0"/>
              </a:rPr>
              <a:t>hoạt</a:t>
            </a:r>
            <a:r>
              <a:rPr lang="en-US">
                <a:latin typeface="Times New Roman" pitchFamily="18" charset="0"/>
                <a:cs typeface="Times New Roman" pitchFamily="18" charset="0"/>
              </a:rPr>
              <a:t> </a:t>
            </a:r>
            <a:r>
              <a:rPr lang="en-US" err="1">
                <a:latin typeface="Times New Roman" pitchFamily="18" charset="0"/>
                <a:cs typeface="Times New Roman" pitchFamily="18" charset="0"/>
              </a:rPr>
              <a:t>về</a:t>
            </a:r>
            <a:r>
              <a:rPr lang="en-US">
                <a:latin typeface="Times New Roman" pitchFamily="18" charset="0"/>
                <a:cs typeface="Times New Roman" pitchFamily="18" charset="0"/>
              </a:rPr>
              <a:t> </a:t>
            </a:r>
            <a:r>
              <a:rPr lang="en-US" err="1">
                <a:latin typeface="Times New Roman" pitchFamily="18" charset="0"/>
                <a:cs typeface="Times New Roman" pitchFamily="18" charset="0"/>
              </a:rPr>
              <a:t>quy</a:t>
            </a:r>
            <a:r>
              <a:rPr lang="en-US">
                <a:latin typeface="Times New Roman" pitchFamily="18" charset="0"/>
                <a:cs typeface="Times New Roman" pitchFamily="18" charset="0"/>
              </a:rPr>
              <a:t> </a:t>
            </a:r>
            <a:r>
              <a:rPr lang="en-US" err="1">
                <a:latin typeface="Times New Roman" pitchFamily="18" charset="0"/>
                <a:cs typeface="Times New Roman" pitchFamily="18" charset="0"/>
              </a:rPr>
              <a:t>mô</a:t>
            </a:r>
            <a:r>
              <a:rPr lang="en-US">
                <a:latin typeface="Times New Roman" pitchFamily="18" charset="0"/>
                <a:cs typeface="Times New Roman" pitchFamily="18" charset="0"/>
              </a:rPr>
              <a:t>, </a:t>
            </a:r>
            <a:r>
              <a:rPr lang="en-US" err="1">
                <a:latin typeface="Times New Roman" pitchFamily="18" charset="0"/>
                <a:cs typeface="Times New Roman" pitchFamily="18" charset="0"/>
              </a:rPr>
              <a:t>thời</a:t>
            </a:r>
            <a:r>
              <a:rPr lang="en-US">
                <a:latin typeface="Times New Roman" pitchFamily="18" charset="0"/>
                <a:cs typeface="Times New Roman" pitchFamily="18" charset="0"/>
              </a:rPr>
              <a:t> </a:t>
            </a:r>
            <a:r>
              <a:rPr lang="en-US" err="1">
                <a:latin typeface="Times New Roman" pitchFamily="18" charset="0"/>
                <a:cs typeface="Times New Roman" pitchFamily="18" charset="0"/>
              </a:rPr>
              <a:t>điểm</a:t>
            </a:r>
            <a:r>
              <a:rPr lang="en-US">
                <a:latin typeface="Times New Roman" pitchFamily="18" charset="0"/>
                <a:cs typeface="Times New Roman" pitchFamily="18" charset="0"/>
              </a:rPr>
              <a:t> </a:t>
            </a:r>
            <a:r>
              <a:rPr lang="en-US" err="1">
                <a:latin typeface="Times New Roman" pitchFamily="18" charset="0"/>
                <a:cs typeface="Times New Roman" pitchFamily="18" charset="0"/>
              </a:rPr>
              <a:t>huy</a:t>
            </a:r>
            <a:r>
              <a:rPr lang="en-US">
                <a:latin typeface="Times New Roman" pitchFamily="18" charset="0"/>
                <a:cs typeface="Times New Roman" pitchFamily="18" charset="0"/>
              </a:rPr>
              <a:t> </a:t>
            </a:r>
            <a:r>
              <a:rPr lang="en-US" err="1">
                <a:latin typeface="Times New Roman" pitchFamily="18" charset="0"/>
                <a:cs typeface="Times New Roman" pitchFamily="18" charset="0"/>
              </a:rPr>
              <a:t>động</a:t>
            </a:r>
            <a:r>
              <a:rPr lang="en-US">
                <a:latin typeface="Times New Roman" pitchFamily="18" charset="0"/>
                <a:cs typeface="Times New Roman" pitchFamily="18" charset="0"/>
              </a:rPr>
              <a:t> </a:t>
            </a:r>
            <a:r>
              <a:rPr lang="en-US" err="1">
                <a:latin typeface="Times New Roman" pitchFamily="18" charset="0"/>
                <a:cs typeface="Times New Roman" pitchFamily="18" charset="0"/>
              </a:rPr>
              <a:t>và</a:t>
            </a:r>
            <a:r>
              <a:rPr lang="en-US">
                <a:latin typeface="Times New Roman" pitchFamily="18" charset="0"/>
                <a:cs typeface="Times New Roman" pitchFamily="18" charset="0"/>
              </a:rPr>
              <a:t> </a:t>
            </a:r>
            <a:r>
              <a:rPr lang="en-US" err="1">
                <a:latin typeface="Times New Roman" pitchFamily="18" charset="0"/>
                <a:cs typeface="Times New Roman" pitchFamily="18" charset="0"/>
              </a:rPr>
              <a:t>thời</a:t>
            </a:r>
            <a:r>
              <a:rPr lang="en-US">
                <a:latin typeface="Times New Roman" pitchFamily="18" charset="0"/>
                <a:cs typeface="Times New Roman" pitchFamily="18" charset="0"/>
              </a:rPr>
              <a:t> </a:t>
            </a:r>
            <a:r>
              <a:rPr lang="en-US" err="1">
                <a:latin typeface="Times New Roman" pitchFamily="18" charset="0"/>
                <a:cs typeface="Times New Roman" pitchFamily="18" charset="0"/>
              </a:rPr>
              <a:t>gian</a:t>
            </a:r>
            <a:r>
              <a:rPr lang="en-US">
                <a:latin typeface="Times New Roman" pitchFamily="18" charset="0"/>
                <a:cs typeface="Times New Roman" pitchFamily="18" charset="0"/>
              </a:rPr>
              <a:t> </a:t>
            </a:r>
            <a:r>
              <a:rPr lang="en-US" err="1">
                <a:latin typeface="Times New Roman" pitchFamily="18" charset="0"/>
                <a:cs typeface="Times New Roman" pitchFamily="18" charset="0"/>
              </a:rPr>
              <a:t>đáo</a:t>
            </a:r>
            <a:r>
              <a:rPr lang="en-US">
                <a:latin typeface="Times New Roman" pitchFamily="18" charset="0"/>
                <a:cs typeface="Times New Roman" pitchFamily="18" charset="0"/>
              </a:rPr>
              <a:t> </a:t>
            </a:r>
            <a:r>
              <a:rPr lang="en-US" err="1">
                <a:latin typeface="Times New Roman" pitchFamily="18" charset="0"/>
                <a:cs typeface="Times New Roman" pitchFamily="18" charset="0"/>
              </a:rPr>
              <a:t>hạn</a:t>
            </a:r>
            <a:r>
              <a:rPr lang="en-US">
                <a:latin typeface="Times New Roman" pitchFamily="18" charset="0"/>
                <a:cs typeface="Times New Roman" pitchFamily="18" charset="0"/>
              </a:rPr>
              <a:t>.</a:t>
            </a:r>
          </a:p>
          <a:p>
            <a:pPr>
              <a:spcAft>
                <a:spcPts val="600"/>
              </a:spcAft>
              <a:buFontTx/>
              <a:buChar char="-"/>
            </a:pPr>
            <a:r>
              <a:rPr lang="en-US" err="1">
                <a:latin typeface="Times New Roman" pitchFamily="18" charset="0"/>
                <a:cs typeface="Times New Roman" pitchFamily="18" charset="0"/>
              </a:rPr>
              <a:t>Các</a:t>
            </a:r>
            <a:r>
              <a:rPr lang="en-US">
                <a:latin typeface="Times New Roman" pitchFamily="18" charset="0"/>
                <a:cs typeface="Times New Roman" pitchFamily="18" charset="0"/>
              </a:rPr>
              <a:t> </a:t>
            </a:r>
            <a:r>
              <a:rPr lang="en-US" err="1">
                <a:latin typeface="Times New Roman" pitchFamily="18" charset="0"/>
                <a:cs typeface="Times New Roman" pitchFamily="18" charset="0"/>
              </a:rPr>
              <a:t>dịch</a:t>
            </a:r>
            <a:r>
              <a:rPr lang="en-US">
                <a:latin typeface="Times New Roman" pitchFamily="18" charset="0"/>
                <a:cs typeface="Times New Roman" pitchFamily="18" charset="0"/>
              </a:rPr>
              <a:t> </a:t>
            </a:r>
            <a:r>
              <a:rPr lang="en-US" err="1">
                <a:latin typeface="Times New Roman" pitchFamily="18" charset="0"/>
                <a:cs typeface="Times New Roman" pitchFamily="18" charset="0"/>
              </a:rPr>
              <a:t>vụ</a:t>
            </a:r>
            <a:r>
              <a:rPr lang="en-US">
                <a:latin typeface="Times New Roman" pitchFamily="18" charset="0"/>
                <a:cs typeface="Times New Roman" pitchFamily="18" charset="0"/>
              </a:rPr>
              <a:t> </a:t>
            </a:r>
            <a:r>
              <a:rPr lang="en-US" err="1">
                <a:latin typeface="Times New Roman" pitchFamily="18" charset="0"/>
                <a:cs typeface="Times New Roman" pitchFamily="18" charset="0"/>
              </a:rPr>
              <a:t>tiện</a:t>
            </a:r>
            <a:r>
              <a:rPr lang="en-US">
                <a:latin typeface="Times New Roman" pitchFamily="18" charset="0"/>
                <a:cs typeface="Times New Roman" pitchFamily="18" charset="0"/>
              </a:rPr>
              <a:t> </a:t>
            </a:r>
            <a:r>
              <a:rPr lang="en-US" err="1">
                <a:latin typeface="Times New Roman" pitchFamily="18" charset="0"/>
                <a:cs typeface="Times New Roman" pitchFamily="18" charset="0"/>
              </a:rPr>
              <a:t>ích</a:t>
            </a:r>
            <a:r>
              <a:rPr lang="en-US">
                <a:latin typeface="Times New Roman" pitchFamily="18" charset="0"/>
                <a:cs typeface="Times New Roman" pitchFamily="18" charset="0"/>
              </a:rPr>
              <a:t> </a:t>
            </a:r>
            <a:r>
              <a:rPr lang="en-US" err="1">
                <a:latin typeface="Times New Roman" pitchFamily="18" charset="0"/>
                <a:cs typeface="Times New Roman" pitchFamily="18" charset="0"/>
              </a:rPr>
              <a:t>kèm</a:t>
            </a:r>
            <a:r>
              <a:rPr lang="en-US">
                <a:latin typeface="Times New Roman" pitchFamily="18" charset="0"/>
                <a:cs typeface="Times New Roman" pitchFamily="18" charset="0"/>
              </a:rPr>
              <a:t> </a:t>
            </a:r>
            <a:r>
              <a:rPr lang="en-US" err="1">
                <a:latin typeface="Times New Roman" pitchFamily="18" charset="0"/>
                <a:cs typeface="Times New Roman" pitchFamily="18" charset="0"/>
              </a:rPr>
              <a:t>theo</a:t>
            </a:r>
            <a:endParaRPr lang="en-US">
              <a:latin typeface="Times New Roman" pitchFamily="18" charset="0"/>
              <a:cs typeface="Times New Roman" pitchFamily="18" charset="0"/>
            </a:endParaRPr>
          </a:p>
          <a:p>
            <a:pPr>
              <a:spcAft>
                <a:spcPts val="600"/>
              </a:spcAft>
            </a:pPr>
            <a:r>
              <a:rPr lang="en-US" err="1">
                <a:latin typeface="Times New Roman" pitchFamily="18" charset="0"/>
                <a:cs typeface="Times New Roman" pitchFamily="18" charset="0"/>
              </a:rPr>
              <a:t>Nhược</a:t>
            </a:r>
            <a:r>
              <a:rPr lang="en-US">
                <a:latin typeface="Times New Roman" pitchFamily="18" charset="0"/>
                <a:cs typeface="Times New Roman" pitchFamily="18" charset="0"/>
              </a:rPr>
              <a:t> </a:t>
            </a:r>
            <a:r>
              <a:rPr lang="en-US" err="1">
                <a:latin typeface="Times New Roman" pitchFamily="18" charset="0"/>
                <a:cs typeface="Times New Roman" pitchFamily="18" charset="0"/>
              </a:rPr>
              <a:t>điểm</a:t>
            </a:r>
            <a:r>
              <a:rPr lang="en-US">
                <a:latin typeface="Times New Roman" pitchFamily="18" charset="0"/>
                <a:cs typeface="Times New Roman" pitchFamily="18" charset="0"/>
              </a:rPr>
              <a:t>:</a:t>
            </a:r>
          </a:p>
          <a:p>
            <a:pPr>
              <a:spcAft>
                <a:spcPts val="600"/>
              </a:spcAft>
              <a:buFontTx/>
              <a:buChar char="-"/>
            </a:pPr>
            <a:r>
              <a:rPr lang="en-US" err="1">
                <a:latin typeface="Times New Roman" pitchFamily="18" charset="0"/>
                <a:cs typeface="Times New Roman" pitchFamily="18" charset="0"/>
              </a:rPr>
              <a:t>Điều</a:t>
            </a:r>
            <a:r>
              <a:rPr lang="en-US">
                <a:latin typeface="Times New Roman" pitchFamily="18" charset="0"/>
                <a:cs typeface="Times New Roman" pitchFamily="18" charset="0"/>
              </a:rPr>
              <a:t> </a:t>
            </a:r>
            <a:r>
              <a:rPr lang="en-US" err="1">
                <a:latin typeface="Times New Roman" pitchFamily="18" charset="0"/>
                <a:cs typeface="Times New Roman" pitchFamily="18" charset="0"/>
              </a:rPr>
              <a:t>kiện</a:t>
            </a:r>
            <a:r>
              <a:rPr lang="en-US">
                <a:latin typeface="Times New Roman" pitchFamily="18" charset="0"/>
                <a:cs typeface="Times New Roman" pitchFamily="18" charset="0"/>
              </a:rPr>
              <a:t> </a:t>
            </a:r>
            <a:r>
              <a:rPr lang="en-US" err="1">
                <a:latin typeface="Times New Roman" pitchFamily="18" charset="0"/>
                <a:cs typeface="Times New Roman" pitchFamily="18" charset="0"/>
              </a:rPr>
              <a:t>và</a:t>
            </a:r>
            <a:r>
              <a:rPr lang="en-US">
                <a:latin typeface="Times New Roman" pitchFamily="18" charset="0"/>
                <a:cs typeface="Times New Roman" pitchFamily="18" charset="0"/>
              </a:rPr>
              <a:t> </a:t>
            </a:r>
            <a:r>
              <a:rPr lang="en-US" err="1">
                <a:latin typeface="Times New Roman" pitchFamily="18" charset="0"/>
                <a:cs typeface="Times New Roman" pitchFamily="18" charset="0"/>
              </a:rPr>
              <a:t>thủ</a:t>
            </a:r>
            <a:r>
              <a:rPr lang="en-US">
                <a:latin typeface="Times New Roman" pitchFamily="18" charset="0"/>
                <a:cs typeface="Times New Roman" pitchFamily="18" charset="0"/>
              </a:rPr>
              <a:t> </a:t>
            </a:r>
            <a:r>
              <a:rPr lang="en-US" err="1">
                <a:latin typeface="Times New Roman" pitchFamily="18" charset="0"/>
                <a:cs typeface="Times New Roman" pitchFamily="18" charset="0"/>
              </a:rPr>
              <a:t>tục</a:t>
            </a:r>
            <a:r>
              <a:rPr lang="en-US">
                <a:latin typeface="Times New Roman" pitchFamily="18" charset="0"/>
                <a:cs typeface="Times New Roman" pitchFamily="18" charset="0"/>
              </a:rPr>
              <a:t> </a:t>
            </a:r>
            <a:r>
              <a:rPr lang="en-US" err="1">
                <a:latin typeface="Times New Roman" pitchFamily="18" charset="0"/>
                <a:cs typeface="Times New Roman" pitchFamily="18" charset="0"/>
              </a:rPr>
              <a:t>vay</a:t>
            </a:r>
            <a:r>
              <a:rPr lang="en-US">
                <a:latin typeface="Times New Roman" pitchFamily="18" charset="0"/>
                <a:cs typeface="Times New Roman" pitchFamily="18" charset="0"/>
              </a:rPr>
              <a:t> </a:t>
            </a:r>
            <a:r>
              <a:rPr lang="en-US" err="1">
                <a:latin typeface="Times New Roman" pitchFamily="18" charset="0"/>
                <a:cs typeface="Times New Roman" pitchFamily="18" charset="0"/>
              </a:rPr>
              <a:t>khắt</a:t>
            </a:r>
            <a:r>
              <a:rPr lang="en-US">
                <a:latin typeface="Times New Roman" pitchFamily="18" charset="0"/>
                <a:cs typeface="Times New Roman" pitchFamily="18" charset="0"/>
              </a:rPr>
              <a:t> </a:t>
            </a:r>
            <a:r>
              <a:rPr lang="en-US" err="1">
                <a:latin typeface="Times New Roman" pitchFamily="18" charset="0"/>
                <a:cs typeface="Times New Roman" pitchFamily="18" charset="0"/>
              </a:rPr>
              <a:t>khe</a:t>
            </a:r>
            <a:r>
              <a:rPr lang="en-US">
                <a:latin typeface="Times New Roman" pitchFamily="18" charset="0"/>
                <a:cs typeface="Times New Roman" pitchFamily="18" charset="0"/>
              </a:rPr>
              <a:t> (</a:t>
            </a:r>
            <a:r>
              <a:rPr lang="en-US" err="1">
                <a:latin typeface="Times New Roman" pitchFamily="18" charset="0"/>
                <a:cs typeface="Times New Roman" pitchFamily="18" charset="0"/>
              </a:rPr>
              <a:t>tham</a:t>
            </a:r>
            <a:r>
              <a:rPr lang="en-US">
                <a:latin typeface="Times New Roman" pitchFamily="18" charset="0"/>
                <a:cs typeface="Times New Roman" pitchFamily="18" charset="0"/>
              </a:rPr>
              <a:t> </a:t>
            </a:r>
            <a:r>
              <a:rPr lang="en-US" err="1">
                <a:latin typeface="Times New Roman" pitchFamily="18" charset="0"/>
                <a:cs typeface="Times New Roman" pitchFamily="18" charset="0"/>
              </a:rPr>
              <a:t>khảo</a:t>
            </a:r>
            <a:r>
              <a:rPr lang="en-US">
                <a:latin typeface="Times New Roman" pitchFamily="18" charset="0"/>
                <a:cs typeface="Times New Roman" pitchFamily="18" charset="0"/>
              </a:rPr>
              <a:t> </a:t>
            </a:r>
            <a:r>
              <a:rPr lang="en-US" err="1">
                <a:latin typeface="Times New Roman" pitchFamily="18" charset="0"/>
                <a:cs typeface="Times New Roman" pitchFamily="18" charset="0"/>
              </a:rPr>
              <a:t>quy</a:t>
            </a:r>
            <a:r>
              <a:rPr lang="en-US">
                <a:latin typeface="Times New Roman" pitchFamily="18" charset="0"/>
                <a:cs typeface="Times New Roman" pitchFamily="18" charset="0"/>
              </a:rPr>
              <a:t> </a:t>
            </a:r>
            <a:r>
              <a:rPr lang="en-US" err="1">
                <a:latin typeface="Times New Roman" pitchFamily="18" charset="0"/>
                <a:cs typeface="Times New Roman" pitchFamily="18" charset="0"/>
              </a:rPr>
              <a:t>chế</a:t>
            </a:r>
            <a:r>
              <a:rPr lang="en-US">
                <a:latin typeface="Times New Roman" pitchFamily="18" charset="0"/>
                <a:cs typeface="Times New Roman" pitchFamily="18" charset="0"/>
              </a:rPr>
              <a:t> </a:t>
            </a:r>
            <a:r>
              <a:rPr lang="en-US" err="1">
                <a:latin typeface="Times New Roman" pitchFamily="18" charset="0"/>
                <a:cs typeface="Times New Roman" pitchFamily="18" charset="0"/>
              </a:rPr>
              <a:t>cho</a:t>
            </a:r>
            <a:r>
              <a:rPr lang="en-US">
                <a:latin typeface="Times New Roman" pitchFamily="18" charset="0"/>
                <a:cs typeface="Times New Roman" pitchFamily="18" charset="0"/>
              </a:rPr>
              <a:t> </a:t>
            </a:r>
            <a:r>
              <a:rPr lang="en-US" err="1">
                <a:latin typeface="Times New Roman" pitchFamily="18" charset="0"/>
                <a:cs typeface="Times New Roman" pitchFamily="18" charset="0"/>
              </a:rPr>
              <a:t>vay</a:t>
            </a:r>
            <a:r>
              <a:rPr lang="en-US">
                <a:latin typeface="Times New Roman" pitchFamily="18" charset="0"/>
                <a:cs typeface="Times New Roman" pitchFamily="18" charset="0"/>
              </a:rPr>
              <a:t> </a:t>
            </a:r>
            <a:r>
              <a:rPr lang="en-US" err="1">
                <a:latin typeface="Times New Roman" pitchFamily="18" charset="0"/>
                <a:cs typeface="Times New Roman" pitchFamily="18" charset="0"/>
              </a:rPr>
              <a:t>của</a:t>
            </a:r>
            <a:r>
              <a:rPr lang="en-US">
                <a:latin typeface="Times New Roman" pitchFamily="18" charset="0"/>
                <a:cs typeface="Times New Roman" pitchFamily="18" charset="0"/>
              </a:rPr>
              <a:t> </a:t>
            </a:r>
            <a:r>
              <a:rPr lang="en-US" err="1">
                <a:latin typeface="Times New Roman" pitchFamily="18" charset="0"/>
                <a:cs typeface="Times New Roman" pitchFamily="18" charset="0"/>
              </a:rPr>
              <a:t>các</a:t>
            </a:r>
            <a:r>
              <a:rPr lang="en-US">
                <a:latin typeface="Times New Roman" pitchFamily="18" charset="0"/>
                <a:cs typeface="Times New Roman" pitchFamily="18" charset="0"/>
              </a:rPr>
              <a:t> TCTD)</a:t>
            </a:r>
          </a:p>
          <a:p>
            <a:pPr>
              <a:spcAft>
                <a:spcPts val="600"/>
              </a:spcAft>
              <a:buFontTx/>
              <a:buChar char="-"/>
            </a:pPr>
            <a:r>
              <a:rPr lang="en-US" err="1">
                <a:latin typeface="Times New Roman" pitchFamily="18" charset="0"/>
                <a:cs typeface="Times New Roman" pitchFamily="18" charset="0"/>
              </a:rPr>
              <a:t>Chịu</a:t>
            </a:r>
            <a:r>
              <a:rPr lang="en-US">
                <a:latin typeface="Times New Roman" pitchFamily="18" charset="0"/>
                <a:cs typeface="Times New Roman" pitchFamily="18" charset="0"/>
              </a:rPr>
              <a:t> </a:t>
            </a:r>
            <a:r>
              <a:rPr lang="en-US" err="1">
                <a:latin typeface="Times New Roman" pitchFamily="18" charset="0"/>
                <a:cs typeface="Times New Roman" pitchFamily="18" charset="0"/>
              </a:rPr>
              <a:t>sự</a:t>
            </a:r>
            <a:r>
              <a:rPr lang="en-US">
                <a:latin typeface="Times New Roman" pitchFamily="18" charset="0"/>
                <a:cs typeface="Times New Roman" pitchFamily="18" charset="0"/>
              </a:rPr>
              <a:t> </a:t>
            </a:r>
            <a:r>
              <a:rPr lang="en-US" err="1">
                <a:latin typeface="Times New Roman" pitchFamily="18" charset="0"/>
                <a:cs typeface="Times New Roman" pitchFamily="18" charset="0"/>
              </a:rPr>
              <a:t>giám</a:t>
            </a:r>
            <a:r>
              <a:rPr lang="en-US">
                <a:latin typeface="Times New Roman" pitchFamily="18" charset="0"/>
                <a:cs typeface="Times New Roman" pitchFamily="18" charset="0"/>
              </a:rPr>
              <a:t> </a:t>
            </a:r>
            <a:r>
              <a:rPr lang="en-US" err="1">
                <a:latin typeface="Times New Roman" pitchFamily="18" charset="0"/>
                <a:cs typeface="Times New Roman" pitchFamily="18" charset="0"/>
              </a:rPr>
              <a:t>sát</a:t>
            </a:r>
            <a:r>
              <a:rPr lang="en-US">
                <a:latin typeface="Times New Roman" pitchFamily="18" charset="0"/>
                <a:cs typeface="Times New Roman" pitchFamily="18" charset="0"/>
              </a:rPr>
              <a:t> </a:t>
            </a:r>
            <a:r>
              <a:rPr lang="en-US" err="1">
                <a:latin typeface="Times New Roman" pitchFamily="18" charset="0"/>
                <a:cs typeface="Times New Roman" pitchFamily="18" charset="0"/>
              </a:rPr>
              <a:t>của</a:t>
            </a:r>
            <a:r>
              <a:rPr lang="en-US">
                <a:latin typeface="Times New Roman" pitchFamily="18" charset="0"/>
                <a:cs typeface="Times New Roman" pitchFamily="18" charset="0"/>
              </a:rPr>
              <a:t> </a:t>
            </a:r>
            <a:r>
              <a:rPr lang="en-US" err="1">
                <a:latin typeface="Times New Roman" pitchFamily="18" charset="0"/>
                <a:cs typeface="Times New Roman" pitchFamily="18" charset="0"/>
              </a:rPr>
              <a:t>ngân</a:t>
            </a:r>
            <a:r>
              <a:rPr lang="en-US">
                <a:latin typeface="Times New Roman" pitchFamily="18" charset="0"/>
                <a:cs typeface="Times New Roman" pitchFamily="18" charset="0"/>
              </a:rPr>
              <a:t> </a:t>
            </a:r>
            <a:r>
              <a:rPr lang="en-US" err="1">
                <a:latin typeface="Times New Roman" pitchFamily="18" charset="0"/>
                <a:cs typeface="Times New Roman" pitchFamily="18" charset="0"/>
              </a:rPr>
              <a:t>hàng</a:t>
            </a:r>
            <a:endParaRPr lang="en-US">
              <a:latin typeface="Times New Roman" pitchFamily="18" charset="0"/>
              <a:cs typeface="Times New Roman" pitchFamily="18" charset="0"/>
            </a:endParaRPr>
          </a:p>
          <a:p>
            <a:pPr>
              <a:spcAft>
                <a:spcPts val="600"/>
              </a:spcAft>
              <a:buFontTx/>
              <a:buChar char="-"/>
            </a:pPr>
            <a:r>
              <a:rPr lang="en-US" err="1">
                <a:latin typeface="Times New Roman" pitchFamily="18" charset="0"/>
                <a:cs typeface="Times New Roman" pitchFamily="18" charset="0"/>
              </a:rPr>
              <a:t>Lãi</a:t>
            </a:r>
            <a:r>
              <a:rPr lang="en-US">
                <a:latin typeface="Times New Roman" pitchFamily="18" charset="0"/>
                <a:cs typeface="Times New Roman" pitchFamily="18" charset="0"/>
              </a:rPr>
              <a:t> </a:t>
            </a:r>
            <a:r>
              <a:rPr lang="en-US" err="1">
                <a:latin typeface="Times New Roman" pitchFamily="18" charset="0"/>
                <a:cs typeface="Times New Roman" pitchFamily="18" charset="0"/>
              </a:rPr>
              <a:t>suất</a:t>
            </a:r>
            <a:r>
              <a:rPr lang="en-US">
                <a:latin typeface="Times New Roman" pitchFamily="18" charset="0"/>
                <a:cs typeface="Times New Roman" pitchFamily="18" charset="0"/>
              </a:rPr>
              <a:t> </a:t>
            </a:r>
            <a:r>
              <a:rPr lang="en-US" err="1">
                <a:latin typeface="Times New Roman" pitchFamily="18" charset="0"/>
                <a:cs typeface="Times New Roman" pitchFamily="18" charset="0"/>
              </a:rPr>
              <a:t>vay</a:t>
            </a:r>
            <a:r>
              <a:rPr lang="en-US">
                <a:latin typeface="Times New Roman" pitchFamily="18" charset="0"/>
                <a:cs typeface="Times New Roman" pitchFamily="18" charset="0"/>
              </a:rPr>
              <a:t> </a:t>
            </a:r>
            <a:r>
              <a:rPr lang="en-US" err="1">
                <a:latin typeface="Times New Roman" pitchFamily="18" charset="0"/>
                <a:cs typeface="Times New Roman" pitchFamily="18" charset="0"/>
              </a:rPr>
              <a:t>trong</a:t>
            </a:r>
            <a:r>
              <a:rPr lang="en-US">
                <a:latin typeface="Times New Roman" pitchFamily="18" charset="0"/>
                <a:cs typeface="Times New Roman" pitchFamily="18" charset="0"/>
              </a:rPr>
              <a:t> </a:t>
            </a:r>
            <a:r>
              <a:rPr lang="en-US" err="1">
                <a:latin typeface="Times New Roman" pitchFamily="18" charset="0"/>
                <a:cs typeface="Times New Roman" pitchFamily="18" charset="0"/>
              </a:rPr>
              <a:t>một</a:t>
            </a:r>
            <a:r>
              <a:rPr lang="en-US">
                <a:latin typeface="Times New Roman" pitchFamily="18" charset="0"/>
                <a:cs typeface="Times New Roman" pitchFamily="18" charset="0"/>
              </a:rPr>
              <a:t> </a:t>
            </a:r>
            <a:r>
              <a:rPr lang="en-US" err="1">
                <a:latin typeface="Times New Roman" pitchFamily="18" charset="0"/>
                <a:cs typeface="Times New Roman" pitchFamily="18" charset="0"/>
              </a:rPr>
              <a:t>số</a:t>
            </a:r>
            <a:r>
              <a:rPr lang="en-US">
                <a:latin typeface="Times New Roman" pitchFamily="18" charset="0"/>
                <a:cs typeface="Times New Roman" pitchFamily="18" charset="0"/>
              </a:rPr>
              <a:t> </a:t>
            </a:r>
            <a:r>
              <a:rPr lang="en-US" err="1">
                <a:latin typeface="Times New Roman" pitchFamily="18" charset="0"/>
                <a:cs typeface="Times New Roman" pitchFamily="18" charset="0"/>
              </a:rPr>
              <a:t>thời</a:t>
            </a:r>
            <a:r>
              <a:rPr lang="en-US">
                <a:latin typeface="Times New Roman" pitchFamily="18" charset="0"/>
                <a:cs typeface="Times New Roman" pitchFamily="18" charset="0"/>
              </a:rPr>
              <a:t> </a:t>
            </a:r>
            <a:r>
              <a:rPr lang="en-US" err="1">
                <a:latin typeface="Times New Roman" pitchFamily="18" charset="0"/>
                <a:cs typeface="Times New Roman" pitchFamily="18" charset="0"/>
              </a:rPr>
              <a:t>kỳ</a:t>
            </a:r>
            <a:r>
              <a:rPr lang="en-US">
                <a:latin typeface="Times New Roman" pitchFamily="18" charset="0"/>
                <a:cs typeface="Times New Roman" pitchFamily="18" charset="0"/>
              </a:rPr>
              <a:t> </a:t>
            </a:r>
            <a:r>
              <a:rPr lang="en-US" err="1">
                <a:latin typeface="Times New Roman" pitchFamily="18" charset="0"/>
                <a:cs typeface="Times New Roman" pitchFamily="18" charset="0"/>
              </a:rPr>
              <a:t>có</a:t>
            </a:r>
            <a:r>
              <a:rPr lang="en-US">
                <a:latin typeface="Times New Roman" pitchFamily="18" charset="0"/>
                <a:cs typeface="Times New Roman" pitchFamily="18" charset="0"/>
              </a:rPr>
              <a:t> </a:t>
            </a:r>
            <a:r>
              <a:rPr lang="en-US" err="1">
                <a:latin typeface="Times New Roman" pitchFamily="18" charset="0"/>
                <a:cs typeface="Times New Roman" pitchFamily="18" charset="0"/>
              </a:rPr>
              <a:t>thể</a:t>
            </a:r>
            <a:r>
              <a:rPr lang="en-US">
                <a:latin typeface="Times New Roman" pitchFamily="18" charset="0"/>
                <a:cs typeface="Times New Roman" pitchFamily="18" charset="0"/>
              </a:rPr>
              <a:t> </a:t>
            </a:r>
            <a:r>
              <a:rPr lang="en-US" err="1">
                <a:latin typeface="Times New Roman" pitchFamily="18" charset="0"/>
                <a:cs typeface="Times New Roman" pitchFamily="18" charset="0"/>
              </a:rPr>
              <a:t>bị</a:t>
            </a:r>
            <a:r>
              <a:rPr lang="en-US">
                <a:latin typeface="Times New Roman" pitchFamily="18" charset="0"/>
                <a:cs typeface="Times New Roman" pitchFamily="18" charset="0"/>
              </a:rPr>
              <a:t> </a:t>
            </a:r>
            <a:r>
              <a:rPr lang="en-US" err="1">
                <a:latin typeface="Times New Roman" pitchFamily="18" charset="0"/>
                <a:cs typeface="Times New Roman" pitchFamily="18" charset="0"/>
              </a:rPr>
              <a:t>đẩy</a:t>
            </a:r>
            <a:r>
              <a:rPr lang="en-US">
                <a:latin typeface="Times New Roman" pitchFamily="18" charset="0"/>
                <a:cs typeface="Times New Roman" pitchFamily="18" charset="0"/>
              </a:rPr>
              <a:t> </a:t>
            </a:r>
            <a:r>
              <a:rPr lang="en-US" err="1">
                <a:latin typeface="Times New Roman" pitchFamily="18" charset="0"/>
                <a:cs typeface="Times New Roman" pitchFamily="18" charset="0"/>
              </a:rPr>
              <a:t>lên</a:t>
            </a:r>
            <a:r>
              <a:rPr lang="en-US">
                <a:latin typeface="Times New Roman" pitchFamily="18" charset="0"/>
                <a:cs typeface="Times New Roman" pitchFamily="18" charset="0"/>
              </a:rPr>
              <a:t> </a:t>
            </a:r>
            <a:r>
              <a:rPr lang="en-US" err="1">
                <a:latin typeface="Times New Roman" pitchFamily="18" charset="0"/>
                <a:cs typeface="Times New Roman" pitchFamily="18" charset="0"/>
              </a:rPr>
              <a:t>cao</a:t>
            </a:r>
            <a:r>
              <a:rPr lang="en-US">
                <a:latin typeface="Times New Roman" pitchFamily="18" charset="0"/>
                <a:cs typeface="Times New Roman" pitchFamily="18" charset="0"/>
              </a:rPr>
              <a:t> → Chi </a:t>
            </a:r>
            <a:r>
              <a:rPr lang="en-US" err="1">
                <a:latin typeface="Times New Roman" pitchFamily="18" charset="0"/>
                <a:cs typeface="Times New Roman" pitchFamily="18" charset="0"/>
              </a:rPr>
              <a:t>phí</a:t>
            </a:r>
            <a:r>
              <a:rPr lang="en-US">
                <a:latin typeface="Times New Roman" pitchFamily="18" charset="0"/>
                <a:cs typeface="Times New Roman" pitchFamily="18" charset="0"/>
              </a:rPr>
              <a:t> </a:t>
            </a:r>
            <a:r>
              <a:rPr lang="en-US" err="1">
                <a:latin typeface="Times New Roman" pitchFamily="18" charset="0"/>
                <a:cs typeface="Times New Roman" pitchFamily="18" charset="0"/>
              </a:rPr>
              <a:t>vốn</a:t>
            </a:r>
            <a:r>
              <a:rPr lang="en-US">
                <a:latin typeface="Times New Roman" pitchFamily="18" charset="0"/>
                <a:cs typeface="Times New Roman" pitchFamily="18" charset="0"/>
              </a:rPr>
              <a:t> </a:t>
            </a:r>
            <a:r>
              <a:rPr lang="en-US" err="1">
                <a:latin typeface="Times New Roman" pitchFamily="18" charset="0"/>
                <a:cs typeface="Times New Roman" pitchFamily="18" charset="0"/>
              </a:rPr>
              <a:t>cao</a:t>
            </a:r>
            <a:r>
              <a:rPr lang="en-US">
                <a:latin typeface="Times New Roman" pitchFamily="18" charset="0"/>
                <a:cs typeface="Times New Roman" pitchFamily="18" charset="0"/>
              </a:rPr>
              <a:t>, </a:t>
            </a:r>
            <a:r>
              <a:rPr lang="en-US" err="1">
                <a:latin typeface="Times New Roman" pitchFamily="18" charset="0"/>
                <a:cs typeface="Times New Roman" pitchFamily="18" charset="0"/>
              </a:rPr>
              <a:t>khó</a:t>
            </a:r>
            <a:r>
              <a:rPr lang="en-US">
                <a:latin typeface="Times New Roman" pitchFamily="18" charset="0"/>
                <a:cs typeface="Times New Roman" pitchFamily="18" charset="0"/>
              </a:rPr>
              <a:t> </a:t>
            </a:r>
            <a:r>
              <a:rPr lang="en-US" err="1">
                <a:latin typeface="Times New Roman" pitchFamily="18" charset="0"/>
                <a:cs typeface="Times New Roman" pitchFamily="18" charset="0"/>
              </a:rPr>
              <a:t>tiếp</a:t>
            </a:r>
            <a:r>
              <a:rPr lang="en-US">
                <a:latin typeface="Times New Roman" pitchFamily="18" charset="0"/>
                <a:cs typeface="Times New Roman" pitchFamily="18" charset="0"/>
              </a:rPr>
              <a:t> </a:t>
            </a:r>
            <a:r>
              <a:rPr lang="en-US" err="1">
                <a:latin typeface="Times New Roman" pitchFamily="18" charset="0"/>
                <a:cs typeface="Times New Roman" pitchFamily="18" charset="0"/>
              </a:rPr>
              <a:t>cận</a:t>
            </a:r>
            <a:r>
              <a:rPr lang="en-US">
                <a:latin typeface="Times New Roman" pitchFamily="18" charset="0"/>
                <a:cs typeface="Times New Roman" pitchFamily="18" charset="0"/>
              </a:rPr>
              <a:t> </a:t>
            </a:r>
            <a:r>
              <a:rPr lang="en-US" err="1">
                <a:latin typeface="Times New Roman" pitchFamily="18" charset="0"/>
                <a:cs typeface="Times New Roman" pitchFamily="18" charset="0"/>
              </a:rPr>
              <a:t>nguồn</a:t>
            </a:r>
            <a:r>
              <a:rPr lang="en-US">
                <a:latin typeface="Times New Roman" pitchFamily="18" charset="0"/>
                <a:cs typeface="Times New Roman" pitchFamily="18" charset="0"/>
              </a:rPr>
              <a:t> </a:t>
            </a:r>
            <a:r>
              <a:rPr lang="en-US" err="1">
                <a:latin typeface="Times New Roman" pitchFamily="18" charset="0"/>
                <a:cs typeface="Times New Roman" pitchFamily="18" charset="0"/>
              </a:rPr>
              <a:t>vốn</a:t>
            </a:r>
            <a:endParaRPr lang="en-US">
              <a:latin typeface="Times New Roman" pitchFamily="18" charset="0"/>
              <a:cs typeface="Times New Roman" pitchFamily="18" charset="0"/>
            </a:endParaRPr>
          </a:p>
        </p:txBody>
      </p:sp>
      <p:sp>
        <p:nvSpPr>
          <p:cNvPr id="4" name="Chỗ dành sẵn cho Chân trang 3">
            <a:extLst>
              <a:ext uri="{FF2B5EF4-FFF2-40B4-BE49-F238E27FC236}">
                <a16:creationId xmlns:a16="http://schemas.microsoft.com/office/drawing/2014/main" id="{CF80A51F-039F-B986-B923-489A0509049B}"/>
              </a:ext>
            </a:extLst>
          </p:cNvPr>
          <p:cNvSpPr>
            <a:spLocks noGrp="1"/>
          </p:cNvSpPr>
          <p:nvPr>
            <p:ph type="ftr" sz="quarter" idx="11"/>
          </p:nvPr>
        </p:nvSpPr>
        <p:spPr/>
        <p:txBody>
          <a:bodyPr/>
          <a:lstStyle/>
          <a:p>
            <a:r>
              <a:rPr lang="en-US"/>
              <a:t>TS. Nguyễn Tuấn Anh - ĐH KTQD</a:t>
            </a:r>
          </a:p>
        </p:txBody>
      </p:sp>
      <p:sp>
        <p:nvSpPr>
          <p:cNvPr id="5" name="Chỗ dành sẵn cho Số hiệu Bản chiếu 4">
            <a:extLst>
              <a:ext uri="{FF2B5EF4-FFF2-40B4-BE49-F238E27FC236}">
                <a16:creationId xmlns:a16="http://schemas.microsoft.com/office/drawing/2014/main" id="{55AA3134-58C7-4156-83FC-327F7AD3C552}"/>
              </a:ext>
            </a:extLst>
          </p:cNvPr>
          <p:cNvSpPr>
            <a:spLocks noGrp="1"/>
          </p:cNvSpPr>
          <p:nvPr>
            <p:ph type="sldNum" sz="quarter" idx="12"/>
          </p:nvPr>
        </p:nvSpPr>
        <p:spPr/>
        <p:txBody>
          <a:bodyPr/>
          <a:lstStyle/>
          <a:p>
            <a:fld id="{3D7499AE-8711-4CFC-9ECF-460794017F84}" type="slidenum">
              <a:rPr lang="en-US" smtClean="0"/>
              <a:t>80</a:t>
            </a:fld>
            <a:endParaRPr lang="en-US"/>
          </a:p>
        </p:txBody>
      </p:sp>
    </p:spTree>
    <p:extLst>
      <p:ext uri="{BB962C8B-B14F-4D97-AF65-F5344CB8AC3E}">
        <p14:creationId xmlns:p14="http://schemas.microsoft.com/office/powerpoint/2010/main" val="1770897926"/>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86834" y="1153572"/>
            <a:ext cx="3200400" cy="4461163"/>
          </a:xfrm>
        </p:spPr>
        <p:txBody>
          <a:bodyPr>
            <a:normAutofit/>
          </a:bodyPr>
          <a:lstStyle/>
          <a:p>
            <a:r>
              <a:rPr lang="en-US">
                <a:solidFill>
                  <a:srgbClr val="FFFFFF"/>
                </a:solidFill>
              </a:rPr>
              <a:t>Tín dụng thương mại</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p:cNvSpPr>
            <a:spLocks noGrp="1"/>
          </p:cNvSpPr>
          <p:nvPr>
            <p:ph idx="1"/>
          </p:nvPr>
        </p:nvSpPr>
        <p:spPr>
          <a:xfrm>
            <a:off x="4447308" y="591344"/>
            <a:ext cx="6906491" cy="5585619"/>
          </a:xfrm>
        </p:spPr>
        <p:txBody>
          <a:bodyPr vert="horz" lIns="0" tIns="0" rIns="0" bIns="0" rtlCol="0" anchor="ctr" anchorCtr="0">
            <a:normAutofit/>
          </a:bodyPr>
          <a:lstStyle/>
          <a:p>
            <a:r>
              <a:rPr lang="en-US" dirty="0" err="1">
                <a:latin typeface="Times New Roman" pitchFamily="18" charset="0"/>
                <a:cs typeface="Times New Roman" pitchFamily="18" charset="0"/>
              </a:rPr>
              <a:t>Hình</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thành</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trong</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quan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hệ</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mua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bán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chịu</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giữa</a:t>
            </a:r>
            <a:r>
              <a:rPr lang="en-US" dirty="0">
                <a:latin typeface="Times New Roman" pitchFamily="18" charset="0"/>
                <a:cs typeface="Times New Roman" pitchFamily="18" charset="0"/>
              </a:rPr>
              <a:t> DN </a:t>
            </a:r>
            <a:r>
              <a:rPr lang="en-US" dirty="0" err="1">
                <a:latin typeface="Times New Roman" pitchFamily="18" charset="0"/>
                <a:cs typeface="Times New Roman" pitchFamily="18" charset="0"/>
              </a:rPr>
              <a:t>và</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nhà</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cung</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cấp</a:t>
            </a:r>
            <a:r>
              <a:rPr lang="en-US" dirty="0">
                <a:latin typeface="Times New Roman" pitchFamily="18" charset="0"/>
                <a:cs typeface="Times New Roman" pitchFamily="18" charset="0"/>
              </a:rPr>
              <a:t>.</a:t>
            </a:r>
          </a:p>
          <a:p>
            <a:r>
              <a:rPr lang="en-US" dirty="0" err="1">
                <a:latin typeface="Times New Roman" pitchFamily="18" charset="0"/>
                <a:cs typeface="Times New Roman" pitchFamily="18" charset="0"/>
              </a:rPr>
              <a:t>Ưu</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điểm</a:t>
            </a:r>
            <a:r>
              <a:rPr lang="en-US" dirty="0">
                <a:latin typeface="Times New Roman" pitchFamily="18" charset="0"/>
                <a:cs typeface="Times New Roman" pitchFamily="18" charset="0"/>
              </a:rPr>
              <a:t>: </a:t>
            </a:r>
          </a:p>
          <a:p>
            <a:pPr>
              <a:buFontTx/>
              <a:buChar char="-"/>
            </a:pPr>
            <a:r>
              <a:rPr lang="en-US" dirty="0">
                <a:latin typeface="Times New Roman" pitchFamily="18" charset="0"/>
                <a:cs typeface="Times New Roman" pitchFamily="18" charset="0"/>
              </a:rPr>
              <a:t>Chi </a:t>
            </a:r>
            <a:r>
              <a:rPr lang="en-US" dirty="0" err="1">
                <a:latin typeface="Times New Roman" pitchFamily="18" charset="0"/>
                <a:cs typeface="Times New Roman" pitchFamily="18" charset="0"/>
              </a:rPr>
              <a:t>phí</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thấp</a:t>
            </a:r>
            <a:endParaRPr lang="en-US" dirty="0">
              <a:latin typeface="Times New Roman" pitchFamily="18" charset="0"/>
              <a:cs typeface="Times New Roman" pitchFamily="18" charset="0"/>
            </a:endParaRPr>
          </a:p>
          <a:p>
            <a:pPr>
              <a:buFontTx/>
              <a:buChar char="-"/>
            </a:pPr>
            <a:r>
              <a:rPr lang="en-US" dirty="0" err="1">
                <a:latin typeface="Times New Roman" pitchFamily="18" charset="0"/>
                <a:cs typeface="Times New Roman" pitchFamily="18" charset="0"/>
              </a:rPr>
              <a:t>Tiện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dụng</a:t>
            </a:r>
            <a:r>
              <a:rPr lang="en-US" dirty="0">
                <a:latin typeface="Times New Roman" pitchFamily="18" charset="0"/>
                <a:cs typeface="Times New Roman" pitchFamily="18" charset="0"/>
              </a:rPr>
              <a:t> &amp; </a:t>
            </a:r>
            <a:r>
              <a:rPr lang="en-US" dirty="0" err="1">
                <a:latin typeface="Times New Roman" pitchFamily="18" charset="0"/>
                <a:cs typeface="Times New Roman" pitchFamily="18" charset="0"/>
              </a:rPr>
              <a:t>linh</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hoạt</a:t>
            </a:r>
            <a:endParaRPr lang="en-US" dirty="0">
              <a:latin typeface="Times New Roman" pitchFamily="18" charset="0"/>
              <a:cs typeface="Times New Roman" pitchFamily="18" charset="0"/>
            </a:endParaRPr>
          </a:p>
          <a:p>
            <a:pPr>
              <a:buFontTx/>
              <a:buChar char="-"/>
            </a:pPr>
            <a:r>
              <a:rPr lang="en-US" dirty="0" err="1">
                <a:latin typeface="Times New Roman" pitchFamily="18" charset="0"/>
                <a:cs typeface="Times New Roman" pitchFamily="18" charset="0"/>
              </a:rPr>
              <a:t>Tạo</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điều</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kiện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hợp</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tác</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kinh</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doanh</a:t>
            </a:r>
            <a:endParaRPr lang="en-US" dirty="0">
              <a:latin typeface="Times New Roman" pitchFamily="18" charset="0"/>
              <a:cs typeface="Times New Roman" pitchFamily="18" charset="0"/>
            </a:endParaRPr>
          </a:p>
          <a:p>
            <a:r>
              <a:rPr lang="en-US" dirty="0" err="1">
                <a:latin typeface="Times New Roman" pitchFamily="18" charset="0"/>
                <a:cs typeface="Times New Roman" pitchFamily="18" charset="0"/>
              </a:rPr>
              <a:t>Nhược</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điểm</a:t>
            </a:r>
            <a:r>
              <a:rPr lang="en-US" dirty="0">
                <a:latin typeface="Times New Roman" pitchFamily="18" charset="0"/>
                <a:cs typeface="Times New Roman" pitchFamily="18" charset="0"/>
              </a:rPr>
              <a:t>:</a:t>
            </a:r>
          </a:p>
          <a:p>
            <a:pPr>
              <a:buFontTx/>
              <a:buChar char="-"/>
            </a:pPr>
            <a:r>
              <a:rPr lang="en-US" dirty="0" err="1">
                <a:latin typeface="Times New Roman" pitchFamily="18" charset="0"/>
                <a:cs typeface="Times New Roman" pitchFamily="18" charset="0"/>
              </a:rPr>
              <a:t>Quy</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mô</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nhỏ</a:t>
            </a:r>
            <a:endParaRPr lang="en-US" dirty="0">
              <a:latin typeface="Times New Roman" pitchFamily="18" charset="0"/>
              <a:cs typeface="Times New Roman" pitchFamily="18" charset="0"/>
            </a:endParaRPr>
          </a:p>
          <a:p>
            <a:pPr>
              <a:buFontTx/>
              <a:buChar char="-"/>
            </a:pPr>
            <a:r>
              <a:rPr lang="en-US" dirty="0" err="1">
                <a:latin typeface="Times New Roman" pitchFamily="18" charset="0"/>
                <a:cs typeface="Times New Roman" pitchFamily="18" charset="0"/>
              </a:rPr>
              <a:t>Thời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gian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đáo</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hạn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ngắn</a:t>
            </a:r>
            <a:endParaRPr lang="en-US" dirty="0">
              <a:latin typeface="Times New Roman" pitchFamily="18" charset="0"/>
              <a:cs typeface="Times New Roman" pitchFamily="18" charset="0"/>
            </a:endParaRPr>
          </a:p>
          <a:p>
            <a:pPr>
              <a:buFontTx/>
              <a:buChar char="-"/>
            </a:pPr>
            <a:r>
              <a:rPr lang="en-US" dirty="0" err="1">
                <a:latin typeface="Times New Roman" pitchFamily="18" charset="0"/>
                <a:cs typeface="Times New Roman" pitchFamily="18" charset="0"/>
              </a:rPr>
              <a:t>Tác</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động</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dây</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chuyền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khi</a:t>
            </a:r>
            <a:r>
              <a:rPr lang="en-US" dirty="0">
                <a:latin typeface="Times New Roman" pitchFamily="18" charset="0"/>
                <a:cs typeface="Times New Roman" pitchFamily="18" charset="0"/>
              </a:rPr>
              <a:t> DN </a:t>
            </a:r>
            <a:r>
              <a:rPr lang="en-US" dirty="0" err="1">
                <a:latin typeface="Times New Roman" pitchFamily="18" charset="0"/>
                <a:cs typeface="Times New Roman" pitchFamily="18" charset="0"/>
              </a:rPr>
              <a:t>mất</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khả</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năng</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thanh</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toán</a:t>
            </a:r>
            <a:endParaRPr lang="en-US" dirty="0">
              <a:latin typeface="Times New Roman" pitchFamily="18" charset="0"/>
              <a:cs typeface="Times New Roman" pitchFamily="18" charset="0"/>
            </a:endParaRPr>
          </a:p>
        </p:txBody>
      </p:sp>
      <p:sp>
        <p:nvSpPr>
          <p:cNvPr id="4" name="Chỗ dành sẵn cho Chân trang 3">
            <a:extLst>
              <a:ext uri="{FF2B5EF4-FFF2-40B4-BE49-F238E27FC236}">
                <a16:creationId xmlns:a16="http://schemas.microsoft.com/office/drawing/2014/main" id="{98E16CA6-A48C-D113-8A13-36762D3519D0}"/>
              </a:ext>
            </a:extLst>
          </p:cNvPr>
          <p:cNvSpPr>
            <a:spLocks noGrp="1"/>
          </p:cNvSpPr>
          <p:nvPr>
            <p:ph type="ftr" sz="quarter" idx="11"/>
          </p:nvPr>
        </p:nvSpPr>
        <p:spPr/>
        <p:txBody>
          <a:bodyPr/>
          <a:lstStyle/>
          <a:p>
            <a:r>
              <a:rPr lang="en-US"/>
              <a:t>TS. Nguyễn Tuấn Anh - ĐH KTQD</a:t>
            </a:r>
          </a:p>
        </p:txBody>
      </p:sp>
      <p:sp>
        <p:nvSpPr>
          <p:cNvPr id="5" name="Chỗ dành sẵn cho Số hiệu Bản chiếu 4">
            <a:extLst>
              <a:ext uri="{FF2B5EF4-FFF2-40B4-BE49-F238E27FC236}">
                <a16:creationId xmlns:a16="http://schemas.microsoft.com/office/drawing/2014/main" id="{CA303467-5C34-D55F-4A00-9D26D5E6F22A}"/>
              </a:ext>
            </a:extLst>
          </p:cNvPr>
          <p:cNvSpPr>
            <a:spLocks noGrp="1"/>
          </p:cNvSpPr>
          <p:nvPr>
            <p:ph type="sldNum" sz="quarter" idx="12"/>
          </p:nvPr>
        </p:nvSpPr>
        <p:spPr/>
        <p:txBody>
          <a:bodyPr/>
          <a:lstStyle/>
          <a:p>
            <a:fld id="{3D7499AE-8711-4CFC-9ECF-460794017F84}" type="slidenum">
              <a:rPr lang="en-US" smtClean="0"/>
              <a:t>81</a:t>
            </a:fld>
            <a:endParaRPr lang="en-US"/>
          </a:p>
        </p:txBody>
      </p:sp>
    </p:spTree>
    <p:extLst>
      <p:ext uri="{BB962C8B-B14F-4D97-AF65-F5344CB8AC3E}">
        <p14:creationId xmlns:p14="http://schemas.microsoft.com/office/powerpoint/2010/main" val="2076343765"/>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86834" y="1153572"/>
            <a:ext cx="3200400" cy="4461163"/>
          </a:xfrm>
        </p:spPr>
        <p:txBody>
          <a:bodyPr>
            <a:normAutofit/>
          </a:bodyPr>
          <a:lstStyle/>
          <a:p>
            <a:r>
              <a:rPr lang="en-US">
                <a:solidFill>
                  <a:srgbClr val="FFFFFF"/>
                </a:solidFill>
              </a:rPr>
              <a:t>Trái phiếu doanh nghiệp</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p:cNvSpPr>
            <a:spLocks noGrp="1"/>
          </p:cNvSpPr>
          <p:nvPr>
            <p:ph idx="1"/>
          </p:nvPr>
        </p:nvSpPr>
        <p:spPr>
          <a:xfrm>
            <a:off x="4447308" y="591344"/>
            <a:ext cx="6906491" cy="5585619"/>
          </a:xfrm>
        </p:spPr>
        <p:txBody>
          <a:bodyPr anchor="ctr">
            <a:normAutofit/>
          </a:bodyPr>
          <a:lstStyle/>
          <a:p>
            <a:pPr>
              <a:spcAft>
                <a:spcPts val="600"/>
              </a:spcAft>
            </a:pPr>
            <a:r>
              <a:rPr lang="en-US" err="1">
                <a:latin typeface="Times New Roman" panose="02020603050405020304" pitchFamily="18" charset="0"/>
                <a:cs typeface="Times New Roman" panose="02020603050405020304" pitchFamily="18" charset="0"/>
              </a:rPr>
              <a:t>Mệnh</a:t>
            </a:r>
            <a:r>
              <a:rPr lang="en-US">
                <a:latin typeface="Times New Roman" panose="02020603050405020304" pitchFamily="18" charset="0"/>
                <a:cs typeface="Times New Roman" panose="02020603050405020304" pitchFamily="18" charset="0"/>
              </a:rPr>
              <a:t> </a:t>
            </a:r>
            <a:r>
              <a:rPr lang="en-US" err="1">
                <a:latin typeface="Times New Roman" panose="02020603050405020304" pitchFamily="18" charset="0"/>
                <a:cs typeface="Times New Roman" panose="02020603050405020304" pitchFamily="18" charset="0"/>
              </a:rPr>
              <a:t>giá</a:t>
            </a:r>
            <a:r>
              <a:rPr lang="en-US">
                <a:latin typeface="Times New Roman" panose="02020603050405020304" pitchFamily="18" charset="0"/>
                <a:cs typeface="Times New Roman" panose="02020603050405020304" pitchFamily="18" charset="0"/>
              </a:rPr>
              <a:t> &amp; </a:t>
            </a:r>
            <a:r>
              <a:rPr lang="en-US" err="1">
                <a:latin typeface="Times New Roman" panose="02020603050405020304" pitchFamily="18" charset="0"/>
                <a:cs typeface="Times New Roman" panose="02020603050405020304" pitchFamily="18" charset="0"/>
              </a:rPr>
              <a:t>thị</a:t>
            </a:r>
            <a:r>
              <a:rPr lang="en-US">
                <a:latin typeface="Times New Roman" panose="02020603050405020304" pitchFamily="18" charset="0"/>
                <a:cs typeface="Times New Roman" panose="02020603050405020304" pitchFamily="18" charset="0"/>
              </a:rPr>
              <a:t> </a:t>
            </a:r>
            <a:r>
              <a:rPr lang="en-US" err="1">
                <a:latin typeface="Times New Roman" panose="02020603050405020304" pitchFamily="18" charset="0"/>
                <a:cs typeface="Times New Roman" panose="02020603050405020304" pitchFamily="18" charset="0"/>
              </a:rPr>
              <a:t>giá</a:t>
            </a:r>
            <a:endParaRPr lang="en-US">
              <a:latin typeface="Times New Roman" panose="02020603050405020304" pitchFamily="18" charset="0"/>
              <a:cs typeface="Times New Roman" panose="02020603050405020304" pitchFamily="18" charset="0"/>
            </a:endParaRPr>
          </a:p>
          <a:p>
            <a:pPr>
              <a:spcAft>
                <a:spcPts val="600"/>
              </a:spcAft>
            </a:pPr>
            <a:r>
              <a:rPr lang="en-US" err="1">
                <a:latin typeface="Times New Roman" panose="02020603050405020304" pitchFamily="18" charset="0"/>
                <a:cs typeface="Times New Roman" panose="02020603050405020304" pitchFamily="18" charset="0"/>
              </a:rPr>
              <a:t>Thời</a:t>
            </a:r>
            <a:r>
              <a:rPr lang="en-US">
                <a:latin typeface="Times New Roman" panose="02020603050405020304" pitchFamily="18" charset="0"/>
                <a:cs typeface="Times New Roman" panose="02020603050405020304" pitchFamily="18" charset="0"/>
              </a:rPr>
              <a:t> </a:t>
            </a:r>
            <a:r>
              <a:rPr lang="en-US" err="1">
                <a:latin typeface="Times New Roman" panose="02020603050405020304" pitchFamily="18" charset="0"/>
                <a:cs typeface="Times New Roman" panose="02020603050405020304" pitchFamily="18" charset="0"/>
              </a:rPr>
              <a:t>gian</a:t>
            </a:r>
            <a:r>
              <a:rPr lang="en-US">
                <a:latin typeface="Times New Roman" panose="02020603050405020304" pitchFamily="18" charset="0"/>
                <a:cs typeface="Times New Roman" panose="02020603050405020304" pitchFamily="18" charset="0"/>
              </a:rPr>
              <a:t> </a:t>
            </a:r>
            <a:r>
              <a:rPr lang="en-US" err="1">
                <a:latin typeface="Times New Roman" panose="02020603050405020304" pitchFamily="18" charset="0"/>
                <a:cs typeface="Times New Roman" panose="02020603050405020304" pitchFamily="18" charset="0"/>
              </a:rPr>
              <a:t>đáo</a:t>
            </a:r>
            <a:r>
              <a:rPr lang="en-US">
                <a:latin typeface="Times New Roman" panose="02020603050405020304" pitchFamily="18" charset="0"/>
                <a:cs typeface="Times New Roman" panose="02020603050405020304" pitchFamily="18" charset="0"/>
              </a:rPr>
              <a:t> </a:t>
            </a:r>
            <a:r>
              <a:rPr lang="en-US" err="1">
                <a:latin typeface="Times New Roman" panose="02020603050405020304" pitchFamily="18" charset="0"/>
                <a:cs typeface="Times New Roman" panose="02020603050405020304" pitchFamily="18" charset="0"/>
              </a:rPr>
              <a:t>hạn</a:t>
            </a:r>
            <a:endParaRPr lang="en-US">
              <a:latin typeface="Times New Roman" panose="02020603050405020304" pitchFamily="18" charset="0"/>
              <a:cs typeface="Times New Roman" panose="02020603050405020304" pitchFamily="18" charset="0"/>
            </a:endParaRPr>
          </a:p>
          <a:p>
            <a:pPr>
              <a:spcAft>
                <a:spcPts val="600"/>
              </a:spcAft>
            </a:pPr>
            <a:r>
              <a:rPr lang="en-US" err="1">
                <a:latin typeface="Times New Roman" panose="02020603050405020304" pitchFamily="18" charset="0"/>
                <a:cs typeface="Times New Roman" panose="02020603050405020304" pitchFamily="18" charset="0"/>
              </a:rPr>
              <a:t>Lãi</a:t>
            </a:r>
            <a:r>
              <a:rPr lang="en-US">
                <a:latin typeface="Times New Roman" panose="02020603050405020304" pitchFamily="18" charset="0"/>
                <a:cs typeface="Times New Roman" panose="02020603050405020304" pitchFamily="18" charset="0"/>
              </a:rPr>
              <a:t> </a:t>
            </a:r>
            <a:r>
              <a:rPr lang="en-US" err="1">
                <a:latin typeface="Times New Roman" panose="02020603050405020304" pitchFamily="18" charset="0"/>
                <a:cs typeface="Times New Roman" panose="02020603050405020304" pitchFamily="18" charset="0"/>
              </a:rPr>
              <a:t>suất</a:t>
            </a:r>
            <a:r>
              <a:rPr lang="en-US">
                <a:latin typeface="Times New Roman" panose="02020603050405020304" pitchFamily="18" charset="0"/>
                <a:cs typeface="Times New Roman" panose="02020603050405020304" pitchFamily="18" charset="0"/>
              </a:rPr>
              <a:t> coupon</a:t>
            </a:r>
          </a:p>
        </p:txBody>
      </p:sp>
      <p:sp>
        <p:nvSpPr>
          <p:cNvPr id="4" name="Chỗ dành sẵn cho Chân trang 3">
            <a:extLst>
              <a:ext uri="{FF2B5EF4-FFF2-40B4-BE49-F238E27FC236}">
                <a16:creationId xmlns:a16="http://schemas.microsoft.com/office/drawing/2014/main" id="{D842A3D0-5993-1945-2D5D-E8E64C259B6E}"/>
              </a:ext>
            </a:extLst>
          </p:cNvPr>
          <p:cNvSpPr>
            <a:spLocks noGrp="1"/>
          </p:cNvSpPr>
          <p:nvPr>
            <p:ph type="ftr" sz="quarter" idx="11"/>
          </p:nvPr>
        </p:nvSpPr>
        <p:spPr/>
        <p:txBody>
          <a:bodyPr/>
          <a:lstStyle/>
          <a:p>
            <a:r>
              <a:rPr lang="en-US"/>
              <a:t>TS. Nguyễn Tuấn Anh - ĐH KTQD</a:t>
            </a:r>
          </a:p>
        </p:txBody>
      </p:sp>
      <p:sp>
        <p:nvSpPr>
          <p:cNvPr id="5" name="Chỗ dành sẵn cho Số hiệu Bản chiếu 4">
            <a:extLst>
              <a:ext uri="{FF2B5EF4-FFF2-40B4-BE49-F238E27FC236}">
                <a16:creationId xmlns:a16="http://schemas.microsoft.com/office/drawing/2014/main" id="{ABCE9683-AD93-ABA8-7370-ACADC420482C}"/>
              </a:ext>
            </a:extLst>
          </p:cNvPr>
          <p:cNvSpPr>
            <a:spLocks noGrp="1"/>
          </p:cNvSpPr>
          <p:nvPr>
            <p:ph type="sldNum" sz="quarter" idx="12"/>
          </p:nvPr>
        </p:nvSpPr>
        <p:spPr/>
        <p:txBody>
          <a:bodyPr/>
          <a:lstStyle/>
          <a:p>
            <a:fld id="{3D7499AE-8711-4CFC-9ECF-460794017F84}" type="slidenum">
              <a:rPr lang="en-US" smtClean="0"/>
              <a:t>82</a:t>
            </a:fld>
            <a:endParaRPr lang="en-US"/>
          </a:p>
        </p:txBody>
      </p:sp>
    </p:spTree>
    <p:extLst>
      <p:ext uri="{BB962C8B-B14F-4D97-AF65-F5344CB8AC3E}">
        <p14:creationId xmlns:p14="http://schemas.microsoft.com/office/powerpoint/2010/main" val="4074420172"/>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86834" y="1153572"/>
            <a:ext cx="3200400" cy="4461163"/>
          </a:xfrm>
        </p:spPr>
        <p:txBody>
          <a:bodyPr>
            <a:normAutofit/>
          </a:bodyPr>
          <a:lstStyle/>
          <a:p>
            <a:r>
              <a:rPr lang="en-US">
                <a:solidFill>
                  <a:srgbClr val="FFFFFF"/>
                </a:solidFill>
              </a:rPr>
              <a:t>Trái phiếu doanh nghiệp (tiếp)</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p:cNvSpPr>
            <a:spLocks noGrp="1"/>
          </p:cNvSpPr>
          <p:nvPr>
            <p:ph idx="1"/>
          </p:nvPr>
        </p:nvSpPr>
        <p:spPr>
          <a:xfrm>
            <a:off x="4447308" y="591344"/>
            <a:ext cx="6906491" cy="5585619"/>
          </a:xfrm>
        </p:spPr>
        <p:txBody>
          <a:bodyPr anchor="ctr">
            <a:normAutofit/>
          </a:bodyPr>
          <a:lstStyle/>
          <a:p>
            <a:r>
              <a:rPr lang="en-US" dirty="0" err="1">
                <a:latin typeface="Times New Roman" panose="02020603050405020304" pitchFamily="18" charset="0"/>
                <a:cs typeface="Times New Roman" panose="02020603050405020304" pitchFamily="18" charset="0"/>
              </a:rPr>
              <a:t>Trái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phiếu</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không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trả</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lãi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định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kỳ</a:t>
            </a:r>
            <a:r>
              <a:rPr lang="en-US" dirty="0">
                <a:latin typeface="Times New Roman" panose="02020603050405020304" pitchFamily="18" charset="0"/>
                <a:cs typeface="Times New Roman" panose="02020603050405020304" pitchFamily="18" charset="0"/>
              </a:rPr>
              <a:t> (zero-coupon bond)</a:t>
            </a:r>
          </a:p>
          <a:p>
            <a:r>
              <a:rPr lang="en-US" dirty="0" err="1">
                <a:latin typeface="Times New Roman" panose="02020603050405020304" pitchFamily="18" charset="0"/>
                <a:cs typeface="Times New Roman" panose="02020603050405020304" pitchFamily="18" charset="0"/>
              </a:rPr>
              <a:t>Trái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phiếu</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lãi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suất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cố</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định</a:t>
            </a:r>
            <a:endParaRPr lang="en-US" dirty="0">
              <a:latin typeface="Times New Roman" panose="02020603050405020304" pitchFamily="18" charset="0"/>
              <a:cs typeface="Times New Roman" panose="02020603050405020304" pitchFamily="18" charset="0"/>
            </a:endParaRPr>
          </a:p>
          <a:p>
            <a:r>
              <a:rPr lang="en-US" dirty="0" err="1">
                <a:latin typeface="Times New Roman" panose="02020603050405020304" pitchFamily="18" charset="0"/>
                <a:cs typeface="Times New Roman" panose="02020603050405020304" pitchFamily="18" charset="0"/>
              </a:rPr>
              <a:t>Trái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phiếu</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lãi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suất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thả</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nổi</a:t>
            </a:r>
            <a:endParaRPr lang="en-US" dirty="0">
              <a:latin typeface="Times New Roman" panose="02020603050405020304" pitchFamily="18" charset="0"/>
              <a:cs typeface="Times New Roman" panose="02020603050405020304" pitchFamily="18" charset="0"/>
            </a:endParaRPr>
          </a:p>
          <a:p>
            <a:r>
              <a:rPr lang="en-US" dirty="0" err="1">
                <a:latin typeface="Times New Roman" panose="02020603050405020304" pitchFamily="18" charset="0"/>
                <a:cs typeface="Times New Roman" panose="02020603050405020304" pitchFamily="18" charset="0"/>
              </a:rPr>
              <a:t>Trái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phiếu</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có</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thể</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thu</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hồi</a:t>
            </a:r>
            <a:endParaRPr lang="en-US" dirty="0">
              <a:latin typeface="Times New Roman" panose="02020603050405020304" pitchFamily="18" charset="0"/>
              <a:cs typeface="Times New Roman" panose="02020603050405020304" pitchFamily="18" charset="0"/>
            </a:endParaRPr>
          </a:p>
          <a:p>
            <a:r>
              <a:rPr lang="en-US" dirty="0" err="1">
                <a:latin typeface="Times New Roman" panose="02020603050405020304" pitchFamily="18" charset="0"/>
                <a:cs typeface="Times New Roman" panose="02020603050405020304" pitchFamily="18" charset="0"/>
              </a:rPr>
              <a:t>Trái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phiếu</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chuyển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đổi</a:t>
            </a:r>
            <a:endParaRPr lang="en-US" dirty="0">
              <a:latin typeface="Times New Roman" panose="02020603050405020304" pitchFamily="18" charset="0"/>
              <a:cs typeface="Times New Roman" panose="02020603050405020304" pitchFamily="18" charset="0"/>
            </a:endParaRPr>
          </a:p>
          <a:p>
            <a:r>
              <a:rPr lang="en-US" dirty="0" err="1">
                <a:latin typeface="Times New Roman" panose="02020603050405020304" pitchFamily="18" charset="0"/>
                <a:cs typeface="Times New Roman" panose="02020603050405020304" pitchFamily="18" charset="0"/>
              </a:rPr>
              <a:t>Trái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phiếu</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có</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kèm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chứng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khế</a:t>
            </a:r>
            <a:endParaRPr lang="en-US" dirty="0">
              <a:latin typeface="Times New Roman" panose="02020603050405020304" pitchFamily="18" charset="0"/>
              <a:cs typeface="Times New Roman" panose="02020603050405020304" pitchFamily="18" charset="0"/>
            </a:endParaRPr>
          </a:p>
          <a:p>
            <a:r>
              <a:rPr lang="en-US" dirty="0" err="1">
                <a:latin typeface="Times New Roman" panose="02020603050405020304" pitchFamily="18" charset="0"/>
                <a:cs typeface="Times New Roman" panose="02020603050405020304" pitchFamily="18" charset="0"/>
              </a:rPr>
              <a:t>V.v</a:t>
            </a:r>
            <a:r>
              <a:rPr lang="en-US" dirty="0">
                <a:latin typeface="Times New Roman" panose="02020603050405020304" pitchFamily="18" charset="0"/>
                <a:cs typeface="Times New Roman" panose="02020603050405020304" pitchFamily="18" charset="0"/>
              </a:rPr>
              <a:t>… </a:t>
            </a:r>
          </a:p>
          <a:p>
            <a:endParaRPr lang="en-US" dirty="0">
              <a:latin typeface="Times New Roman" panose="02020603050405020304" pitchFamily="18" charset="0"/>
              <a:cs typeface="Times New Roman" panose="02020603050405020304" pitchFamily="18" charset="0"/>
            </a:endParaRPr>
          </a:p>
        </p:txBody>
      </p:sp>
      <p:sp>
        <p:nvSpPr>
          <p:cNvPr id="4" name="Chỗ dành sẵn cho Chân trang 3">
            <a:extLst>
              <a:ext uri="{FF2B5EF4-FFF2-40B4-BE49-F238E27FC236}">
                <a16:creationId xmlns:a16="http://schemas.microsoft.com/office/drawing/2014/main" id="{E82D6866-2B2B-06A1-379F-049B489DBFC5}"/>
              </a:ext>
            </a:extLst>
          </p:cNvPr>
          <p:cNvSpPr>
            <a:spLocks noGrp="1"/>
          </p:cNvSpPr>
          <p:nvPr>
            <p:ph type="ftr" sz="quarter" idx="11"/>
          </p:nvPr>
        </p:nvSpPr>
        <p:spPr/>
        <p:txBody>
          <a:bodyPr/>
          <a:lstStyle/>
          <a:p>
            <a:r>
              <a:rPr lang="en-US"/>
              <a:t>TS. Nguyễn Tuấn Anh - ĐH KTQD</a:t>
            </a:r>
          </a:p>
        </p:txBody>
      </p:sp>
      <p:sp>
        <p:nvSpPr>
          <p:cNvPr id="5" name="Chỗ dành sẵn cho Số hiệu Bản chiếu 4">
            <a:extLst>
              <a:ext uri="{FF2B5EF4-FFF2-40B4-BE49-F238E27FC236}">
                <a16:creationId xmlns:a16="http://schemas.microsoft.com/office/drawing/2014/main" id="{3A1848F5-28AC-465D-931F-47EAB989AB6B}"/>
              </a:ext>
            </a:extLst>
          </p:cNvPr>
          <p:cNvSpPr>
            <a:spLocks noGrp="1"/>
          </p:cNvSpPr>
          <p:nvPr>
            <p:ph type="sldNum" sz="quarter" idx="12"/>
          </p:nvPr>
        </p:nvSpPr>
        <p:spPr/>
        <p:txBody>
          <a:bodyPr/>
          <a:lstStyle/>
          <a:p>
            <a:fld id="{3D7499AE-8711-4CFC-9ECF-460794017F84}" type="slidenum">
              <a:rPr lang="en-US" smtClean="0"/>
              <a:t>83</a:t>
            </a:fld>
            <a:endParaRPr lang="en-US"/>
          </a:p>
        </p:txBody>
      </p:sp>
    </p:spTree>
    <p:extLst>
      <p:ext uri="{BB962C8B-B14F-4D97-AF65-F5344CB8AC3E}">
        <p14:creationId xmlns:p14="http://schemas.microsoft.com/office/powerpoint/2010/main" val="5823585"/>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86834" y="1153572"/>
            <a:ext cx="3200400" cy="4461163"/>
          </a:xfrm>
        </p:spPr>
        <p:txBody>
          <a:bodyPr>
            <a:normAutofit/>
          </a:bodyPr>
          <a:lstStyle/>
          <a:p>
            <a:r>
              <a:rPr lang="en-US">
                <a:solidFill>
                  <a:srgbClr val="FFFFFF"/>
                </a:solidFill>
              </a:rPr>
              <a:t>Trái phiếu doanh nghiệp (tiếp)</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p:cNvSpPr>
            <a:spLocks noGrp="1"/>
          </p:cNvSpPr>
          <p:nvPr>
            <p:ph idx="1"/>
          </p:nvPr>
        </p:nvSpPr>
        <p:spPr>
          <a:xfrm>
            <a:off x="4447308" y="591344"/>
            <a:ext cx="6906491" cy="5585619"/>
          </a:xfrm>
        </p:spPr>
        <p:txBody>
          <a:bodyPr anchor="ctr">
            <a:normAutofit/>
          </a:bodyPr>
          <a:lstStyle/>
          <a:p>
            <a:r>
              <a:rPr lang="en-US" dirty="0" err="1">
                <a:latin typeface="Times New Roman" pitchFamily="18" charset="0"/>
                <a:cs typeface="Times New Roman" pitchFamily="18" charset="0"/>
              </a:rPr>
              <a:t>Ưu</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điểm</a:t>
            </a:r>
            <a:r>
              <a:rPr lang="en-US" dirty="0">
                <a:latin typeface="Times New Roman" pitchFamily="18" charset="0"/>
                <a:cs typeface="Times New Roman" pitchFamily="18" charset="0"/>
              </a:rPr>
              <a:t>:</a:t>
            </a:r>
          </a:p>
          <a:p>
            <a:pPr marL="82296" indent="0">
              <a:buNone/>
            </a:pP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Chủ</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động</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về</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quy</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mô</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thời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điểm</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huy</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động</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hình</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thức</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và</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cách</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thức</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phát</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hành</a:t>
            </a:r>
            <a:endParaRPr lang="en-US" dirty="0">
              <a:latin typeface="Times New Roman" pitchFamily="18" charset="0"/>
              <a:cs typeface="Times New Roman" pitchFamily="18" charset="0"/>
            </a:endParaRPr>
          </a:p>
          <a:p>
            <a:r>
              <a:rPr lang="en-US" dirty="0" err="1">
                <a:latin typeface="Times New Roman" pitchFamily="18" charset="0"/>
                <a:cs typeface="Times New Roman" pitchFamily="18" charset="0"/>
              </a:rPr>
              <a:t>Nhược</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điểm</a:t>
            </a:r>
            <a:r>
              <a:rPr lang="en-US" dirty="0">
                <a:latin typeface="Times New Roman" pitchFamily="18" charset="0"/>
                <a:cs typeface="Times New Roman" pitchFamily="18" charset="0"/>
              </a:rPr>
              <a:t>:</a:t>
            </a:r>
          </a:p>
          <a:p>
            <a:pPr>
              <a:buFontTx/>
              <a:buChar char="-"/>
            </a:pPr>
            <a:r>
              <a:rPr lang="en-US" dirty="0" err="1">
                <a:latin typeface="Times New Roman" pitchFamily="18" charset="0"/>
                <a:cs typeface="Times New Roman" pitchFamily="18" charset="0"/>
              </a:rPr>
              <a:t>Phải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đáp</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ứng</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điều</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kiện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phát</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hành</a:t>
            </a:r>
            <a:endParaRPr lang="en-US" dirty="0">
              <a:latin typeface="Times New Roman" pitchFamily="18" charset="0"/>
              <a:cs typeface="Times New Roman" pitchFamily="18" charset="0"/>
            </a:endParaRPr>
          </a:p>
          <a:p>
            <a:pPr>
              <a:buFontTx/>
              <a:buChar char="-"/>
            </a:pPr>
            <a:r>
              <a:rPr lang="en-US" dirty="0" err="1">
                <a:latin typeface="Times New Roman" pitchFamily="18" charset="0"/>
                <a:cs typeface="Times New Roman" pitchFamily="18" charset="0"/>
              </a:rPr>
              <a:t>Phát</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sinh</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nhiều</a:t>
            </a:r>
            <a:r>
              <a:rPr lang="en-US" dirty="0">
                <a:latin typeface="Times New Roman" pitchFamily="18" charset="0"/>
                <a:cs typeface="Times New Roman" pitchFamily="18" charset="0"/>
              </a:rPr>
              <a:t> chi </a:t>
            </a:r>
            <a:r>
              <a:rPr lang="en-US" dirty="0" err="1">
                <a:latin typeface="Times New Roman" pitchFamily="18" charset="0"/>
                <a:cs typeface="Times New Roman" pitchFamily="18" charset="0"/>
              </a:rPr>
              <a:t>phí</a:t>
            </a:r>
            <a:endParaRPr lang="en-US" dirty="0">
              <a:latin typeface="Times New Roman" pitchFamily="18" charset="0"/>
              <a:cs typeface="Times New Roman" pitchFamily="18" charset="0"/>
            </a:endParaRPr>
          </a:p>
          <a:p>
            <a:pPr>
              <a:buFontTx/>
              <a:buChar char="-"/>
            </a:pPr>
            <a:endParaRPr lang="en-US" dirty="0">
              <a:latin typeface="Times New Roman" pitchFamily="18" charset="0"/>
              <a:cs typeface="Times New Roman" pitchFamily="18" charset="0"/>
            </a:endParaRPr>
          </a:p>
        </p:txBody>
      </p:sp>
      <p:sp>
        <p:nvSpPr>
          <p:cNvPr id="4" name="Chỗ dành sẵn cho Chân trang 3">
            <a:extLst>
              <a:ext uri="{FF2B5EF4-FFF2-40B4-BE49-F238E27FC236}">
                <a16:creationId xmlns:a16="http://schemas.microsoft.com/office/drawing/2014/main" id="{24A36B2C-8BBD-C118-B986-B6F0D84A2835}"/>
              </a:ext>
            </a:extLst>
          </p:cNvPr>
          <p:cNvSpPr>
            <a:spLocks noGrp="1"/>
          </p:cNvSpPr>
          <p:nvPr>
            <p:ph type="ftr" sz="quarter" idx="11"/>
          </p:nvPr>
        </p:nvSpPr>
        <p:spPr/>
        <p:txBody>
          <a:bodyPr/>
          <a:lstStyle/>
          <a:p>
            <a:r>
              <a:rPr lang="en-US"/>
              <a:t>TS. Nguyễn Tuấn Anh - ĐH KTQD</a:t>
            </a:r>
          </a:p>
        </p:txBody>
      </p:sp>
      <p:sp>
        <p:nvSpPr>
          <p:cNvPr id="5" name="Chỗ dành sẵn cho Số hiệu Bản chiếu 4">
            <a:extLst>
              <a:ext uri="{FF2B5EF4-FFF2-40B4-BE49-F238E27FC236}">
                <a16:creationId xmlns:a16="http://schemas.microsoft.com/office/drawing/2014/main" id="{EEA88EC0-0EA7-4700-2681-B9D5F8F71583}"/>
              </a:ext>
            </a:extLst>
          </p:cNvPr>
          <p:cNvSpPr>
            <a:spLocks noGrp="1"/>
          </p:cNvSpPr>
          <p:nvPr>
            <p:ph type="sldNum" sz="quarter" idx="12"/>
          </p:nvPr>
        </p:nvSpPr>
        <p:spPr/>
        <p:txBody>
          <a:bodyPr/>
          <a:lstStyle/>
          <a:p>
            <a:fld id="{3D7499AE-8711-4CFC-9ECF-460794017F84}" type="slidenum">
              <a:rPr lang="en-US" smtClean="0"/>
              <a:t>84</a:t>
            </a:fld>
            <a:endParaRPr lang="en-US"/>
          </a:p>
        </p:txBody>
      </p:sp>
    </p:spTree>
    <p:extLst>
      <p:ext uri="{BB962C8B-B14F-4D97-AF65-F5344CB8AC3E}">
        <p14:creationId xmlns:p14="http://schemas.microsoft.com/office/powerpoint/2010/main" val="1528618410"/>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6753252F-4873-4F63-801D-CC719279A7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047C8CCB-F95D-4249-92DD-651249D353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2013557" cy="6858000"/>
          </a:xfrm>
          <a:prstGeom prst="rect">
            <a:avLst/>
          </a:prstGeom>
          <a:solidFill>
            <a:srgbClr val="7F7F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40080" y="2074363"/>
            <a:ext cx="2752354" cy="2709275"/>
          </a:xfrm>
          <a:prstGeom prst="ellipse">
            <a:avLst/>
          </a:prstGeom>
          <a:solidFill>
            <a:srgbClr val="262626"/>
          </a:solidFill>
          <a:ln w="174625" cmpd="thinThick">
            <a:solidFill>
              <a:srgbClr val="262626"/>
            </a:solidFill>
          </a:ln>
        </p:spPr>
        <p:txBody>
          <a:bodyPr vert="horz" lIns="91440" tIns="45720" rIns="91440" bIns="45720" rtlCol="0" anchor="ctr">
            <a:normAutofit/>
          </a:bodyPr>
          <a:lstStyle/>
          <a:p>
            <a:pPr algn="ctr"/>
            <a:r>
              <a:rPr lang="en-US" sz="2600" kern="1200">
                <a:solidFill>
                  <a:srgbClr val="FFFFFF"/>
                </a:solidFill>
                <a:latin typeface="+mj-lt"/>
                <a:ea typeface="+mj-ea"/>
                <a:cs typeface="+mj-cs"/>
              </a:rPr>
              <a:t>Ưu điểm và nhược điểm của nợ nói chung</a:t>
            </a:r>
          </a:p>
        </p:txBody>
      </p:sp>
      <p:graphicFrame>
        <p:nvGraphicFramePr>
          <p:cNvPr id="4" name="Table 3"/>
          <p:cNvGraphicFramePr>
            <a:graphicFrameLocks noGrp="1"/>
          </p:cNvGraphicFramePr>
          <p:nvPr>
            <p:extLst>
              <p:ext uri="{D42A27DB-BD31-4B8C-83A1-F6EECF244321}">
                <p14:modId xmlns:p14="http://schemas.microsoft.com/office/powerpoint/2010/main" val="2014440161"/>
              </p:ext>
            </p:extLst>
          </p:nvPr>
        </p:nvGraphicFramePr>
        <p:xfrm>
          <a:off x="4038600" y="1446980"/>
          <a:ext cx="7188199" cy="3960653"/>
        </p:xfrm>
        <a:graphic>
          <a:graphicData uri="http://schemas.openxmlformats.org/drawingml/2006/table">
            <a:tbl>
              <a:tblPr firstRow="1" bandRow="1"/>
              <a:tblGrid>
                <a:gridCol w="3554430">
                  <a:extLst>
                    <a:ext uri="{9D8B030D-6E8A-4147-A177-3AD203B41FA5}">
                      <a16:colId xmlns:a16="http://schemas.microsoft.com/office/drawing/2014/main" val="20000"/>
                    </a:ext>
                  </a:extLst>
                </a:gridCol>
                <a:gridCol w="3633769">
                  <a:extLst>
                    <a:ext uri="{9D8B030D-6E8A-4147-A177-3AD203B41FA5}">
                      <a16:colId xmlns:a16="http://schemas.microsoft.com/office/drawing/2014/main" val="20001"/>
                    </a:ext>
                  </a:extLst>
                </a:gridCol>
              </a:tblGrid>
              <a:tr h="347827">
                <a:tc>
                  <a:txBody>
                    <a:bodyPr/>
                    <a:lstStyle/>
                    <a:p>
                      <a:pPr algn="ctr" fontAlgn="b"/>
                      <a:r>
                        <a:rPr lang="en-US" sz="2100" b="1" i="0" u="none" strike="noStrike" err="1">
                          <a:solidFill>
                            <a:srgbClr val="000000"/>
                          </a:solidFill>
                          <a:effectLst/>
                          <a:latin typeface="Times New Roman"/>
                        </a:rPr>
                        <a:t>Ưu</a:t>
                      </a:r>
                      <a:r>
                        <a:rPr lang="en-US" sz="2100" b="1" i="0" u="none" strike="noStrike" baseline="0">
                          <a:solidFill>
                            <a:srgbClr val="000000"/>
                          </a:solidFill>
                          <a:effectLst/>
                          <a:latin typeface="Times New Roman"/>
                        </a:rPr>
                        <a:t> </a:t>
                      </a:r>
                      <a:r>
                        <a:rPr lang="en-US" sz="2100" b="1" i="0" u="none" strike="noStrike" baseline="0" err="1">
                          <a:solidFill>
                            <a:srgbClr val="000000"/>
                          </a:solidFill>
                          <a:effectLst/>
                          <a:latin typeface="Times New Roman"/>
                        </a:rPr>
                        <a:t>điểm</a:t>
                      </a:r>
                      <a:endParaRPr lang="vi-VN" sz="2100" b="1" i="0" u="none" strike="noStrike">
                        <a:solidFill>
                          <a:srgbClr val="000000"/>
                        </a:solidFill>
                        <a:effectLst/>
                        <a:latin typeface="Times New Roman"/>
                      </a:endParaRPr>
                    </a:p>
                  </a:txBody>
                  <a:tcPr marL="152333"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2100" b="1" i="0" u="none" strike="noStrike" err="1">
                          <a:solidFill>
                            <a:srgbClr val="000000"/>
                          </a:solidFill>
                          <a:effectLst/>
                          <a:latin typeface="Times New Roman"/>
                        </a:rPr>
                        <a:t>Nhược</a:t>
                      </a:r>
                      <a:r>
                        <a:rPr lang="en-US" sz="2100" b="1" i="0" u="none" strike="noStrike" baseline="0">
                          <a:solidFill>
                            <a:srgbClr val="000000"/>
                          </a:solidFill>
                          <a:effectLst/>
                          <a:latin typeface="Times New Roman"/>
                        </a:rPr>
                        <a:t> </a:t>
                      </a:r>
                      <a:r>
                        <a:rPr lang="en-US" sz="2100" b="1" i="0" u="none" strike="noStrike" baseline="0" err="1">
                          <a:solidFill>
                            <a:srgbClr val="000000"/>
                          </a:solidFill>
                          <a:effectLst/>
                          <a:latin typeface="Times New Roman"/>
                        </a:rPr>
                        <a:t>điểm</a:t>
                      </a:r>
                      <a:endParaRPr lang="vi-VN" sz="2100" b="1" i="0" u="none" strike="noStrike">
                        <a:solidFill>
                          <a:srgbClr val="000000"/>
                        </a:solidFill>
                        <a:effectLst/>
                        <a:latin typeface="Times New Roman"/>
                      </a:endParaRPr>
                    </a:p>
                  </a:txBody>
                  <a:tcPr marL="152333"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000"/>
                  </a:ext>
                </a:extLst>
              </a:tr>
              <a:tr h="665187">
                <a:tc>
                  <a:txBody>
                    <a:bodyPr/>
                    <a:lstStyle/>
                    <a:p>
                      <a:pPr algn="l" fontAlgn="b"/>
                      <a:r>
                        <a:rPr lang="en-US" sz="2100" b="0" i="0" u="none" strike="noStrike">
                          <a:solidFill>
                            <a:srgbClr val="000000"/>
                          </a:solidFill>
                          <a:effectLst/>
                          <a:latin typeface="Times New Roman"/>
                        </a:rPr>
                        <a:t>Chi phí</a:t>
                      </a:r>
                      <a:r>
                        <a:rPr lang="en-US" sz="2100" b="0" i="0" u="none" strike="noStrike" baseline="0">
                          <a:solidFill>
                            <a:srgbClr val="000000"/>
                          </a:solidFill>
                          <a:effectLst/>
                          <a:latin typeface="Times New Roman"/>
                        </a:rPr>
                        <a:t> vốn thấp hơn VCSH</a:t>
                      </a:r>
                      <a:endParaRPr lang="vi-VN" sz="2100" b="0" i="0" u="none" strike="noStrike">
                        <a:solidFill>
                          <a:srgbClr val="000000"/>
                        </a:solidFill>
                        <a:effectLst/>
                        <a:latin typeface="Times New Roman"/>
                      </a:endParaRPr>
                    </a:p>
                  </a:txBody>
                  <a:tcPr marL="152333"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r>
                        <a:rPr lang="en-US" sz="2100" err="1">
                          <a:latin typeface="Times New Roman" pitchFamily="18" charset="0"/>
                          <a:cs typeface="Times New Roman" pitchFamily="18" charset="0"/>
                        </a:rPr>
                        <a:t>Tăng</a:t>
                      </a:r>
                      <a:r>
                        <a:rPr lang="en-US" sz="2100" baseline="0">
                          <a:latin typeface="Times New Roman" pitchFamily="18" charset="0"/>
                          <a:cs typeface="Times New Roman" pitchFamily="18" charset="0"/>
                        </a:rPr>
                        <a:t> </a:t>
                      </a:r>
                      <a:r>
                        <a:rPr lang="en-US" sz="2100" baseline="0" err="1">
                          <a:latin typeface="Times New Roman" pitchFamily="18" charset="0"/>
                          <a:cs typeface="Times New Roman" pitchFamily="18" charset="0"/>
                        </a:rPr>
                        <a:t>rủi</a:t>
                      </a:r>
                      <a:r>
                        <a:rPr lang="en-US" sz="2100" baseline="0">
                          <a:latin typeface="Times New Roman" pitchFamily="18" charset="0"/>
                          <a:cs typeface="Times New Roman" pitchFamily="18" charset="0"/>
                        </a:rPr>
                        <a:t> </a:t>
                      </a:r>
                      <a:r>
                        <a:rPr lang="en-US" sz="2100" baseline="0" err="1">
                          <a:latin typeface="Times New Roman" pitchFamily="18" charset="0"/>
                          <a:cs typeface="Times New Roman" pitchFamily="18" charset="0"/>
                        </a:rPr>
                        <a:t>ro</a:t>
                      </a:r>
                      <a:r>
                        <a:rPr lang="en-US" sz="2100" baseline="0">
                          <a:latin typeface="Times New Roman" pitchFamily="18" charset="0"/>
                          <a:cs typeface="Times New Roman" pitchFamily="18" charset="0"/>
                        </a:rPr>
                        <a:t> </a:t>
                      </a:r>
                      <a:r>
                        <a:rPr lang="en-US" sz="2100" baseline="0" err="1">
                          <a:latin typeface="Times New Roman" pitchFamily="18" charset="0"/>
                          <a:cs typeface="Times New Roman" pitchFamily="18" charset="0"/>
                        </a:rPr>
                        <a:t>vỡ</a:t>
                      </a:r>
                      <a:r>
                        <a:rPr lang="en-US" sz="2100" baseline="0">
                          <a:latin typeface="Times New Roman" pitchFamily="18" charset="0"/>
                          <a:cs typeface="Times New Roman" pitchFamily="18" charset="0"/>
                        </a:rPr>
                        <a:t> </a:t>
                      </a:r>
                      <a:r>
                        <a:rPr lang="en-US" sz="2100" baseline="0" err="1">
                          <a:latin typeface="Times New Roman" pitchFamily="18" charset="0"/>
                          <a:cs typeface="Times New Roman" pitchFamily="18" charset="0"/>
                        </a:rPr>
                        <a:t>nợ</a:t>
                      </a:r>
                      <a:r>
                        <a:rPr lang="en-US" sz="2100" baseline="0">
                          <a:latin typeface="Times New Roman" pitchFamily="18" charset="0"/>
                          <a:cs typeface="Times New Roman" pitchFamily="18" charset="0"/>
                        </a:rPr>
                        <a:t> </a:t>
                      </a:r>
                      <a:r>
                        <a:rPr lang="en-US" sz="2100" baseline="0" err="1">
                          <a:latin typeface="Times New Roman" pitchFamily="18" charset="0"/>
                          <a:cs typeface="Times New Roman" pitchFamily="18" charset="0"/>
                        </a:rPr>
                        <a:t>và</a:t>
                      </a:r>
                      <a:r>
                        <a:rPr lang="en-US" sz="2100" baseline="0">
                          <a:latin typeface="Times New Roman" pitchFamily="18" charset="0"/>
                          <a:cs typeface="Times New Roman" pitchFamily="18" charset="0"/>
                        </a:rPr>
                        <a:t> </a:t>
                      </a:r>
                      <a:r>
                        <a:rPr lang="en-US" sz="2100" baseline="0" err="1">
                          <a:latin typeface="Times New Roman" pitchFamily="18" charset="0"/>
                          <a:cs typeface="Times New Roman" pitchFamily="18" charset="0"/>
                        </a:rPr>
                        <a:t>nguy</a:t>
                      </a:r>
                      <a:r>
                        <a:rPr lang="en-US" sz="2100" baseline="0">
                          <a:latin typeface="Times New Roman" pitchFamily="18" charset="0"/>
                          <a:cs typeface="Times New Roman" pitchFamily="18" charset="0"/>
                        </a:rPr>
                        <a:t> </a:t>
                      </a:r>
                      <a:r>
                        <a:rPr lang="en-US" sz="2100" baseline="0" err="1">
                          <a:latin typeface="Times New Roman" pitchFamily="18" charset="0"/>
                          <a:cs typeface="Times New Roman" pitchFamily="18" charset="0"/>
                        </a:rPr>
                        <a:t>cơ</a:t>
                      </a:r>
                      <a:r>
                        <a:rPr lang="en-US" sz="2100" baseline="0">
                          <a:latin typeface="Times New Roman" pitchFamily="18" charset="0"/>
                          <a:cs typeface="Times New Roman" pitchFamily="18" charset="0"/>
                        </a:rPr>
                        <a:t> </a:t>
                      </a:r>
                      <a:r>
                        <a:rPr lang="en-US" sz="2100" baseline="0" err="1">
                          <a:latin typeface="Times New Roman" pitchFamily="18" charset="0"/>
                          <a:cs typeface="Times New Roman" pitchFamily="18" charset="0"/>
                        </a:rPr>
                        <a:t>phá</a:t>
                      </a:r>
                      <a:r>
                        <a:rPr lang="en-US" sz="2100" baseline="0">
                          <a:latin typeface="Times New Roman" pitchFamily="18" charset="0"/>
                          <a:cs typeface="Times New Roman" pitchFamily="18" charset="0"/>
                        </a:rPr>
                        <a:t> </a:t>
                      </a:r>
                      <a:r>
                        <a:rPr lang="en-US" sz="2100" baseline="0" err="1">
                          <a:latin typeface="Times New Roman" pitchFamily="18" charset="0"/>
                          <a:cs typeface="Times New Roman" pitchFamily="18" charset="0"/>
                        </a:rPr>
                        <a:t>sản</a:t>
                      </a:r>
                      <a:r>
                        <a:rPr lang="en-US" sz="2100" baseline="0">
                          <a:latin typeface="Times New Roman" pitchFamily="18" charset="0"/>
                          <a:cs typeface="Times New Roman" pitchFamily="18" charset="0"/>
                        </a:rPr>
                        <a:t> </a:t>
                      </a:r>
                      <a:r>
                        <a:rPr lang="en-US" sz="2100" baseline="0" err="1">
                          <a:latin typeface="Times New Roman" pitchFamily="18" charset="0"/>
                          <a:cs typeface="Times New Roman" pitchFamily="18" charset="0"/>
                        </a:rPr>
                        <a:t>doanh</a:t>
                      </a:r>
                      <a:r>
                        <a:rPr lang="en-US" sz="2100" baseline="0">
                          <a:latin typeface="Times New Roman" pitchFamily="18" charset="0"/>
                          <a:cs typeface="Times New Roman" pitchFamily="18" charset="0"/>
                        </a:rPr>
                        <a:t> </a:t>
                      </a:r>
                      <a:r>
                        <a:rPr lang="en-US" sz="2100" baseline="0" err="1">
                          <a:latin typeface="Times New Roman" pitchFamily="18" charset="0"/>
                          <a:cs typeface="Times New Roman" pitchFamily="18" charset="0"/>
                        </a:rPr>
                        <a:t>nghiệp</a:t>
                      </a:r>
                      <a:endParaRPr lang="en-US" sz="2100">
                        <a:latin typeface="Times New Roman" pitchFamily="18" charset="0"/>
                        <a:cs typeface="Times New Roman" pitchFamily="18" charset="0"/>
                      </a:endParaRPr>
                    </a:p>
                  </a:txBody>
                  <a:tcPr marL="152333"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665187">
                <a:tc>
                  <a:txBody>
                    <a:bodyPr/>
                    <a:lstStyle/>
                    <a:p>
                      <a:pPr algn="l" fontAlgn="b"/>
                      <a:r>
                        <a:rPr lang="en-US" sz="2100" b="0" i="0" u="none" strike="noStrike" err="1">
                          <a:solidFill>
                            <a:srgbClr val="000000"/>
                          </a:solidFill>
                          <a:effectLst/>
                          <a:latin typeface="Times New Roman"/>
                        </a:rPr>
                        <a:t>Lợi</a:t>
                      </a:r>
                      <a:r>
                        <a:rPr lang="en-US" sz="2100" b="0" i="0" u="none" strike="noStrike" baseline="0">
                          <a:solidFill>
                            <a:srgbClr val="000000"/>
                          </a:solidFill>
                          <a:effectLst/>
                          <a:latin typeface="Times New Roman"/>
                        </a:rPr>
                        <a:t> </a:t>
                      </a:r>
                      <a:r>
                        <a:rPr lang="en-US" sz="2100" b="0" i="0" u="none" strike="noStrike" baseline="0" err="1">
                          <a:solidFill>
                            <a:srgbClr val="000000"/>
                          </a:solidFill>
                          <a:effectLst/>
                          <a:latin typeface="Times New Roman"/>
                        </a:rPr>
                        <a:t>ích</a:t>
                      </a:r>
                      <a:r>
                        <a:rPr lang="en-US" sz="2100" b="0" i="0" u="none" strike="noStrike" baseline="0">
                          <a:solidFill>
                            <a:srgbClr val="000000"/>
                          </a:solidFill>
                          <a:effectLst/>
                          <a:latin typeface="Times New Roman"/>
                        </a:rPr>
                        <a:t> </a:t>
                      </a:r>
                      <a:r>
                        <a:rPr lang="en-US" sz="2100" b="0" i="0" u="none" strike="noStrike" baseline="0" err="1">
                          <a:solidFill>
                            <a:srgbClr val="000000"/>
                          </a:solidFill>
                          <a:effectLst/>
                          <a:latin typeface="Times New Roman"/>
                        </a:rPr>
                        <a:t>của</a:t>
                      </a:r>
                      <a:r>
                        <a:rPr lang="en-US" sz="2100" b="0" i="0" u="none" strike="noStrike" baseline="0">
                          <a:solidFill>
                            <a:srgbClr val="000000"/>
                          </a:solidFill>
                          <a:effectLst/>
                          <a:latin typeface="Times New Roman"/>
                        </a:rPr>
                        <a:t> </a:t>
                      </a:r>
                      <a:r>
                        <a:rPr lang="en-US" sz="2100" b="0" i="0" u="none" strike="noStrike" baseline="0" err="1">
                          <a:solidFill>
                            <a:srgbClr val="000000"/>
                          </a:solidFill>
                          <a:effectLst/>
                          <a:latin typeface="Times New Roman"/>
                        </a:rPr>
                        <a:t>đòn</a:t>
                      </a:r>
                      <a:r>
                        <a:rPr lang="en-US" sz="2100" b="0" i="0" u="none" strike="noStrike" baseline="0">
                          <a:solidFill>
                            <a:srgbClr val="000000"/>
                          </a:solidFill>
                          <a:effectLst/>
                          <a:latin typeface="Times New Roman"/>
                        </a:rPr>
                        <a:t> </a:t>
                      </a:r>
                      <a:r>
                        <a:rPr lang="en-US" sz="2100" b="0" i="0" u="none" strike="noStrike" baseline="0" err="1">
                          <a:solidFill>
                            <a:srgbClr val="000000"/>
                          </a:solidFill>
                          <a:effectLst/>
                          <a:latin typeface="Times New Roman"/>
                        </a:rPr>
                        <a:t>bẩy</a:t>
                      </a:r>
                      <a:r>
                        <a:rPr lang="en-US" sz="2100" b="0" i="0" u="none" strike="noStrike" baseline="0">
                          <a:solidFill>
                            <a:srgbClr val="000000"/>
                          </a:solidFill>
                          <a:effectLst/>
                          <a:latin typeface="Times New Roman"/>
                        </a:rPr>
                        <a:t> </a:t>
                      </a:r>
                      <a:r>
                        <a:rPr lang="en-US" sz="2100" b="0" i="0" u="none" strike="noStrike" baseline="0" err="1">
                          <a:solidFill>
                            <a:srgbClr val="000000"/>
                          </a:solidFill>
                          <a:effectLst/>
                          <a:latin typeface="Times New Roman"/>
                        </a:rPr>
                        <a:t>tài</a:t>
                      </a:r>
                      <a:r>
                        <a:rPr lang="en-US" sz="2100" b="0" i="0" u="none" strike="noStrike" baseline="0">
                          <a:solidFill>
                            <a:srgbClr val="000000"/>
                          </a:solidFill>
                          <a:effectLst/>
                          <a:latin typeface="Times New Roman"/>
                        </a:rPr>
                        <a:t> </a:t>
                      </a:r>
                      <a:r>
                        <a:rPr lang="en-US" sz="2100" b="0" i="0" u="none" strike="noStrike" baseline="0" err="1">
                          <a:solidFill>
                            <a:srgbClr val="000000"/>
                          </a:solidFill>
                          <a:effectLst/>
                          <a:latin typeface="Times New Roman"/>
                        </a:rPr>
                        <a:t>chính</a:t>
                      </a:r>
                      <a:r>
                        <a:rPr lang="en-US" sz="2100" b="0" i="0" u="none" strike="noStrike" baseline="0">
                          <a:solidFill>
                            <a:srgbClr val="000000"/>
                          </a:solidFill>
                          <a:effectLst/>
                          <a:latin typeface="Times New Roman"/>
                        </a:rPr>
                        <a:t>, </a:t>
                      </a:r>
                      <a:r>
                        <a:rPr lang="en-US" sz="2100" b="0" i="0" u="none" strike="noStrike" baseline="0" err="1">
                          <a:solidFill>
                            <a:srgbClr val="000000"/>
                          </a:solidFill>
                          <a:effectLst/>
                          <a:latin typeface="Times New Roman"/>
                        </a:rPr>
                        <a:t>làm</a:t>
                      </a:r>
                      <a:r>
                        <a:rPr lang="en-US" sz="2100" b="0" i="0" u="none" strike="noStrike" baseline="0">
                          <a:solidFill>
                            <a:srgbClr val="000000"/>
                          </a:solidFill>
                          <a:effectLst/>
                          <a:latin typeface="Times New Roman"/>
                        </a:rPr>
                        <a:t> </a:t>
                      </a:r>
                      <a:r>
                        <a:rPr lang="en-US" sz="2100" b="0" i="0" u="none" strike="noStrike" baseline="0" err="1">
                          <a:solidFill>
                            <a:srgbClr val="000000"/>
                          </a:solidFill>
                          <a:effectLst/>
                          <a:latin typeface="Times New Roman"/>
                        </a:rPr>
                        <a:t>gia</a:t>
                      </a:r>
                      <a:r>
                        <a:rPr lang="en-US" sz="2100" b="0" i="0" u="none" strike="noStrike" baseline="0">
                          <a:solidFill>
                            <a:srgbClr val="000000"/>
                          </a:solidFill>
                          <a:effectLst/>
                          <a:latin typeface="Times New Roman"/>
                        </a:rPr>
                        <a:t> </a:t>
                      </a:r>
                      <a:r>
                        <a:rPr lang="en-US" sz="2100" b="0" i="0" u="none" strike="noStrike" baseline="0" err="1">
                          <a:solidFill>
                            <a:srgbClr val="000000"/>
                          </a:solidFill>
                          <a:effectLst/>
                          <a:latin typeface="Times New Roman"/>
                        </a:rPr>
                        <a:t>tăng</a:t>
                      </a:r>
                      <a:r>
                        <a:rPr lang="en-US" sz="2100" b="0" i="0" u="none" strike="noStrike" baseline="0">
                          <a:solidFill>
                            <a:srgbClr val="000000"/>
                          </a:solidFill>
                          <a:effectLst/>
                          <a:latin typeface="Times New Roman"/>
                        </a:rPr>
                        <a:t> </a:t>
                      </a:r>
                      <a:r>
                        <a:rPr lang="en-US" sz="2100" b="0" i="0" u="none" strike="noStrike" baseline="0" err="1">
                          <a:solidFill>
                            <a:srgbClr val="000000"/>
                          </a:solidFill>
                          <a:effectLst/>
                          <a:latin typeface="Times New Roman"/>
                        </a:rPr>
                        <a:t>tỷ</a:t>
                      </a:r>
                      <a:r>
                        <a:rPr lang="en-US" sz="2100" b="0" i="0" u="none" strike="noStrike" baseline="0">
                          <a:solidFill>
                            <a:srgbClr val="000000"/>
                          </a:solidFill>
                          <a:effectLst/>
                          <a:latin typeface="Times New Roman"/>
                        </a:rPr>
                        <a:t> </a:t>
                      </a:r>
                      <a:r>
                        <a:rPr lang="en-US" sz="2100" b="0" i="0" u="none" strike="noStrike" baseline="0" err="1">
                          <a:solidFill>
                            <a:srgbClr val="000000"/>
                          </a:solidFill>
                          <a:effectLst/>
                          <a:latin typeface="Times New Roman"/>
                        </a:rPr>
                        <a:t>lệ</a:t>
                      </a:r>
                      <a:r>
                        <a:rPr lang="en-US" sz="2100" b="0" i="0" u="none" strike="noStrike" baseline="0">
                          <a:solidFill>
                            <a:srgbClr val="000000"/>
                          </a:solidFill>
                          <a:effectLst/>
                          <a:latin typeface="Times New Roman"/>
                        </a:rPr>
                        <a:t> </a:t>
                      </a:r>
                      <a:r>
                        <a:rPr lang="en-US" sz="2100" b="0" i="0" u="none" strike="noStrike" baseline="0" err="1">
                          <a:solidFill>
                            <a:srgbClr val="000000"/>
                          </a:solidFill>
                          <a:effectLst/>
                          <a:latin typeface="Times New Roman"/>
                        </a:rPr>
                        <a:t>sinh</a:t>
                      </a:r>
                      <a:r>
                        <a:rPr lang="en-US" sz="2100" b="0" i="0" u="none" strike="noStrike" baseline="0">
                          <a:solidFill>
                            <a:srgbClr val="000000"/>
                          </a:solidFill>
                          <a:effectLst/>
                          <a:latin typeface="Times New Roman"/>
                        </a:rPr>
                        <a:t> </a:t>
                      </a:r>
                      <a:r>
                        <a:rPr lang="en-US" sz="2100" b="0" i="0" u="none" strike="noStrike" baseline="0" err="1">
                          <a:solidFill>
                            <a:srgbClr val="000000"/>
                          </a:solidFill>
                          <a:effectLst/>
                          <a:latin typeface="Times New Roman"/>
                        </a:rPr>
                        <a:t>lợi</a:t>
                      </a:r>
                      <a:endParaRPr lang="vi-VN" sz="2100" b="0" i="0" u="none" strike="noStrike">
                        <a:solidFill>
                          <a:srgbClr val="000000"/>
                        </a:solidFill>
                        <a:effectLst/>
                        <a:latin typeface="Times New Roman"/>
                      </a:endParaRPr>
                    </a:p>
                  </a:txBody>
                  <a:tcPr marL="152333"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r>
                        <a:rPr lang="en-US" sz="2100" err="1">
                          <a:latin typeface="Times New Roman" pitchFamily="18" charset="0"/>
                          <a:cs typeface="Times New Roman" pitchFamily="18" charset="0"/>
                        </a:rPr>
                        <a:t>Phải</a:t>
                      </a:r>
                      <a:r>
                        <a:rPr lang="en-US" sz="2100" baseline="0">
                          <a:latin typeface="Times New Roman" pitchFamily="18" charset="0"/>
                          <a:cs typeface="Times New Roman" pitchFamily="18" charset="0"/>
                        </a:rPr>
                        <a:t> </a:t>
                      </a:r>
                      <a:r>
                        <a:rPr lang="en-US" sz="2100" baseline="0" err="1">
                          <a:latin typeface="Times New Roman" pitchFamily="18" charset="0"/>
                          <a:cs typeface="Times New Roman" pitchFamily="18" charset="0"/>
                        </a:rPr>
                        <a:t>đánh</a:t>
                      </a:r>
                      <a:r>
                        <a:rPr lang="en-US" sz="2100" baseline="0">
                          <a:latin typeface="Times New Roman" pitchFamily="18" charset="0"/>
                          <a:cs typeface="Times New Roman" pitchFamily="18" charset="0"/>
                        </a:rPr>
                        <a:t> </a:t>
                      </a:r>
                      <a:r>
                        <a:rPr lang="en-US" sz="2100" baseline="0" err="1">
                          <a:latin typeface="Times New Roman" pitchFamily="18" charset="0"/>
                          <a:cs typeface="Times New Roman" pitchFamily="18" charset="0"/>
                        </a:rPr>
                        <a:t>đổi</a:t>
                      </a:r>
                      <a:r>
                        <a:rPr lang="en-US" sz="2100" baseline="0">
                          <a:latin typeface="Times New Roman" pitchFamily="18" charset="0"/>
                          <a:cs typeface="Times New Roman" pitchFamily="18" charset="0"/>
                        </a:rPr>
                        <a:t> </a:t>
                      </a:r>
                      <a:r>
                        <a:rPr lang="en-US" sz="2100" baseline="0" err="1">
                          <a:latin typeface="Times New Roman" pitchFamily="18" charset="0"/>
                          <a:cs typeface="Times New Roman" pitchFamily="18" charset="0"/>
                        </a:rPr>
                        <a:t>giữa</a:t>
                      </a:r>
                      <a:r>
                        <a:rPr lang="en-US" sz="2100" baseline="0">
                          <a:latin typeface="Times New Roman" pitchFamily="18" charset="0"/>
                          <a:cs typeface="Times New Roman" pitchFamily="18" charset="0"/>
                        </a:rPr>
                        <a:t> </a:t>
                      </a:r>
                      <a:r>
                        <a:rPr lang="en-US" sz="2100" baseline="0" err="1">
                          <a:latin typeface="Times New Roman" pitchFamily="18" charset="0"/>
                          <a:cs typeface="Times New Roman" pitchFamily="18" charset="0"/>
                        </a:rPr>
                        <a:t>cơ</a:t>
                      </a:r>
                      <a:r>
                        <a:rPr lang="en-US" sz="2100" baseline="0">
                          <a:latin typeface="Times New Roman" pitchFamily="18" charset="0"/>
                          <a:cs typeface="Times New Roman" pitchFamily="18" charset="0"/>
                        </a:rPr>
                        <a:t> </a:t>
                      </a:r>
                      <a:r>
                        <a:rPr lang="en-US" sz="2100" baseline="0" err="1">
                          <a:latin typeface="Times New Roman" pitchFamily="18" charset="0"/>
                          <a:cs typeface="Times New Roman" pitchFamily="18" charset="0"/>
                        </a:rPr>
                        <a:t>hội</a:t>
                      </a:r>
                      <a:r>
                        <a:rPr lang="en-US" sz="2100" baseline="0">
                          <a:latin typeface="Times New Roman" pitchFamily="18" charset="0"/>
                          <a:cs typeface="Times New Roman" pitchFamily="18" charset="0"/>
                        </a:rPr>
                        <a:t> </a:t>
                      </a:r>
                      <a:r>
                        <a:rPr lang="en-US" sz="2100" baseline="0" err="1">
                          <a:latin typeface="Times New Roman" pitchFamily="18" charset="0"/>
                          <a:cs typeface="Times New Roman" pitchFamily="18" charset="0"/>
                        </a:rPr>
                        <a:t>được</a:t>
                      </a:r>
                      <a:r>
                        <a:rPr lang="en-US" sz="2100" baseline="0">
                          <a:latin typeface="Times New Roman" pitchFamily="18" charset="0"/>
                          <a:cs typeface="Times New Roman" pitchFamily="18" charset="0"/>
                        </a:rPr>
                        <a:t> </a:t>
                      </a:r>
                      <a:r>
                        <a:rPr lang="en-US" sz="2100" baseline="0" err="1">
                          <a:latin typeface="Times New Roman" pitchFamily="18" charset="0"/>
                          <a:cs typeface="Times New Roman" pitchFamily="18" charset="0"/>
                        </a:rPr>
                        <a:t>vay</a:t>
                      </a:r>
                      <a:r>
                        <a:rPr lang="en-US" sz="2100" baseline="0">
                          <a:latin typeface="Times New Roman" pitchFamily="18" charset="0"/>
                          <a:cs typeface="Times New Roman" pitchFamily="18" charset="0"/>
                        </a:rPr>
                        <a:t> ở </a:t>
                      </a:r>
                      <a:r>
                        <a:rPr lang="en-US" sz="2100" baseline="0" err="1">
                          <a:latin typeface="Times New Roman" pitchFamily="18" charset="0"/>
                          <a:cs typeface="Times New Roman" pitchFamily="18" charset="0"/>
                        </a:rPr>
                        <a:t>hiện</a:t>
                      </a:r>
                      <a:r>
                        <a:rPr lang="en-US" sz="2100" baseline="0">
                          <a:latin typeface="Times New Roman" pitchFamily="18" charset="0"/>
                          <a:cs typeface="Times New Roman" pitchFamily="18" charset="0"/>
                        </a:rPr>
                        <a:t> </a:t>
                      </a:r>
                      <a:r>
                        <a:rPr lang="en-US" sz="2100" baseline="0" err="1">
                          <a:latin typeface="Times New Roman" pitchFamily="18" charset="0"/>
                          <a:cs typeface="Times New Roman" pitchFamily="18" charset="0"/>
                        </a:rPr>
                        <a:t>tại</a:t>
                      </a:r>
                      <a:r>
                        <a:rPr lang="en-US" sz="2100" baseline="0">
                          <a:latin typeface="Times New Roman" pitchFamily="18" charset="0"/>
                          <a:cs typeface="Times New Roman" pitchFamily="18" charset="0"/>
                        </a:rPr>
                        <a:t> </a:t>
                      </a:r>
                      <a:r>
                        <a:rPr lang="en-US" sz="2100" baseline="0" err="1">
                          <a:latin typeface="Times New Roman" pitchFamily="18" charset="0"/>
                          <a:cs typeface="Times New Roman" pitchFamily="18" charset="0"/>
                        </a:rPr>
                        <a:t>và</a:t>
                      </a:r>
                      <a:r>
                        <a:rPr lang="en-US" sz="2100" baseline="0">
                          <a:latin typeface="Times New Roman" pitchFamily="18" charset="0"/>
                          <a:cs typeface="Times New Roman" pitchFamily="18" charset="0"/>
                        </a:rPr>
                        <a:t> </a:t>
                      </a:r>
                      <a:r>
                        <a:rPr lang="en-US" sz="2100" baseline="0" err="1">
                          <a:latin typeface="Times New Roman" pitchFamily="18" charset="0"/>
                          <a:cs typeface="Times New Roman" pitchFamily="18" charset="0"/>
                        </a:rPr>
                        <a:t>tương</a:t>
                      </a:r>
                      <a:r>
                        <a:rPr lang="en-US" sz="2100" baseline="0">
                          <a:latin typeface="Times New Roman" pitchFamily="18" charset="0"/>
                          <a:cs typeface="Times New Roman" pitchFamily="18" charset="0"/>
                        </a:rPr>
                        <a:t> </a:t>
                      </a:r>
                      <a:r>
                        <a:rPr lang="en-US" sz="2100" baseline="0" err="1">
                          <a:latin typeface="Times New Roman" pitchFamily="18" charset="0"/>
                          <a:cs typeface="Times New Roman" pitchFamily="18" charset="0"/>
                        </a:rPr>
                        <a:t>lai</a:t>
                      </a:r>
                      <a:endParaRPr lang="en-US" sz="2100">
                        <a:latin typeface="Times New Roman" pitchFamily="18" charset="0"/>
                        <a:cs typeface="Times New Roman" pitchFamily="18" charset="0"/>
                      </a:endParaRPr>
                    </a:p>
                  </a:txBody>
                  <a:tcPr marL="152333"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1299906">
                <a:tc>
                  <a:txBody>
                    <a:bodyPr/>
                    <a:lstStyle/>
                    <a:p>
                      <a:pPr algn="l" fontAlgn="b"/>
                      <a:r>
                        <a:rPr lang="en-US" sz="2100" b="0" i="0" u="none" strike="noStrike" err="1">
                          <a:solidFill>
                            <a:srgbClr val="000000"/>
                          </a:solidFill>
                          <a:effectLst/>
                          <a:latin typeface="Times New Roman"/>
                        </a:rPr>
                        <a:t>Tạo</a:t>
                      </a:r>
                      <a:r>
                        <a:rPr lang="en-US" sz="2100" b="0" i="0" u="none" strike="noStrike" baseline="0">
                          <a:solidFill>
                            <a:srgbClr val="000000"/>
                          </a:solidFill>
                          <a:effectLst/>
                          <a:latin typeface="Times New Roman"/>
                        </a:rPr>
                        <a:t> </a:t>
                      </a:r>
                      <a:r>
                        <a:rPr lang="en-US" sz="2100" b="0" i="0" u="none" strike="noStrike" baseline="0" err="1">
                          <a:solidFill>
                            <a:srgbClr val="000000"/>
                          </a:solidFill>
                          <a:effectLst/>
                          <a:latin typeface="Times New Roman"/>
                        </a:rPr>
                        <a:t>áp</a:t>
                      </a:r>
                      <a:r>
                        <a:rPr lang="en-US" sz="2100" b="0" i="0" u="none" strike="noStrike" baseline="0">
                          <a:solidFill>
                            <a:srgbClr val="000000"/>
                          </a:solidFill>
                          <a:effectLst/>
                          <a:latin typeface="Times New Roman"/>
                        </a:rPr>
                        <a:t> </a:t>
                      </a:r>
                      <a:r>
                        <a:rPr lang="en-US" sz="2100" b="0" i="0" u="none" strike="noStrike" baseline="0" err="1">
                          <a:solidFill>
                            <a:srgbClr val="000000"/>
                          </a:solidFill>
                          <a:effectLst/>
                          <a:latin typeface="Times New Roman"/>
                        </a:rPr>
                        <a:t>lực</a:t>
                      </a:r>
                      <a:r>
                        <a:rPr lang="en-US" sz="2100" b="0" i="0" u="none" strike="noStrike" baseline="0">
                          <a:solidFill>
                            <a:srgbClr val="000000"/>
                          </a:solidFill>
                          <a:effectLst/>
                          <a:latin typeface="Times New Roman"/>
                        </a:rPr>
                        <a:t> </a:t>
                      </a:r>
                      <a:r>
                        <a:rPr lang="en-US" sz="2100" b="0" i="0" u="none" strike="noStrike" baseline="0" err="1">
                          <a:solidFill>
                            <a:srgbClr val="000000"/>
                          </a:solidFill>
                          <a:effectLst/>
                          <a:latin typeface="Times New Roman"/>
                        </a:rPr>
                        <a:t>khiến</a:t>
                      </a:r>
                      <a:r>
                        <a:rPr lang="en-US" sz="2100" b="0" i="0" u="none" strike="noStrike" baseline="0">
                          <a:solidFill>
                            <a:srgbClr val="000000"/>
                          </a:solidFill>
                          <a:effectLst/>
                          <a:latin typeface="Times New Roman"/>
                        </a:rPr>
                        <a:t> </a:t>
                      </a:r>
                      <a:r>
                        <a:rPr lang="en-US" sz="2100" b="0" i="0" u="none" strike="noStrike" baseline="0" err="1">
                          <a:solidFill>
                            <a:srgbClr val="000000"/>
                          </a:solidFill>
                          <a:effectLst/>
                          <a:latin typeface="Times New Roman"/>
                        </a:rPr>
                        <a:t>nhà</a:t>
                      </a:r>
                      <a:r>
                        <a:rPr lang="en-US" sz="2100" b="0" i="0" u="none" strike="noStrike" baseline="0">
                          <a:solidFill>
                            <a:srgbClr val="000000"/>
                          </a:solidFill>
                          <a:effectLst/>
                          <a:latin typeface="Times New Roman"/>
                        </a:rPr>
                        <a:t> </a:t>
                      </a:r>
                      <a:r>
                        <a:rPr lang="en-US" sz="2100" b="0" i="0" u="none" strike="noStrike" baseline="0" err="1">
                          <a:solidFill>
                            <a:srgbClr val="000000"/>
                          </a:solidFill>
                          <a:effectLst/>
                          <a:latin typeface="Times New Roman"/>
                        </a:rPr>
                        <a:t>quản</a:t>
                      </a:r>
                      <a:r>
                        <a:rPr lang="en-US" sz="2100" b="0" i="0" u="none" strike="noStrike" baseline="0">
                          <a:solidFill>
                            <a:srgbClr val="000000"/>
                          </a:solidFill>
                          <a:effectLst/>
                          <a:latin typeface="Times New Roman"/>
                        </a:rPr>
                        <a:t> </a:t>
                      </a:r>
                      <a:r>
                        <a:rPr lang="en-US" sz="2100" b="0" i="0" u="none" strike="noStrike" baseline="0" err="1">
                          <a:solidFill>
                            <a:srgbClr val="000000"/>
                          </a:solidFill>
                          <a:effectLst/>
                          <a:latin typeface="Times New Roman"/>
                        </a:rPr>
                        <a:t>trị</a:t>
                      </a:r>
                      <a:r>
                        <a:rPr lang="en-US" sz="2100" b="0" i="0" u="none" strike="noStrike" baseline="0">
                          <a:solidFill>
                            <a:srgbClr val="000000"/>
                          </a:solidFill>
                          <a:effectLst/>
                          <a:latin typeface="Times New Roman"/>
                        </a:rPr>
                        <a:t> </a:t>
                      </a:r>
                      <a:r>
                        <a:rPr lang="en-US" sz="2100" b="0" i="0" u="none" strike="noStrike" baseline="0" err="1">
                          <a:solidFill>
                            <a:srgbClr val="000000"/>
                          </a:solidFill>
                          <a:effectLst/>
                          <a:latin typeface="Times New Roman"/>
                        </a:rPr>
                        <a:t>tài</a:t>
                      </a:r>
                      <a:r>
                        <a:rPr lang="en-US" sz="2100" b="0" i="0" u="none" strike="noStrike" baseline="0">
                          <a:solidFill>
                            <a:srgbClr val="000000"/>
                          </a:solidFill>
                          <a:effectLst/>
                          <a:latin typeface="Times New Roman"/>
                        </a:rPr>
                        <a:t> </a:t>
                      </a:r>
                      <a:r>
                        <a:rPr lang="en-US" sz="2100" b="0" i="0" u="none" strike="noStrike" baseline="0" err="1">
                          <a:solidFill>
                            <a:srgbClr val="000000"/>
                          </a:solidFill>
                          <a:effectLst/>
                          <a:latin typeface="Times New Roman"/>
                        </a:rPr>
                        <a:t>chính</a:t>
                      </a:r>
                      <a:r>
                        <a:rPr lang="en-US" sz="2100" b="0" i="0" u="none" strike="noStrike" baseline="0">
                          <a:solidFill>
                            <a:srgbClr val="000000"/>
                          </a:solidFill>
                          <a:effectLst/>
                          <a:latin typeface="Times New Roman"/>
                        </a:rPr>
                        <a:t> </a:t>
                      </a:r>
                      <a:r>
                        <a:rPr lang="en-US" sz="2100" b="0" i="0" u="none" strike="noStrike" baseline="0" err="1">
                          <a:solidFill>
                            <a:srgbClr val="000000"/>
                          </a:solidFill>
                          <a:effectLst/>
                          <a:latin typeface="Times New Roman"/>
                        </a:rPr>
                        <a:t>thận</a:t>
                      </a:r>
                      <a:r>
                        <a:rPr lang="en-US" sz="2100" b="0" i="0" u="none" strike="noStrike" baseline="0">
                          <a:solidFill>
                            <a:srgbClr val="000000"/>
                          </a:solidFill>
                          <a:effectLst/>
                          <a:latin typeface="Times New Roman"/>
                        </a:rPr>
                        <a:t> </a:t>
                      </a:r>
                      <a:r>
                        <a:rPr lang="en-US" sz="2100" b="0" i="0" u="none" strike="noStrike" baseline="0" err="1">
                          <a:solidFill>
                            <a:srgbClr val="000000"/>
                          </a:solidFill>
                          <a:effectLst/>
                          <a:latin typeface="Times New Roman"/>
                        </a:rPr>
                        <a:t>trọng</a:t>
                      </a:r>
                      <a:r>
                        <a:rPr lang="en-US" sz="2100" b="0" i="0" u="none" strike="noStrike" baseline="0">
                          <a:solidFill>
                            <a:srgbClr val="000000"/>
                          </a:solidFill>
                          <a:effectLst/>
                          <a:latin typeface="Times New Roman"/>
                        </a:rPr>
                        <a:t> </a:t>
                      </a:r>
                      <a:r>
                        <a:rPr lang="en-US" sz="2100" b="0" i="0" u="none" strike="noStrike" baseline="0" err="1">
                          <a:solidFill>
                            <a:srgbClr val="000000"/>
                          </a:solidFill>
                          <a:effectLst/>
                          <a:latin typeface="Times New Roman"/>
                        </a:rPr>
                        <a:t>hơn</a:t>
                      </a:r>
                      <a:r>
                        <a:rPr lang="en-US" sz="2100" b="0" i="0" u="none" strike="noStrike" baseline="0">
                          <a:solidFill>
                            <a:srgbClr val="000000"/>
                          </a:solidFill>
                          <a:effectLst/>
                          <a:latin typeface="Times New Roman"/>
                        </a:rPr>
                        <a:t> </a:t>
                      </a:r>
                      <a:r>
                        <a:rPr lang="en-US" sz="2100" b="0" i="0" u="none" strike="noStrike" baseline="0" err="1">
                          <a:solidFill>
                            <a:srgbClr val="000000"/>
                          </a:solidFill>
                          <a:effectLst/>
                          <a:latin typeface="Times New Roman"/>
                        </a:rPr>
                        <a:t>trong</a:t>
                      </a:r>
                      <a:r>
                        <a:rPr lang="en-US" sz="2100" b="0" i="0" u="none" strike="noStrike" baseline="0">
                          <a:solidFill>
                            <a:srgbClr val="000000"/>
                          </a:solidFill>
                          <a:effectLst/>
                          <a:latin typeface="Times New Roman"/>
                        </a:rPr>
                        <a:t> </a:t>
                      </a:r>
                      <a:r>
                        <a:rPr lang="en-US" sz="2100" b="0" i="0" u="none" strike="noStrike" baseline="0" err="1">
                          <a:solidFill>
                            <a:srgbClr val="000000"/>
                          </a:solidFill>
                          <a:effectLst/>
                          <a:latin typeface="Times New Roman"/>
                        </a:rPr>
                        <a:t>quản</a:t>
                      </a:r>
                      <a:r>
                        <a:rPr lang="en-US" sz="2100" b="0" i="0" u="none" strike="noStrike" baseline="0">
                          <a:solidFill>
                            <a:srgbClr val="000000"/>
                          </a:solidFill>
                          <a:effectLst/>
                          <a:latin typeface="Times New Roman"/>
                        </a:rPr>
                        <a:t> </a:t>
                      </a:r>
                      <a:r>
                        <a:rPr lang="en-US" sz="2100" b="0" i="0" u="none" strike="noStrike" baseline="0" err="1">
                          <a:solidFill>
                            <a:srgbClr val="000000"/>
                          </a:solidFill>
                          <a:effectLst/>
                          <a:latin typeface="Times New Roman"/>
                        </a:rPr>
                        <a:t>lý</a:t>
                      </a:r>
                      <a:r>
                        <a:rPr lang="en-US" sz="2100" b="0" i="0" u="none" strike="noStrike" baseline="0">
                          <a:solidFill>
                            <a:srgbClr val="000000"/>
                          </a:solidFill>
                          <a:effectLst/>
                          <a:latin typeface="Times New Roman"/>
                        </a:rPr>
                        <a:t> </a:t>
                      </a:r>
                      <a:r>
                        <a:rPr lang="en-US" sz="2100" b="0" i="0" u="none" strike="noStrike" baseline="0" err="1">
                          <a:solidFill>
                            <a:srgbClr val="000000"/>
                          </a:solidFill>
                          <a:effectLst/>
                          <a:latin typeface="Times New Roman"/>
                        </a:rPr>
                        <a:t>ngân</a:t>
                      </a:r>
                      <a:r>
                        <a:rPr lang="en-US" sz="2100" b="0" i="0" u="none" strike="noStrike" baseline="0">
                          <a:solidFill>
                            <a:srgbClr val="000000"/>
                          </a:solidFill>
                          <a:effectLst/>
                          <a:latin typeface="Times New Roman"/>
                        </a:rPr>
                        <a:t> </a:t>
                      </a:r>
                      <a:r>
                        <a:rPr lang="en-US" sz="2100" b="0" i="0" u="none" strike="noStrike" baseline="0" err="1">
                          <a:solidFill>
                            <a:srgbClr val="000000"/>
                          </a:solidFill>
                          <a:effectLst/>
                          <a:latin typeface="Times New Roman"/>
                        </a:rPr>
                        <a:t>quỹ</a:t>
                      </a:r>
                      <a:r>
                        <a:rPr lang="en-US" sz="2100" b="0" i="0" u="none" strike="noStrike" baseline="0">
                          <a:solidFill>
                            <a:srgbClr val="000000"/>
                          </a:solidFill>
                          <a:effectLst/>
                          <a:latin typeface="Times New Roman"/>
                        </a:rPr>
                        <a:t>, </a:t>
                      </a:r>
                      <a:r>
                        <a:rPr lang="en-US" sz="2100" b="0" i="0" u="none" strike="noStrike" baseline="0" err="1">
                          <a:solidFill>
                            <a:srgbClr val="000000"/>
                          </a:solidFill>
                          <a:effectLst/>
                          <a:latin typeface="Times New Roman"/>
                        </a:rPr>
                        <a:t>hạn</a:t>
                      </a:r>
                      <a:r>
                        <a:rPr lang="en-US" sz="2100" b="0" i="0" u="none" strike="noStrike" baseline="0">
                          <a:solidFill>
                            <a:srgbClr val="000000"/>
                          </a:solidFill>
                          <a:effectLst/>
                          <a:latin typeface="Times New Roman"/>
                        </a:rPr>
                        <a:t> </a:t>
                      </a:r>
                      <a:r>
                        <a:rPr lang="en-US" sz="2100" b="0" i="0" u="none" strike="noStrike" baseline="0" err="1">
                          <a:solidFill>
                            <a:srgbClr val="000000"/>
                          </a:solidFill>
                          <a:effectLst/>
                          <a:latin typeface="Times New Roman"/>
                        </a:rPr>
                        <a:t>chế</a:t>
                      </a:r>
                      <a:r>
                        <a:rPr lang="en-US" sz="2100" b="0" i="0" u="none" strike="noStrike" baseline="0">
                          <a:solidFill>
                            <a:srgbClr val="000000"/>
                          </a:solidFill>
                          <a:effectLst/>
                          <a:latin typeface="Times New Roman"/>
                        </a:rPr>
                        <a:t> </a:t>
                      </a:r>
                      <a:r>
                        <a:rPr lang="en-US" sz="2100" b="0" i="0" u="none" strike="noStrike" baseline="0" err="1">
                          <a:solidFill>
                            <a:srgbClr val="000000"/>
                          </a:solidFill>
                          <a:effectLst/>
                          <a:latin typeface="Times New Roman"/>
                        </a:rPr>
                        <a:t>vấn</a:t>
                      </a:r>
                      <a:r>
                        <a:rPr lang="en-US" sz="2100" b="0" i="0" u="none" strike="noStrike" baseline="0">
                          <a:solidFill>
                            <a:srgbClr val="000000"/>
                          </a:solidFill>
                          <a:effectLst/>
                          <a:latin typeface="Times New Roman"/>
                        </a:rPr>
                        <a:t> </a:t>
                      </a:r>
                      <a:r>
                        <a:rPr lang="en-US" sz="2100" b="0" i="0" u="none" strike="noStrike" baseline="0" err="1">
                          <a:solidFill>
                            <a:srgbClr val="000000"/>
                          </a:solidFill>
                          <a:effectLst/>
                          <a:latin typeface="Times New Roman"/>
                        </a:rPr>
                        <a:t>đề</a:t>
                      </a:r>
                      <a:r>
                        <a:rPr lang="en-US" sz="2100" b="0" i="0" u="none" strike="noStrike" baseline="0">
                          <a:solidFill>
                            <a:srgbClr val="000000"/>
                          </a:solidFill>
                          <a:effectLst/>
                          <a:latin typeface="Times New Roman"/>
                        </a:rPr>
                        <a:t> </a:t>
                      </a:r>
                      <a:r>
                        <a:rPr lang="en-US" sz="2100" b="0" i="0" u="none" strike="noStrike" baseline="0" err="1">
                          <a:solidFill>
                            <a:srgbClr val="000000"/>
                          </a:solidFill>
                          <a:effectLst/>
                          <a:latin typeface="Times New Roman"/>
                        </a:rPr>
                        <a:t>người</a:t>
                      </a:r>
                      <a:r>
                        <a:rPr lang="en-US" sz="2100" b="0" i="0" u="none" strike="noStrike" baseline="0">
                          <a:solidFill>
                            <a:srgbClr val="000000"/>
                          </a:solidFill>
                          <a:effectLst/>
                          <a:latin typeface="Times New Roman"/>
                        </a:rPr>
                        <a:t> </a:t>
                      </a:r>
                      <a:r>
                        <a:rPr lang="en-US" sz="2100" b="0" i="0" u="none" strike="noStrike" baseline="0" err="1">
                          <a:solidFill>
                            <a:srgbClr val="000000"/>
                          </a:solidFill>
                          <a:effectLst/>
                          <a:latin typeface="Times New Roman"/>
                        </a:rPr>
                        <a:t>đại</a:t>
                      </a:r>
                      <a:r>
                        <a:rPr lang="en-US" sz="2100" b="0" i="0" u="none" strike="noStrike" baseline="0">
                          <a:solidFill>
                            <a:srgbClr val="000000"/>
                          </a:solidFill>
                          <a:effectLst/>
                          <a:latin typeface="Times New Roman"/>
                        </a:rPr>
                        <a:t> </a:t>
                      </a:r>
                      <a:r>
                        <a:rPr lang="en-US" sz="2100" b="0" i="0" u="none" strike="noStrike" baseline="0" err="1">
                          <a:solidFill>
                            <a:srgbClr val="000000"/>
                          </a:solidFill>
                          <a:effectLst/>
                          <a:latin typeface="Times New Roman"/>
                        </a:rPr>
                        <a:t>diện</a:t>
                      </a:r>
                      <a:endParaRPr lang="vi-VN" sz="2100" b="0" i="0" u="none" strike="noStrike">
                        <a:solidFill>
                          <a:srgbClr val="000000"/>
                        </a:solidFill>
                        <a:effectLst/>
                        <a:latin typeface="Times New Roman"/>
                      </a:endParaRPr>
                    </a:p>
                  </a:txBody>
                  <a:tcPr marL="152333"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rowSpan="2">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100" baseline="0" err="1">
                          <a:latin typeface="Times New Roman" pitchFamily="18" charset="0"/>
                          <a:cs typeface="Times New Roman" pitchFamily="18" charset="0"/>
                        </a:rPr>
                        <a:t>Giảm</a:t>
                      </a:r>
                      <a:r>
                        <a:rPr lang="en-US" sz="2100" baseline="0">
                          <a:latin typeface="Times New Roman" pitchFamily="18" charset="0"/>
                          <a:cs typeface="Times New Roman" pitchFamily="18" charset="0"/>
                        </a:rPr>
                        <a:t> </a:t>
                      </a:r>
                      <a:r>
                        <a:rPr lang="en-US" sz="2100" baseline="0" err="1">
                          <a:latin typeface="Times New Roman" pitchFamily="18" charset="0"/>
                          <a:cs typeface="Times New Roman" pitchFamily="18" charset="0"/>
                        </a:rPr>
                        <a:t>mức</a:t>
                      </a:r>
                      <a:r>
                        <a:rPr lang="en-US" sz="2100" baseline="0">
                          <a:latin typeface="Times New Roman" pitchFamily="18" charset="0"/>
                          <a:cs typeface="Times New Roman" pitchFamily="18" charset="0"/>
                        </a:rPr>
                        <a:t> </a:t>
                      </a:r>
                      <a:r>
                        <a:rPr lang="en-US" sz="2100" baseline="0" err="1">
                          <a:latin typeface="Times New Roman" pitchFamily="18" charset="0"/>
                          <a:cs typeface="Times New Roman" pitchFamily="18" charset="0"/>
                        </a:rPr>
                        <a:t>độ</a:t>
                      </a:r>
                      <a:r>
                        <a:rPr lang="en-US" sz="2100" baseline="0">
                          <a:latin typeface="Times New Roman" pitchFamily="18" charset="0"/>
                          <a:cs typeface="Times New Roman" pitchFamily="18" charset="0"/>
                        </a:rPr>
                        <a:t> </a:t>
                      </a:r>
                      <a:r>
                        <a:rPr lang="en-US" sz="2100" baseline="0" err="1">
                          <a:latin typeface="Times New Roman" pitchFamily="18" charset="0"/>
                          <a:cs typeface="Times New Roman" pitchFamily="18" charset="0"/>
                        </a:rPr>
                        <a:t>tự</a:t>
                      </a:r>
                      <a:r>
                        <a:rPr lang="en-US" sz="2100" baseline="0">
                          <a:latin typeface="Times New Roman" pitchFamily="18" charset="0"/>
                          <a:cs typeface="Times New Roman" pitchFamily="18" charset="0"/>
                        </a:rPr>
                        <a:t> </a:t>
                      </a:r>
                      <a:r>
                        <a:rPr lang="en-US" sz="2100" baseline="0" err="1">
                          <a:latin typeface="Times New Roman" pitchFamily="18" charset="0"/>
                          <a:cs typeface="Times New Roman" pitchFamily="18" charset="0"/>
                        </a:rPr>
                        <a:t>chủ</a:t>
                      </a:r>
                      <a:r>
                        <a:rPr lang="en-US" sz="2100" baseline="0">
                          <a:latin typeface="Times New Roman" pitchFamily="18" charset="0"/>
                          <a:cs typeface="Times New Roman" pitchFamily="18" charset="0"/>
                        </a:rPr>
                        <a:t> </a:t>
                      </a:r>
                      <a:r>
                        <a:rPr lang="en-US" sz="2100" baseline="0" err="1">
                          <a:latin typeface="Times New Roman" pitchFamily="18" charset="0"/>
                          <a:cs typeface="Times New Roman" pitchFamily="18" charset="0"/>
                        </a:rPr>
                        <a:t>tài</a:t>
                      </a:r>
                      <a:r>
                        <a:rPr lang="en-US" sz="2100" baseline="0">
                          <a:latin typeface="Times New Roman" pitchFamily="18" charset="0"/>
                          <a:cs typeface="Times New Roman" pitchFamily="18" charset="0"/>
                        </a:rPr>
                        <a:t> </a:t>
                      </a:r>
                      <a:r>
                        <a:rPr lang="en-US" sz="2100" baseline="0" err="1">
                          <a:latin typeface="Times New Roman" pitchFamily="18" charset="0"/>
                          <a:cs typeface="Times New Roman" pitchFamily="18" charset="0"/>
                        </a:rPr>
                        <a:t>chính</a:t>
                      </a:r>
                      <a:r>
                        <a:rPr lang="en-US" sz="2100" baseline="0">
                          <a:latin typeface="Times New Roman" pitchFamily="18" charset="0"/>
                          <a:cs typeface="Times New Roman" pitchFamily="18" charset="0"/>
                        </a:rPr>
                        <a:t>, </a:t>
                      </a:r>
                      <a:r>
                        <a:rPr lang="en-US" sz="2100" baseline="0" err="1">
                          <a:latin typeface="Times New Roman" pitchFamily="18" charset="0"/>
                          <a:cs typeface="Times New Roman" pitchFamily="18" charset="0"/>
                        </a:rPr>
                        <a:t>lệ</a:t>
                      </a:r>
                      <a:r>
                        <a:rPr lang="en-US" sz="2100" baseline="0">
                          <a:latin typeface="Times New Roman" pitchFamily="18" charset="0"/>
                          <a:cs typeface="Times New Roman" pitchFamily="18" charset="0"/>
                        </a:rPr>
                        <a:t> </a:t>
                      </a:r>
                      <a:r>
                        <a:rPr lang="en-US" sz="2100" baseline="0" err="1">
                          <a:latin typeface="Times New Roman" pitchFamily="18" charset="0"/>
                          <a:cs typeface="Times New Roman" pitchFamily="18" charset="0"/>
                        </a:rPr>
                        <a:t>thuộc</a:t>
                      </a:r>
                      <a:r>
                        <a:rPr lang="en-US" sz="2100" baseline="0">
                          <a:latin typeface="Times New Roman" pitchFamily="18" charset="0"/>
                          <a:cs typeface="Times New Roman" pitchFamily="18" charset="0"/>
                        </a:rPr>
                        <a:t> </a:t>
                      </a:r>
                      <a:r>
                        <a:rPr lang="en-US" sz="2100" baseline="0" err="1">
                          <a:latin typeface="Times New Roman" pitchFamily="18" charset="0"/>
                          <a:cs typeface="Times New Roman" pitchFamily="18" charset="0"/>
                        </a:rPr>
                        <a:t>vào</a:t>
                      </a:r>
                      <a:r>
                        <a:rPr lang="en-US" sz="2100" baseline="0">
                          <a:latin typeface="Times New Roman" pitchFamily="18" charset="0"/>
                          <a:cs typeface="Times New Roman" pitchFamily="18" charset="0"/>
                        </a:rPr>
                        <a:t> </a:t>
                      </a:r>
                      <a:r>
                        <a:rPr lang="en-US" sz="2100" baseline="0" err="1">
                          <a:latin typeface="Times New Roman" pitchFamily="18" charset="0"/>
                          <a:cs typeface="Times New Roman" pitchFamily="18" charset="0"/>
                        </a:rPr>
                        <a:t>chủ</a:t>
                      </a:r>
                      <a:r>
                        <a:rPr lang="en-US" sz="2100" baseline="0">
                          <a:latin typeface="Times New Roman" pitchFamily="18" charset="0"/>
                          <a:cs typeface="Times New Roman" pitchFamily="18" charset="0"/>
                        </a:rPr>
                        <a:t> </a:t>
                      </a:r>
                      <a:r>
                        <a:rPr lang="en-US" sz="2100" baseline="0" err="1">
                          <a:latin typeface="Times New Roman" pitchFamily="18" charset="0"/>
                          <a:cs typeface="Times New Roman" pitchFamily="18" charset="0"/>
                        </a:rPr>
                        <a:t>nợ</a:t>
                      </a:r>
                      <a:r>
                        <a:rPr lang="en-US" sz="2100" baseline="0">
                          <a:latin typeface="Times New Roman" pitchFamily="18" charset="0"/>
                          <a:cs typeface="Times New Roman" pitchFamily="18" charset="0"/>
                        </a:rPr>
                        <a:t>, </a:t>
                      </a:r>
                      <a:r>
                        <a:rPr lang="en-US" sz="2100" baseline="0" err="1">
                          <a:latin typeface="Times New Roman" pitchFamily="18" charset="0"/>
                          <a:cs typeface="Times New Roman" pitchFamily="18" charset="0"/>
                        </a:rPr>
                        <a:t>tình</a:t>
                      </a:r>
                      <a:r>
                        <a:rPr lang="en-US" sz="2100" baseline="0">
                          <a:latin typeface="Times New Roman" pitchFamily="18" charset="0"/>
                          <a:cs typeface="Times New Roman" pitchFamily="18" charset="0"/>
                        </a:rPr>
                        <a:t> </a:t>
                      </a:r>
                      <a:r>
                        <a:rPr lang="en-US" sz="2100" baseline="0" err="1">
                          <a:latin typeface="Times New Roman" pitchFamily="18" charset="0"/>
                          <a:cs typeface="Times New Roman" pitchFamily="18" charset="0"/>
                        </a:rPr>
                        <a:t>trạng</a:t>
                      </a:r>
                      <a:r>
                        <a:rPr lang="en-US" sz="2100" baseline="0">
                          <a:latin typeface="Times New Roman" pitchFamily="18" charset="0"/>
                          <a:cs typeface="Times New Roman" pitchFamily="18" charset="0"/>
                        </a:rPr>
                        <a:t> </a:t>
                      </a:r>
                      <a:r>
                        <a:rPr lang="en-US" sz="2100" baseline="0" err="1">
                          <a:latin typeface="Times New Roman" pitchFamily="18" charset="0"/>
                          <a:cs typeface="Times New Roman" pitchFamily="18" charset="0"/>
                        </a:rPr>
                        <a:t>bất</a:t>
                      </a:r>
                      <a:r>
                        <a:rPr lang="en-US" sz="2100" baseline="0">
                          <a:latin typeface="Times New Roman" pitchFamily="18" charset="0"/>
                          <a:cs typeface="Times New Roman" pitchFamily="18" charset="0"/>
                        </a:rPr>
                        <a:t> </a:t>
                      </a:r>
                      <a:r>
                        <a:rPr lang="en-US" sz="2100" baseline="0" err="1">
                          <a:latin typeface="Times New Roman" pitchFamily="18" charset="0"/>
                          <a:cs typeface="Times New Roman" pitchFamily="18" charset="0"/>
                        </a:rPr>
                        <a:t>đối</a:t>
                      </a:r>
                      <a:r>
                        <a:rPr lang="en-US" sz="2100" baseline="0">
                          <a:latin typeface="Times New Roman" pitchFamily="18" charset="0"/>
                          <a:cs typeface="Times New Roman" pitchFamily="18" charset="0"/>
                        </a:rPr>
                        <a:t> </a:t>
                      </a:r>
                      <a:r>
                        <a:rPr lang="en-US" sz="2100" baseline="0" err="1">
                          <a:latin typeface="Times New Roman" pitchFamily="18" charset="0"/>
                          <a:cs typeface="Times New Roman" pitchFamily="18" charset="0"/>
                        </a:rPr>
                        <a:t>xứng</a:t>
                      </a:r>
                      <a:r>
                        <a:rPr lang="en-US" sz="2100" baseline="0">
                          <a:latin typeface="Times New Roman" pitchFamily="18" charset="0"/>
                          <a:cs typeface="Times New Roman" pitchFamily="18" charset="0"/>
                        </a:rPr>
                        <a:t> </a:t>
                      </a:r>
                      <a:r>
                        <a:rPr lang="en-US" sz="2100" baseline="0" err="1">
                          <a:latin typeface="Times New Roman" pitchFamily="18" charset="0"/>
                          <a:cs typeface="Times New Roman" pitchFamily="18" charset="0"/>
                        </a:rPr>
                        <a:t>thông</a:t>
                      </a:r>
                      <a:r>
                        <a:rPr lang="en-US" sz="2100" baseline="0">
                          <a:latin typeface="Times New Roman" pitchFamily="18" charset="0"/>
                          <a:cs typeface="Times New Roman" pitchFamily="18" charset="0"/>
                        </a:rPr>
                        <a:t> tin </a:t>
                      </a:r>
                      <a:r>
                        <a:rPr lang="en-US" sz="2100" baseline="0" err="1">
                          <a:latin typeface="Times New Roman" pitchFamily="18" charset="0"/>
                          <a:cs typeface="Times New Roman" pitchFamily="18" charset="0"/>
                        </a:rPr>
                        <a:t>giữa</a:t>
                      </a:r>
                      <a:r>
                        <a:rPr lang="en-US" sz="2100" baseline="0">
                          <a:latin typeface="Times New Roman" pitchFamily="18" charset="0"/>
                          <a:cs typeface="Times New Roman" pitchFamily="18" charset="0"/>
                        </a:rPr>
                        <a:t> </a:t>
                      </a:r>
                      <a:r>
                        <a:rPr lang="en-US" sz="2100" baseline="0" err="1">
                          <a:latin typeface="Times New Roman" pitchFamily="18" charset="0"/>
                          <a:cs typeface="Times New Roman" pitchFamily="18" charset="0"/>
                        </a:rPr>
                        <a:t>chủ</a:t>
                      </a:r>
                      <a:r>
                        <a:rPr lang="en-US" sz="2100" baseline="0">
                          <a:latin typeface="Times New Roman" pitchFamily="18" charset="0"/>
                          <a:cs typeface="Times New Roman" pitchFamily="18" charset="0"/>
                        </a:rPr>
                        <a:t> </a:t>
                      </a:r>
                      <a:r>
                        <a:rPr lang="en-US" sz="2100" baseline="0" err="1">
                          <a:latin typeface="Times New Roman" pitchFamily="18" charset="0"/>
                          <a:cs typeface="Times New Roman" pitchFamily="18" charset="0"/>
                        </a:rPr>
                        <a:t>nợ</a:t>
                      </a:r>
                      <a:r>
                        <a:rPr lang="en-US" sz="2100" baseline="0">
                          <a:latin typeface="Times New Roman" pitchFamily="18" charset="0"/>
                          <a:cs typeface="Times New Roman" pitchFamily="18" charset="0"/>
                        </a:rPr>
                        <a:t> </a:t>
                      </a:r>
                      <a:r>
                        <a:rPr lang="en-US" sz="2100" baseline="0" err="1">
                          <a:latin typeface="Times New Roman" pitchFamily="18" charset="0"/>
                          <a:cs typeface="Times New Roman" pitchFamily="18" charset="0"/>
                        </a:rPr>
                        <a:t>và</a:t>
                      </a:r>
                      <a:r>
                        <a:rPr lang="en-US" sz="2100" baseline="0">
                          <a:latin typeface="Times New Roman" pitchFamily="18" charset="0"/>
                          <a:cs typeface="Times New Roman" pitchFamily="18" charset="0"/>
                        </a:rPr>
                        <a:t> </a:t>
                      </a:r>
                      <a:r>
                        <a:rPr lang="en-US" sz="2100" baseline="0" err="1">
                          <a:latin typeface="Times New Roman" pitchFamily="18" charset="0"/>
                          <a:cs typeface="Times New Roman" pitchFamily="18" charset="0"/>
                        </a:rPr>
                        <a:t>chủ</a:t>
                      </a:r>
                      <a:r>
                        <a:rPr lang="en-US" sz="2100" baseline="0">
                          <a:latin typeface="Times New Roman" pitchFamily="18" charset="0"/>
                          <a:cs typeface="Times New Roman" pitchFamily="18" charset="0"/>
                        </a:rPr>
                        <a:t> </a:t>
                      </a:r>
                      <a:r>
                        <a:rPr lang="en-US" sz="2100" baseline="0" err="1">
                          <a:latin typeface="Times New Roman" pitchFamily="18" charset="0"/>
                          <a:cs typeface="Times New Roman" pitchFamily="18" charset="0"/>
                        </a:rPr>
                        <a:t>sở</a:t>
                      </a:r>
                      <a:r>
                        <a:rPr lang="en-US" sz="2100" baseline="0">
                          <a:latin typeface="Times New Roman" pitchFamily="18" charset="0"/>
                          <a:cs typeface="Times New Roman" pitchFamily="18" charset="0"/>
                        </a:rPr>
                        <a:t> </a:t>
                      </a:r>
                      <a:r>
                        <a:rPr lang="en-US" sz="2100" baseline="0" err="1">
                          <a:latin typeface="Times New Roman" pitchFamily="18" charset="0"/>
                          <a:cs typeface="Times New Roman" pitchFamily="18" charset="0"/>
                        </a:rPr>
                        <a:t>hữu</a:t>
                      </a:r>
                      <a:endParaRPr lang="en-US" sz="2100">
                        <a:latin typeface="Times New Roman" pitchFamily="18" charset="0"/>
                        <a:cs typeface="Times New Roman" pitchFamily="18" charset="0"/>
                      </a:endParaRPr>
                    </a:p>
                  </a:txBody>
                  <a:tcPr marL="152333"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982546">
                <a:tc>
                  <a:txBody>
                    <a:bodyPr/>
                    <a:lstStyle/>
                    <a:p>
                      <a:pPr algn="l" fontAlgn="b"/>
                      <a:r>
                        <a:rPr lang="en-US" sz="2100" b="0" i="0" u="none" strike="noStrike" err="1">
                          <a:solidFill>
                            <a:srgbClr val="000000"/>
                          </a:solidFill>
                          <a:effectLst/>
                          <a:latin typeface="Times New Roman"/>
                        </a:rPr>
                        <a:t>Tránh</a:t>
                      </a:r>
                      <a:r>
                        <a:rPr lang="en-US" sz="2100" b="0" i="0" u="none" strike="noStrike">
                          <a:solidFill>
                            <a:srgbClr val="000000"/>
                          </a:solidFill>
                          <a:effectLst/>
                          <a:latin typeface="Times New Roman"/>
                        </a:rPr>
                        <a:t> </a:t>
                      </a:r>
                      <a:r>
                        <a:rPr lang="en-US" sz="2100" b="0" i="0" u="none" strike="noStrike" err="1">
                          <a:solidFill>
                            <a:srgbClr val="000000"/>
                          </a:solidFill>
                          <a:effectLst/>
                          <a:latin typeface="Times New Roman"/>
                        </a:rPr>
                        <a:t>nguy</a:t>
                      </a:r>
                      <a:r>
                        <a:rPr lang="en-US" sz="2100" b="0" i="0" u="none" strike="noStrike">
                          <a:solidFill>
                            <a:srgbClr val="000000"/>
                          </a:solidFill>
                          <a:effectLst/>
                          <a:latin typeface="Times New Roman"/>
                        </a:rPr>
                        <a:t> </a:t>
                      </a:r>
                      <a:r>
                        <a:rPr lang="en-US" sz="2100" b="0" i="0" u="none" strike="noStrike" err="1">
                          <a:solidFill>
                            <a:srgbClr val="000000"/>
                          </a:solidFill>
                          <a:effectLst/>
                          <a:latin typeface="Times New Roman"/>
                        </a:rPr>
                        <a:t>cơ</a:t>
                      </a:r>
                      <a:r>
                        <a:rPr lang="en-US" sz="2100" b="0" i="0" u="none" strike="noStrike" baseline="0">
                          <a:solidFill>
                            <a:srgbClr val="000000"/>
                          </a:solidFill>
                          <a:effectLst/>
                          <a:latin typeface="Times New Roman"/>
                        </a:rPr>
                        <a:t> </a:t>
                      </a:r>
                      <a:r>
                        <a:rPr lang="en-US" sz="2100" b="0" i="0" u="none" strike="noStrike" baseline="0" err="1">
                          <a:solidFill>
                            <a:srgbClr val="000000"/>
                          </a:solidFill>
                          <a:effectLst/>
                          <a:latin typeface="Times New Roman"/>
                        </a:rPr>
                        <a:t>phân</a:t>
                      </a:r>
                      <a:r>
                        <a:rPr lang="en-US" sz="2100" b="0" i="0" u="none" strike="noStrike" baseline="0">
                          <a:solidFill>
                            <a:srgbClr val="000000"/>
                          </a:solidFill>
                          <a:effectLst/>
                          <a:latin typeface="Times New Roman"/>
                        </a:rPr>
                        <a:t> </a:t>
                      </a:r>
                      <a:r>
                        <a:rPr lang="en-US" sz="2100" b="0" i="0" u="none" strike="noStrike" baseline="0" err="1">
                          <a:solidFill>
                            <a:srgbClr val="000000"/>
                          </a:solidFill>
                          <a:effectLst/>
                          <a:latin typeface="Times New Roman"/>
                        </a:rPr>
                        <a:t>tán</a:t>
                      </a:r>
                      <a:r>
                        <a:rPr lang="en-US" sz="2100" b="0" i="0" u="none" strike="noStrike" baseline="0">
                          <a:solidFill>
                            <a:srgbClr val="000000"/>
                          </a:solidFill>
                          <a:effectLst/>
                          <a:latin typeface="Times New Roman"/>
                        </a:rPr>
                        <a:t> </a:t>
                      </a:r>
                      <a:r>
                        <a:rPr lang="en-US" sz="2100" b="0" i="0" u="none" strike="noStrike" baseline="0" err="1">
                          <a:solidFill>
                            <a:srgbClr val="000000"/>
                          </a:solidFill>
                          <a:effectLst/>
                          <a:latin typeface="Times New Roman"/>
                        </a:rPr>
                        <a:t>quyền</a:t>
                      </a:r>
                      <a:r>
                        <a:rPr lang="en-US" sz="2100" b="0" i="0" u="none" strike="noStrike" baseline="0">
                          <a:solidFill>
                            <a:srgbClr val="000000"/>
                          </a:solidFill>
                          <a:effectLst/>
                          <a:latin typeface="Times New Roman"/>
                        </a:rPr>
                        <a:t> </a:t>
                      </a:r>
                      <a:r>
                        <a:rPr lang="en-US" sz="2100" b="0" i="0" u="none" strike="noStrike" baseline="0" err="1">
                          <a:solidFill>
                            <a:srgbClr val="000000"/>
                          </a:solidFill>
                          <a:effectLst/>
                          <a:latin typeface="Times New Roman"/>
                        </a:rPr>
                        <a:t>sở</a:t>
                      </a:r>
                      <a:r>
                        <a:rPr lang="en-US" sz="2100" b="0" i="0" u="none" strike="noStrike" baseline="0">
                          <a:solidFill>
                            <a:srgbClr val="000000"/>
                          </a:solidFill>
                          <a:effectLst/>
                          <a:latin typeface="Times New Roman"/>
                        </a:rPr>
                        <a:t> </a:t>
                      </a:r>
                      <a:r>
                        <a:rPr lang="en-US" sz="2100" b="0" i="0" u="none" strike="noStrike" baseline="0" err="1">
                          <a:solidFill>
                            <a:srgbClr val="000000"/>
                          </a:solidFill>
                          <a:effectLst/>
                          <a:latin typeface="Times New Roman"/>
                        </a:rPr>
                        <a:t>hữu</a:t>
                      </a:r>
                      <a:r>
                        <a:rPr lang="en-US" sz="2100" b="0" i="0" u="none" strike="noStrike" baseline="0">
                          <a:solidFill>
                            <a:srgbClr val="000000"/>
                          </a:solidFill>
                          <a:effectLst/>
                          <a:latin typeface="Times New Roman"/>
                        </a:rPr>
                        <a:t> </a:t>
                      </a:r>
                      <a:r>
                        <a:rPr lang="en-US" sz="2100" b="0" i="0" u="none" strike="noStrike" baseline="0" err="1">
                          <a:solidFill>
                            <a:srgbClr val="000000"/>
                          </a:solidFill>
                          <a:effectLst/>
                          <a:latin typeface="Times New Roman"/>
                        </a:rPr>
                        <a:t>trong</a:t>
                      </a:r>
                      <a:r>
                        <a:rPr lang="en-US" sz="2100" b="0" i="0" u="none" strike="noStrike" baseline="0">
                          <a:solidFill>
                            <a:srgbClr val="000000"/>
                          </a:solidFill>
                          <a:effectLst/>
                          <a:latin typeface="Times New Roman"/>
                        </a:rPr>
                        <a:t> </a:t>
                      </a:r>
                      <a:r>
                        <a:rPr lang="en-US" sz="2100" b="0" i="0" u="none" strike="noStrike" baseline="0" err="1">
                          <a:solidFill>
                            <a:srgbClr val="000000"/>
                          </a:solidFill>
                          <a:effectLst/>
                          <a:latin typeface="Times New Roman"/>
                        </a:rPr>
                        <a:t>trường</a:t>
                      </a:r>
                      <a:r>
                        <a:rPr lang="en-US" sz="2100" b="0" i="0" u="none" strike="noStrike" baseline="0">
                          <a:solidFill>
                            <a:srgbClr val="000000"/>
                          </a:solidFill>
                          <a:effectLst/>
                          <a:latin typeface="Times New Roman"/>
                        </a:rPr>
                        <a:t> </a:t>
                      </a:r>
                      <a:r>
                        <a:rPr lang="en-US" sz="2100" b="0" i="0" u="none" strike="noStrike" baseline="0" err="1">
                          <a:solidFill>
                            <a:srgbClr val="000000"/>
                          </a:solidFill>
                          <a:effectLst/>
                          <a:latin typeface="Times New Roman"/>
                        </a:rPr>
                        <a:t>hợp</a:t>
                      </a:r>
                      <a:r>
                        <a:rPr lang="en-US" sz="2100" b="0" i="0" u="none" strike="noStrike" baseline="0">
                          <a:solidFill>
                            <a:srgbClr val="000000"/>
                          </a:solidFill>
                          <a:effectLst/>
                          <a:latin typeface="Times New Roman"/>
                        </a:rPr>
                        <a:t> </a:t>
                      </a:r>
                      <a:r>
                        <a:rPr lang="en-US" sz="2100" b="0" i="0" u="none" strike="noStrike" baseline="0" err="1">
                          <a:solidFill>
                            <a:srgbClr val="000000"/>
                          </a:solidFill>
                          <a:effectLst/>
                          <a:latin typeface="Times New Roman"/>
                        </a:rPr>
                        <a:t>phát</a:t>
                      </a:r>
                      <a:r>
                        <a:rPr lang="en-US" sz="2100" b="0" i="0" u="none" strike="noStrike" baseline="0">
                          <a:solidFill>
                            <a:srgbClr val="000000"/>
                          </a:solidFill>
                          <a:effectLst/>
                          <a:latin typeface="Times New Roman"/>
                        </a:rPr>
                        <a:t> </a:t>
                      </a:r>
                      <a:r>
                        <a:rPr lang="en-US" sz="2100" b="0" i="0" u="none" strike="noStrike" baseline="0" err="1">
                          <a:solidFill>
                            <a:srgbClr val="000000"/>
                          </a:solidFill>
                          <a:effectLst/>
                          <a:latin typeface="Times New Roman"/>
                        </a:rPr>
                        <a:t>hành</a:t>
                      </a:r>
                      <a:r>
                        <a:rPr lang="en-US" sz="2100" b="0" i="0" u="none" strike="noStrike" baseline="0">
                          <a:solidFill>
                            <a:srgbClr val="000000"/>
                          </a:solidFill>
                          <a:effectLst/>
                          <a:latin typeface="Times New Roman"/>
                        </a:rPr>
                        <a:t> </a:t>
                      </a:r>
                      <a:r>
                        <a:rPr lang="en-US" sz="2100" b="0" i="0" u="none" strike="noStrike" baseline="0" err="1">
                          <a:solidFill>
                            <a:srgbClr val="000000"/>
                          </a:solidFill>
                          <a:effectLst/>
                          <a:latin typeface="Times New Roman"/>
                        </a:rPr>
                        <a:t>cổ</a:t>
                      </a:r>
                      <a:r>
                        <a:rPr lang="en-US" sz="2100" b="0" i="0" u="none" strike="noStrike" baseline="0">
                          <a:solidFill>
                            <a:srgbClr val="000000"/>
                          </a:solidFill>
                          <a:effectLst/>
                          <a:latin typeface="Times New Roman"/>
                        </a:rPr>
                        <a:t> </a:t>
                      </a:r>
                      <a:r>
                        <a:rPr lang="en-US" sz="2100" b="0" i="0" u="none" strike="noStrike" baseline="0" err="1">
                          <a:solidFill>
                            <a:srgbClr val="000000"/>
                          </a:solidFill>
                          <a:effectLst/>
                          <a:latin typeface="Times New Roman"/>
                        </a:rPr>
                        <a:t>phiếu</a:t>
                      </a:r>
                      <a:r>
                        <a:rPr lang="en-US" sz="2100" b="0" i="0" u="none" strike="noStrike" baseline="0">
                          <a:solidFill>
                            <a:srgbClr val="000000"/>
                          </a:solidFill>
                          <a:effectLst/>
                          <a:latin typeface="Times New Roman"/>
                        </a:rPr>
                        <a:t> </a:t>
                      </a:r>
                      <a:r>
                        <a:rPr lang="en-US" sz="2100" b="0" i="0" u="none" strike="noStrike" baseline="0" err="1">
                          <a:solidFill>
                            <a:srgbClr val="000000"/>
                          </a:solidFill>
                          <a:effectLst/>
                          <a:latin typeface="Times New Roman"/>
                        </a:rPr>
                        <a:t>mới</a:t>
                      </a:r>
                      <a:endParaRPr lang="en-US" sz="2100" b="0" i="0" u="none" strike="noStrike">
                        <a:solidFill>
                          <a:srgbClr val="000000"/>
                        </a:solidFill>
                        <a:effectLst/>
                        <a:latin typeface="Times New Roman"/>
                      </a:endParaRPr>
                    </a:p>
                  </a:txBody>
                  <a:tcPr marL="152333"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vMerge="1">
                  <a:txBody>
                    <a:bodyPr/>
                    <a:lstStyle/>
                    <a:p>
                      <a:endParaRPr lang="en-US" sz="2500">
                        <a:latin typeface="Times New Roman" pitchFamily="18" charset="0"/>
                        <a:cs typeface="Times New Roman" pitchFamily="18" charset="0"/>
                      </a:endParaRPr>
                    </a:p>
                  </a:txBody>
                  <a:tcPr marL="18288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004"/>
                  </a:ext>
                </a:extLst>
              </a:tr>
            </a:tbl>
          </a:graphicData>
        </a:graphic>
      </p:graphicFrame>
      <p:sp>
        <p:nvSpPr>
          <p:cNvPr id="3" name="Chỗ dành sẵn cho Chân trang 2">
            <a:extLst>
              <a:ext uri="{FF2B5EF4-FFF2-40B4-BE49-F238E27FC236}">
                <a16:creationId xmlns:a16="http://schemas.microsoft.com/office/drawing/2014/main" id="{20A16190-5731-434E-2FF9-E524BBBF277C}"/>
              </a:ext>
            </a:extLst>
          </p:cNvPr>
          <p:cNvSpPr>
            <a:spLocks noGrp="1"/>
          </p:cNvSpPr>
          <p:nvPr>
            <p:ph type="ftr" sz="quarter" idx="11"/>
          </p:nvPr>
        </p:nvSpPr>
        <p:spPr/>
        <p:txBody>
          <a:bodyPr/>
          <a:lstStyle/>
          <a:p>
            <a:r>
              <a:rPr lang="en-US"/>
              <a:t>TS. Nguyễn Tuấn Anh - ĐH KTQD</a:t>
            </a:r>
          </a:p>
        </p:txBody>
      </p:sp>
      <p:sp>
        <p:nvSpPr>
          <p:cNvPr id="5" name="Chỗ dành sẵn cho Số hiệu Bản chiếu 4">
            <a:extLst>
              <a:ext uri="{FF2B5EF4-FFF2-40B4-BE49-F238E27FC236}">
                <a16:creationId xmlns:a16="http://schemas.microsoft.com/office/drawing/2014/main" id="{3DAD0054-A8B3-D496-F8B2-94FF7811FE27}"/>
              </a:ext>
            </a:extLst>
          </p:cNvPr>
          <p:cNvSpPr>
            <a:spLocks noGrp="1"/>
          </p:cNvSpPr>
          <p:nvPr>
            <p:ph type="sldNum" sz="quarter" idx="12"/>
          </p:nvPr>
        </p:nvSpPr>
        <p:spPr/>
        <p:txBody>
          <a:bodyPr/>
          <a:lstStyle/>
          <a:p>
            <a:fld id="{3D7499AE-8711-4CFC-9ECF-460794017F84}" type="slidenum">
              <a:rPr lang="en-US" smtClean="0"/>
              <a:t>85</a:t>
            </a:fld>
            <a:endParaRPr lang="en-US"/>
          </a:p>
        </p:txBody>
      </p:sp>
    </p:spTree>
    <p:extLst>
      <p:ext uri="{BB962C8B-B14F-4D97-AF65-F5344CB8AC3E}">
        <p14:creationId xmlns:p14="http://schemas.microsoft.com/office/powerpoint/2010/main" val="278819851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1030</TotalTime>
  <Words>9328</Words>
  <Application>Microsoft Office PowerPoint</Application>
  <PresentationFormat>Widescreen</PresentationFormat>
  <Paragraphs>920</Paragraphs>
  <Slides>85</Slides>
  <Notes>0</Notes>
  <HiddenSlides>0</HiddenSlides>
  <MMClips>0</MMClips>
  <ScaleCrop>false</ScaleCrop>
  <HeadingPairs>
    <vt:vector size="6" baseType="variant">
      <vt:variant>
        <vt:lpstr>Fonts Used</vt:lpstr>
      </vt:variant>
      <vt:variant>
        <vt:i4>12</vt:i4>
      </vt:variant>
      <vt:variant>
        <vt:lpstr>Theme</vt:lpstr>
      </vt:variant>
      <vt:variant>
        <vt:i4>1</vt:i4>
      </vt:variant>
      <vt:variant>
        <vt:lpstr>Slide Titles</vt:lpstr>
      </vt:variant>
      <vt:variant>
        <vt:i4>85</vt:i4>
      </vt:variant>
    </vt:vector>
  </HeadingPairs>
  <TitlesOfParts>
    <vt:vector size="98" baseType="lpstr">
      <vt:lpstr>.VnArial</vt:lpstr>
      <vt:lpstr>Algerian</vt:lpstr>
      <vt:lpstr>Arial</vt:lpstr>
      <vt:lpstr>Calibri</vt:lpstr>
      <vt:lpstr>Calibri (Thân)</vt:lpstr>
      <vt:lpstr>Calibri Light</vt:lpstr>
      <vt:lpstr>Tahoma</vt:lpstr>
      <vt:lpstr>Times New Roman</vt:lpstr>
      <vt:lpstr>Times New Roman </vt:lpstr>
      <vt:lpstr>Times New Roman (Đầu đề)</vt:lpstr>
      <vt:lpstr>Verdana</vt:lpstr>
      <vt:lpstr>Wingdings</vt:lpstr>
      <vt:lpstr>Office Theme</vt:lpstr>
      <vt:lpstr>BỔ SUNG KIẾN THỨC  TÀI CHÍNH DOANH NGHIỆP</vt:lpstr>
      <vt:lpstr>Mục tiêu  bài học</vt:lpstr>
      <vt:lpstr>Phương pháp giúp học viên nắm bài học hiệu quả</vt:lpstr>
      <vt:lpstr>Khái niệm báo cáo tài chính</vt:lpstr>
      <vt:lpstr>Vai trò của báo cáo tài chính</vt:lpstr>
      <vt:lpstr>Bảng cân đối kế toán</vt:lpstr>
      <vt:lpstr>Các khoản mục cơ bản trên bảng cân đối kế toán</vt:lpstr>
      <vt:lpstr>Tài sản  trên bảng  cân đối  kế toán </vt:lpstr>
      <vt:lpstr>Nguồn vốn trên bảng cân đối  kế toán </vt:lpstr>
      <vt:lpstr>Vốn  lưu động ròng </vt:lpstr>
      <vt:lpstr>Ví dụ minh họa tính vốn lưu động ròng từ bảng cân đối kế toán</vt:lpstr>
      <vt:lpstr>Tính Vốn lưu động ròng</vt:lpstr>
      <vt:lpstr>Báo cáo kết quả  kinh doanh</vt:lpstr>
      <vt:lpstr>Các khoản mục làm tăng lợi nhuận trên Báo cáo kết quả kinh doanh</vt:lpstr>
      <vt:lpstr>Các khoản mục làm giảm lợi nhuận trên Báo cáo kết quả kinh doanh</vt:lpstr>
      <vt:lpstr>Cấu trúc báo cáo kết quả kinh doanh</vt:lpstr>
      <vt:lpstr>Báo cáo  lưu chuyển tiền tệ</vt:lpstr>
      <vt:lpstr>Báo cáo Lưu chuyển tiền tệ  trực tiếp và gián tiếp</vt:lpstr>
      <vt:lpstr>Một số loại thuế chủ yếu đối với doanh nghiệp</vt:lpstr>
      <vt:lpstr>THUẾ GIÁ TRỊ GIA TĂNG</vt:lpstr>
      <vt:lpstr>NGƯỜI NỘP THUẾ GIÁ TRỊ GIA TĂNG </vt:lpstr>
      <vt:lpstr>Ví dụ tính thuế Giá trị gia tăng</vt:lpstr>
      <vt:lpstr>Tính số thuế GTGT phải nộp – Công ty Bibi </vt:lpstr>
      <vt:lpstr>THUẾ  THU NHẬP DOANH NGHIỆP</vt:lpstr>
      <vt:lpstr>NGƯỜI NỘP THUẾ TNDN</vt:lpstr>
      <vt:lpstr>THU NHẬP CHỊU THUẾ TNDN</vt:lpstr>
      <vt:lpstr>THU NHẬP ĐƯỢC MIỄN THUẾ TNDN </vt:lpstr>
      <vt:lpstr>XÁC ĐỊNH THU NHẬP TÍNH THUẾ</vt:lpstr>
      <vt:lpstr>THUẾ SUẤT THUẾ TNDN </vt:lpstr>
      <vt:lpstr>PHƯƠNG PHÁP TÍNH THUẾ TNDN </vt:lpstr>
      <vt:lpstr>Ví dụ về tính thuế thu nhập doanh nghiệp</vt:lpstr>
      <vt:lpstr>Tính lợi nhuận thuần sau thuế – Công ty Bibi </vt:lpstr>
      <vt:lpstr>ƯU ĐÃI THUẾ THU NHẬP DOANH NGHIỆP </vt:lpstr>
      <vt:lpstr>MIỄN, GIẢM THUẾ &amp; CHUYỂN LỖ – QUỸ KH&amp;CN </vt:lpstr>
      <vt:lpstr>CÁC LOẠI THUẾ KHÁC</vt:lpstr>
      <vt:lpstr>Bài tập tổng hợp 1</vt:lpstr>
      <vt:lpstr>Bài tập tổng hợp</vt:lpstr>
      <vt:lpstr>Bài tập tổng hợp 2 </vt:lpstr>
      <vt:lpstr>Bài tập tổng hợp2 </vt:lpstr>
      <vt:lpstr>Giá trị thời gian của tiền</vt:lpstr>
      <vt:lpstr>Lựa chọn phương án nào? Tại sao?</vt:lpstr>
      <vt:lpstr>Nguyên tắc giá trị thời gian của tiền</vt:lpstr>
      <vt:lpstr>Tính giá trị tương lai của một khoản tiền tại thời điểm hiện tại</vt:lpstr>
      <vt:lpstr>So sánh lãi đơn và lãi kép</vt:lpstr>
      <vt:lpstr>Tìm giá trị tương lai của một khoản tiền ở thời điểm hiện tại</vt:lpstr>
      <vt:lpstr>Hỏi nhanh đáp gọn</vt:lpstr>
      <vt:lpstr>Tính giá trị hiện tại của một khoản tiền trong tương lai</vt:lpstr>
      <vt:lpstr>Tính giá trị hiện tại của một khoản tiền trong tương lai</vt:lpstr>
      <vt:lpstr>Tính tỉ lệ chiết khấu khi biết giá trị hiện tại, giá trị tương lại và số kỳ </vt:lpstr>
      <vt:lpstr>Tính số kỳ khi biết giá trị hiện tại, giá trị tương lai và tỷ suất chiết khấu</vt:lpstr>
      <vt:lpstr>Dòng tiền biểu diễn trên trục thời gian</vt:lpstr>
      <vt:lpstr>So sánh dòng tiền đầu kì và dòng tiền cuối kì </vt:lpstr>
      <vt:lpstr>Giá tri hiện tại và giá trị tương lai của dòng tiền đều cuối kì</vt:lpstr>
      <vt:lpstr>Giá tri hiện tại và giá trị tương lai của dòng tiền đều đầu kì</vt:lpstr>
      <vt:lpstr>Tính khoản tiền trả mỗi kỳ</vt:lpstr>
      <vt:lpstr>Dòng tiền biểu diễn trên trục thời gian</vt:lpstr>
      <vt:lpstr>Dòng tiền biểu diễn trên trục thời gian</vt:lpstr>
      <vt:lpstr>Giá trị hiện tại của dòng tiền </vt:lpstr>
      <vt:lpstr>Bảng trả gốc lãi vay</vt:lpstr>
      <vt:lpstr>Bước 1: Tính số tiền trả hàng năm</vt:lpstr>
      <vt:lpstr>Bước 2: Tính lãi suất trả năm thứ nhất</vt:lpstr>
      <vt:lpstr>Bước 3: Tính gốc trả năm thứ nhất</vt:lpstr>
      <vt:lpstr>Bước 4: Tính dư nợ gốc cuối năm thứ nhất</vt:lpstr>
      <vt:lpstr>Lập bảng trả gốc lãi: Lặp lại bước 1 đến 4 cho đến khi hết nợ gốc</vt:lpstr>
      <vt:lpstr>Minh họa phân bổ gốc, lãi vay: Tiền sẽ đi đâu? </vt:lpstr>
      <vt:lpstr>Ví dụ về tính giá trị thời gian của tiền</vt:lpstr>
      <vt:lpstr>QUẢN LÝ NGUỒN VỐN CỦA DOANH NGHIỆP</vt:lpstr>
      <vt:lpstr>Mục tiêu</vt:lpstr>
      <vt:lpstr>Tổng quan về vốn của doanh nghiệp</vt:lpstr>
      <vt:lpstr>Tổng quan về vốn của doanh nghiệp</vt:lpstr>
      <vt:lpstr>Tổng quan về vốn của doanh nghiệp (tiếp)</vt:lpstr>
      <vt:lpstr>Các phương thức huy động Vốn chủ sở hữu</vt:lpstr>
      <vt:lpstr>Vốn góp ban đầu</vt:lpstr>
      <vt:lpstr>Lợi nhuận không chia</vt:lpstr>
      <vt:lpstr>Phát hành cổ phiếu</vt:lpstr>
      <vt:lpstr>Phát hành cổ phiếu (tiếp)</vt:lpstr>
      <vt:lpstr>Cổ phiếu thường &amp; cổ phiếu ưu tiên</vt:lpstr>
      <vt:lpstr>Các phương thức huy động Nợ</vt:lpstr>
      <vt:lpstr>Tín dụng ngân hàng</vt:lpstr>
      <vt:lpstr>Tín dụng ngân hàng</vt:lpstr>
      <vt:lpstr>Tín dụng thương mại</vt:lpstr>
      <vt:lpstr>Trái phiếu doanh nghiệp</vt:lpstr>
      <vt:lpstr>Trái phiếu doanh nghiệp (tiếp)</vt:lpstr>
      <vt:lpstr>Trái phiếu doanh nghiệp (tiếp)</vt:lpstr>
      <vt:lpstr>Ưu điểm và nhược điểm của nợ nói chung</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BÁO CÁO TÀI CHÍNH</dc:title>
  <dc:creator>Minhvu</dc:creator>
  <cp:lastModifiedBy>anh nguyen</cp:lastModifiedBy>
  <cp:revision>75</cp:revision>
  <dcterms:created xsi:type="dcterms:W3CDTF">2018-12-20T01:34:50Z</dcterms:created>
  <dcterms:modified xsi:type="dcterms:W3CDTF">2026-08-26T11:48:54Z</dcterms:modified>
</cp:coreProperties>
</file>